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iriam Libre"/>
      <p:regular r:id="rId20"/>
      <p:bold r:id="rId21"/>
    </p:embeddedFont>
    <p:embeddedFont>
      <p:font typeface="Work Sans"/>
      <p:regular r:id="rId22"/>
      <p:bold r:id="rId23"/>
      <p:italic r:id="rId24"/>
      <p:boldItalic r:id="rId25"/>
    </p:embeddedFont>
    <p:embeddedFont>
      <p:font typeface="Barlow Light"/>
      <p:regular r:id="rId26"/>
      <p:bold r:id="rId27"/>
      <p:italic r:id="rId28"/>
      <p:boldItalic r:id="rId29"/>
    </p:embeddedFont>
    <p:embeddedFont>
      <p:font typeface="Barlow"/>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iriamLibre-regular.fntdata"/><Relationship Id="rId22" Type="http://schemas.openxmlformats.org/officeDocument/2006/relationships/font" Target="fonts/WorkSans-regular.fntdata"/><Relationship Id="rId21" Type="http://schemas.openxmlformats.org/officeDocument/2006/relationships/font" Target="fonts/MiriamLibre-bold.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regular.fntdata"/><Relationship Id="rId25" Type="http://schemas.openxmlformats.org/officeDocument/2006/relationships/font" Target="fonts/WorkSans-boldItalic.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7.xml"/><Relationship Id="rId33" Type="http://schemas.openxmlformats.org/officeDocument/2006/relationships/font" Target="fonts/Barlow-boldItalic.fntdata"/><Relationship Id="rId10" Type="http://schemas.openxmlformats.org/officeDocument/2006/relationships/slide" Target="slides/slide6.xml"/><Relationship Id="rId32" Type="http://schemas.openxmlformats.org/officeDocument/2006/relationships/font" Target="fonts/Barlow-italic.fntdata"/><Relationship Id="rId13" Type="http://schemas.openxmlformats.org/officeDocument/2006/relationships/slide" Target="slides/slide9.xml"/><Relationship Id="rId35" Type="http://schemas.openxmlformats.org/officeDocument/2006/relationships/font" Target="fonts/Merriweather-bold.fntdata"/><Relationship Id="rId12" Type="http://schemas.openxmlformats.org/officeDocument/2006/relationships/slide" Target="slides/slide8.xml"/><Relationship Id="rId34" Type="http://schemas.openxmlformats.org/officeDocument/2006/relationships/font" Target="fonts/Merriweather-regular.fntdata"/><Relationship Id="rId15" Type="http://schemas.openxmlformats.org/officeDocument/2006/relationships/slide" Target="slides/slide11.xml"/><Relationship Id="rId37" Type="http://schemas.openxmlformats.org/officeDocument/2006/relationships/font" Target="fonts/Merriweather-boldItalic.fntdata"/><Relationship Id="rId14" Type="http://schemas.openxmlformats.org/officeDocument/2006/relationships/slide" Target="slides/slide10.xml"/><Relationship Id="rId36" Type="http://schemas.openxmlformats.org/officeDocument/2006/relationships/font" Target="fonts/Merriweat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8a8d1623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8a8d162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01a5f5778_3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01a5f5778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68a5188390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68a51883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68a518839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68a51883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89cae29f0_1_19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89cae29f0_1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89cae29f0_1_3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89cae29f0_1_3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8aa0f5178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8aa0f517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689cae29f0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89cae29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68a8d1623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68a8d162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1C23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drive.google.com/file/d/13FAn3E0uqBjdd4e5fAuW0zBp2lHpmqoc/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mockittapp.wondershare.com/app/045a483f7fe63af84e230f7ac1df95701ffa6e16?simulator_type=device&amp;stick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2284950" y="2198250"/>
            <a:ext cx="4574100" cy="9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URXperience Vlog 2</a:t>
            </a:r>
            <a:endParaRPr sz="3400"/>
          </a:p>
        </p:txBody>
      </p:sp>
      <p:sp>
        <p:nvSpPr>
          <p:cNvPr id="241" name="Google Shape;241;p13"/>
          <p:cNvSpPr txBox="1"/>
          <p:nvPr/>
        </p:nvSpPr>
        <p:spPr>
          <a:xfrm>
            <a:off x="2372800" y="2878800"/>
            <a:ext cx="414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By The 4 Codesmen - Abraham, Dhruv, Dinesh, Favor</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ENSE 400/477(2022-2023): SSE Capstone</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242" name="Google Shape;242;p13"/>
          <p:cNvPicPr preferRelativeResize="0"/>
          <p:nvPr/>
        </p:nvPicPr>
        <p:blipFill>
          <a:blip r:embed="rId3">
            <a:alphaModFix/>
          </a:blip>
          <a:stretch>
            <a:fillRect/>
          </a:stretch>
        </p:blipFill>
        <p:spPr>
          <a:xfrm>
            <a:off x="3406450" y="339850"/>
            <a:ext cx="2073900" cy="20739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26" name="Google Shape;326;p22"/>
          <p:cNvPicPr preferRelativeResize="0"/>
          <p:nvPr/>
        </p:nvPicPr>
        <p:blipFill>
          <a:blip r:embed="rId3">
            <a:alphaModFix/>
          </a:blip>
          <a:stretch>
            <a:fillRect/>
          </a:stretch>
        </p:blipFill>
        <p:spPr>
          <a:xfrm>
            <a:off x="1930925" y="152425"/>
            <a:ext cx="2203704" cy="4535425"/>
          </a:xfrm>
          <a:prstGeom prst="rect">
            <a:avLst/>
          </a:prstGeom>
          <a:noFill/>
          <a:ln>
            <a:noFill/>
          </a:ln>
        </p:spPr>
      </p:pic>
      <p:pic>
        <p:nvPicPr>
          <p:cNvPr id="327" name="Google Shape;327;p22"/>
          <p:cNvPicPr preferRelativeResize="0"/>
          <p:nvPr/>
        </p:nvPicPr>
        <p:blipFill>
          <a:blip r:embed="rId4">
            <a:alphaModFix/>
          </a:blip>
          <a:stretch>
            <a:fillRect/>
          </a:stretch>
        </p:blipFill>
        <p:spPr>
          <a:xfrm>
            <a:off x="4707413" y="152425"/>
            <a:ext cx="2203704" cy="4535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23"/>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3" name="Google Shape;333;p23"/>
          <p:cNvSpPr txBox="1"/>
          <p:nvPr/>
        </p:nvSpPr>
        <p:spPr>
          <a:xfrm>
            <a:off x="2704500" y="412625"/>
            <a:ext cx="3735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Login DEMO</a:t>
            </a:r>
            <a:endParaRPr sz="2000">
              <a:latin typeface="Times New Roman"/>
              <a:ea typeface="Times New Roman"/>
              <a:cs typeface="Times New Roman"/>
              <a:sym typeface="Times New Roman"/>
            </a:endParaRPr>
          </a:p>
        </p:txBody>
      </p:sp>
      <p:pic>
        <p:nvPicPr>
          <p:cNvPr id="334" name="Google Shape;334;p23" title="URXperience - Demo.mp4">
            <a:hlinkClick r:id="rId3"/>
          </p:cNvPr>
          <p:cNvPicPr preferRelativeResize="0"/>
          <p:nvPr/>
        </p:nvPicPr>
        <p:blipFill>
          <a:blip r:embed="rId4">
            <a:alphaModFix/>
          </a:blip>
          <a:stretch>
            <a:fillRect/>
          </a:stretch>
        </p:blipFill>
        <p:spPr>
          <a:xfrm>
            <a:off x="1989575" y="981425"/>
            <a:ext cx="5164850" cy="387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Next Up</a:t>
            </a:r>
            <a:endParaRPr>
              <a:latin typeface="Times New Roman"/>
              <a:ea typeface="Times New Roman"/>
              <a:cs typeface="Times New Roman"/>
              <a:sym typeface="Times New Roman"/>
            </a:endParaRPr>
          </a:p>
        </p:txBody>
      </p:sp>
      <p:sp>
        <p:nvSpPr>
          <p:cNvPr id="340" name="Google Shape;340;p24"/>
          <p:cNvSpPr txBox="1"/>
          <p:nvPr>
            <p:ph idx="1" type="body"/>
          </p:nvPr>
        </p:nvSpPr>
        <p:spPr>
          <a:xfrm>
            <a:off x="520600" y="1016400"/>
            <a:ext cx="5075400" cy="2654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Team: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Decide on distribution of technical responsibilities and coding workflow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Finish the food and community </a:t>
            </a:r>
            <a:r>
              <a:rPr lang="en" sz="1000">
                <a:solidFill>
                  <a:srgbClr val="1D2125"/>
                </a:solidFill>
                <a:latin typeface="Times New Roman"/>
                <a:ea typeface="Times New Roman"/>
                <a:cs typeface="Times New Roman"/>
                <a:sym typeface="Times New Roman"/>
              </a:rPr>
              <a:t>feature </a:t>
            </a:r>
            <a:r>
              <a:rPr lang="en" sz="1000">
                <a:solidFill>
                  <a:srgbClr val="1D2125"/>
                </a:solidFill>
                <a:latin typeface="Times New Roman"/>
                <a:ea typeface="Times New Roman"/>
                <a:cs typeface="Times New Roman"/>
                <a:sym typeface="Times New Roman"/>
              </a:rPr>
              <a:t>of the application</a:t>
            </a:r>
            <a:endParaRPr sz="1000">
              <a:solidFill>
                <a:srgbClr val="1D2125"/>
              </a:solidFill>
              <a:latin typeface="Times New Roman"/>
              <a:ea typeface="Times New Roman"/>
              <a:cs typeface="Times New Roman"/>
              <a:sym typeface="Times New Roman"/>
            </a:endParaRPr>
          </a:p>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Dhruv &amp; Dinesh: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Individually r</a:t>
            </a:r>
            <a:r>
              <a:rPr lang="en" sz="1000">
                <a:solidFill>
                  <a:srgbClr val="1D2125"/>
                </a:solidFill>
                <a:latin typeface="Times New Roman"/>
                <a:ea typeface="Times New Roman"/>
                <a:cs typeface="Times New Roman"/>
                <a:sym typeface="Times New Roman"/>
              </a:rPr>
              <a:t>esearch MERN (NodeJs, MongoDB) backend and API Integration</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Work on completing the backend coding for food feature and c</a:t>
            </a:r>
            <a:r>
              <a:rPr lang="en" sz="1000">
                <a:solidFill>
                  <a:srgbClr val="1D2125"/>
                </a:solidFill>
                <a:latin typeface="Times New Roman"/>
                <a:ea typeface="Times New Roman"/>
                <a:cs typeface="Times New Roman"/>
                <a:sym typeface="Times New Roman"/>
              </a:rPr>
              <a:t>ommunity feature</a:t>
            </a:r>
            <a:r>
              <a:rPr lang="en" sz="1000">
                <a:solidFill>
                  <a:srgbClr val="1D2125"/>
                </a:solidFill>
                <a:latin typeface="Times New Roman"/>
                <a:ea typeface="Times New Roman"/>
                <a:cs typeface="Times New Roman"/>
                <a:sym typeface="Times New Roman"/>
              </a:rPr>
              <a:t> for our application (Controller, Model)</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Gantt Chart (Dinesh)</a:t>
            </a:r>
            <a:endParaRPr sz="1000">
              <a:solidFill>
                <a:srgbClr val="1D2125"/>
              </a:solidFill>
              <a:latin typeface="Times New Roman"/>
              <a:ea typeface="Times New Roman"/>
              <a:cs typeface="Times New Roman"/>
              <a:sym typeface="Times New Roman"/>
            </a:endParaRPr>
          </a:p>
          <a:p>
            <a:pPr indent="-292100" lvl="0" marL="4572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Abraham &amp; Favor: </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Individually research more on frontend framework (React of the MERN stack) with course and tutorials</a:t>
            </a:r>
            <a:endParaRPr sz="1000">
              <a:solidFill>
                <a:srgbClr val="1D2125"/>
              </a:solidFill>
              <a:latin typeface="Times New Roman"/>
              <a:ea typeface="Times New Roman"/>
              <a:cs typeface="Times New Roman"/>
              <a:sym typeface="Times New Roman"/>
            </a:endParaRPr>
          </a:p>
          <a:p>
            <a:pPr indent="-292100" lvl="1" marL="914400" rtl="0" algn="l">
              <a:spcBef>
                <a:spcPts val="0"/>
              </a:spcBef>
              <a:spcAft>
                <a:spcPts val="0"/>
              </a:spcAft>
              <a:buClr>
                <a:srgbClr val="1D2125"/>
              </a:buClr>
              <a:buSzPts val="1000"/>
              <a:buFont typeface="Times New Roman"/>
              <a:buChar char="❏"/>
            </a:pPr>
            <a:r>
              <a:rPr lang="en" sz="1000">
                <a:solidFill>
                  <a:srgbClr val="1D2125"/>
                </a:solidFill>
                <a:latin typeface="Times New Roman"/>
                <a:ea typeface="Times New Roman"/>
                <a:cs typeface="Times New Roman"/>
                <a:sym typeface="Times New Roman"/>
              </a:rPr>
              <a:t>Work on completing frontend of food and </a:t>
            </a:r>
            <a:r>
              <a:rPr lang="en" sz="1000">
                <a:solidFill>
                  <a:srgbClr val="1D2125"/>
                </a:solidFill>
                <a:latin typeface="Times New Roman"/>
                <a:ea typeface="Times New Roman"/>
                <a:cs typeface="Times New Roman"/>
                <a:sym typeface="Times New Roman"/>
              </a:rPr>
              <a:t>Community feature </a:t>
            </a:r>
            <a:r>
              <a:rPr lang="en" sz="1000">
                <a:solidFill>
                  <a:srgbClr val="1D2125"/>
                </a:solidFill>
                <a:latin typeface="Times New Roman"/>
                <a:ea typeface="Times New Roman"/>
                <a:cs typeface="Times New Roman"/>
                <a:sym typeface="Times New Roman"/>
              </a:rPr>
              <a:t>of the application (View)</a:t>
            </a:r>
            <a:endParaRPr sz="1000">
              <a:solidFill>
                <a:srgbClr val="1D2125"/>
              </a:solidFill>
              <a:latin typeface="Times New Roman"/>
              <a:ea typeface="Times New Roman"/>
              <a:cs typeface="Times New Roman"/>
              <a:sym typeface="Times New Roman"/>
            </a:endParaRPr>
          </a:p>
          <a:p>
            <a:pPr indent="0" lvl="0" marL="0" rtl="0" algn="l">
              <a:spcBef>
                <a:spcPts val="600"/>
              </a:spcBef>
              <a:spcAft>
                <a:spcPts val="0"/>
              </a:spcAft>
              <a:buNone/>
            </a:pPr>
            <a:r>
              <a:t/>
            </a:r>
            <a:endParaRPr b="1"/>
          </a:p>
          <a:p>
            <a:pPr indent="0" lvl="0" marL="0" rtl="0" algn="l">
              <a:spcBef>
                <a:spcPts val="600"/>
              </a:spcBef>
              <a:spcAft>
                <a:spcPts val="0"/>
              </a:spcAft>
              <a:buNone/>
            </a:pPr>
            <a:r>
              <a:t/>
            </a:r>
            <a:endParaRPr/>
          </a:p>
        </p:txBody>
      </p:sp>
      <p:sp>
        <p:nvSpPr>
          <p:cNvPr id="341" name="Google Shape;341;p2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idx="4294967295"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Team Reflection</a:t>
            </a:r>
            <a:endParaRPr>
              <a:latin typeface="Times New Roman"/>
              <a:ea typeface="Times New Roman"/>
              <a:cs typeface="Times New Roman"/>
              <a:sym typeface="Times New Roman"/>
            </a:endParaRPr>
          </a:p>
        </p:txBody>
      </p:sp>
      <p:sp>
        <p:nvSpPr>
          <p:cNvPr id="347" name="Google Shape;347;p25"/>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1D2125"/>
              </a:solidFill>
              <a:latin typeface="Times New Roman"/>
              <a:ea typeface="Times New Roman"/>
              <a:cs typeface="Times New Roman"/>
              <a:sym typeface="Times New Roman"/>
            </a:endParaRPr>
          </a:p>
          <a:p>
            <a:pPr indent="0" lvl="0" marL="0" rtl="0" algn="l">
              <a:spcBef>
                <a:spcPts val="360"/>
              </a:spcBef>
              <a:spcAft>
                <a:spcPts val="0"/>
              </a:spcAft>
              <a:buNone/>
            </a:pPr>
            <a:r>
              <a:t/>
            </a:r>
            <a:endParaRPr b="1"/>
          </a:p>
          <a:p>
            <a:pPr indent="0" lvl="0" marL="0" rtl="0" algn="l">
              <a:spcBef>
                <a:spcPts val="360"/>
              </a:spcBef>
              <a:spcAft>
                <a:spcPts val="0"/>
              </a:spcAft>
              <a:buNone/>
            </a:pPr>
            <a:r>
              <a:t/>
            </a:r>
            <a:endParaRPr/>
          </a:p>
        </p:txBody>
      </p:sp>
      <p:sp>
        <p:nvSpPr>
          <p:cNvPr id="348" name="Google Shape;348;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49" name="Google Shape;349;p25"/>
          <p:cNvGrpSpPr/>
          <p:nvPr/>
        </p:nvGrpSpPr>
        <p:grpSpPr>
          <a:xfrm>
            <a:off x="6733579" y="2410607"/>
            <a:ext cx="1436856" cy="1142979"/>
            <a:chOff x="9925050" y="4203700"/>
            <a:chExt cx="2267050" cy="1803375"/>
          </a:xfrm>
        </p:grpSpPr>
        <p:sp>
          <p:nvSpPr>
            <p:cNvPr id="350" name="Google Shape;350;p25"/>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5"/>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5"/>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5"/>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5"/>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5"/>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5"/>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5"/>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5"/>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5"/>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5"/>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5"/>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2" name="Google Shape;362;p25"/>
          <p:cNvSpPr txBox="1"/>
          <p:nvPr/>
        </p:nvSpPr>
        <p:spPr>
          <a:xfrm>
            <a:off x="142650" y="960875"/>
            <a:ext cx="5714100" cy="3686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Does the team feel "on track"? (reiterate the above colour status)</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We feel we’ve accomplished the steps required prior to starting our MVP 1 and we feel confident and ready to start developing our app</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progress does the team particularly feel good (great) about?</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Collaboration has gone well, and prototypes were decided as a team</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barriers (if any) does the team feel are a current impediment to success?</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Pending feedback from RA manager on his potential issues with the project</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help (if any) does the team require to move positively forward?</a:t>
            </a:r>
            <a:endParaRPr b="1" sz="1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Technical</a:t>
            </a:r>
            <a:r>
              <a:rPr lang="en" sz="1100">
                <a:latin typeface="Times New Roman"/>
                <a:ea typeface="Times New Roman"/>
                <a:cs typeface="Times New Roman"/>
                <a:sym typeface="Times New Roman"/>
              </a:rPr>
              <a:t> help from our mentor and professors if possible</a:t>
            </a:r>
            <a:r>
              <a:rPr lang="en" sz="1100">
                <a:solidFill>
                  <a:srgbClr val="FF0000"/>
                </a:solidFill>
                <a:latin typeface="Times New Roman"/>
                <a:ea typeface="Times New Roman"/>
                <a:cs typeface="Times New Roman"/>
                <a:sym typeface="Times New Roman"/>
              </a:rPr>
              <a:t> </a:t>
            </a:r>
            <a:endParaRPr sz="1100">
              <a:solidFill>
                <a:srgbClr val="FF0000"/>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What questions or concerns does the team have (if any)?</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rgbClr val="1D2125"/>
                </a:solidFill>
                <a:latin typeface="Times New Roman"/>
                <a:ea typeface="Times New Roman"/>
                <a:cs typeface="Times New Roman"/>
                <a:sym typeface="Times New Roman"/>
              </a:rPr>
              <a:t>What is the outcome(s) of not meeting the MVP1 by december?</a:t>
            </a:r>
            <a:endParaRPr sz="1100">
              <a:solidFill>
                <a:srgbClr val="1D2125"/>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idx="4294967295" type="ctrTitle"/>
          </p:nvPr>
        </p:nvSpPr>
        <p:spPr>
          <a:xfrm>
            <a:off x="685800" y="440350"/>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Times New Roman"/>
                <a:ea typeface="Times New Roman"/>
                <a:cs typeface="Times New Roman"/>
                <a:sym typeface="Times New Roman"/>
              </a:rPr>
              <a:t>THANKS!</a:t>
            </a:r>
            <a:endParaRPr sz="6000">
              <a:latin typeface="Times New Roman"/>
              <a:ea typeface="Times New Roman"/>
              <a:cs typeface="Times New Roman"/>
              <a:sym typeface="Times New Roman"/>
            </a:endParaRPr>
          </a:p>
        </p:txBody>
      </p:sp>
      <p:sp>
        <p:nvSpPr>
          <p:cNvPr id="368" name="Google Shape;368;p26"/>
          <p:cNvSpPr txBox="1"/>
          <p:nvPr>
            <p:ph idx="4294967295" type="subTitle"/>
          </p:nvPr>
        </p:nvSpPr>
        <p:spPr>
          <a:xfrm>
            <a:off x="685800" y="1639925"/>
            <a:ext cx="4863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3600">
                <a:latin typeface="Times New Roman"/>
                <a:ea typeface="Times New Roman"/>
                <a:cs typeface="Times New Roman"/>
                <a:sym typeface="Times New Roman"/>
              </a:rPr>
              <a:t>Any questions?</a:t>
            </a:r>
            <a:endParaRPr sz="3600">
              <a:latin typeface="Times New Roman"/>
              <a:ea typeface="Times New Roman"/>
              <a:cs typeface="Times New Roman"/>
              <a:sym typeface="Times New Roman"/>
            </a:endParaRPr>
          </a:p>
        </p:txBody>
      </p:sp>
      <p:sp>
        <p:nvSpPr>
          <p:cNvPr id="369" name="Google Shape;369;p2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70" name="Google Shape;370;p26"/>
          <p:cNvPicPr preferRelativeResize="0"/>
          <p:nvPr/>
        </p:nvPicPr>
        <p:blipFill>
          <a:blip r:embed="rId3">
            <a:alphaModFix/>
          </a:blip>
          <a:stretch>
            <a:fillRect/>
          </a:stretch>
        </p:blipFill>
        <p:spPr>
          <a:xfrm>
            <a:off x="5733475" y="1436287"/>
            <a:ext cx="2271000" cy="22710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376" name="Google Shape;376;p27"/>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6463BD"/>
                </a:solidFill>
                <a:hlinkClick r:id="rId3">
                  <a:extLst>
                    <a:ext uri="{A12FA001-AC4F-418D-AE19-62706E023703}">
                      <ahyp:hlinkClr val="tx"/>
                    </a:ext>
                  </a:extLst>
                </a:hlinkClick>
              </a:rPr>
              <a:t>SlidesCarnival</a:t>
            </a:r>
            <a:endParaRPr sz="2400">
              <a:solidFill>
                <a:srgbClr val="6463BD"/>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6463BD"/>
                </a:solidFill>
                <a:hlinkClick r:id="rId4">
                  <a:extLst>
                    <a:ext uri="{A12FA001-AC4F-418D-AE19-62706E023703}">
                      <ahyp:hlinkClr val="tx"/>
                    </a:ext>
                  </a:extLst>
                </a:hlinkClick>
              </a:rPr>
              <a:t>Unsplash</a:t>
            </a:r>
            <a:endParaRPr sz="2400">
              <a:solidFill>
                <a:srgbClr val="6463BD"/>
              </a:solidFill>
            </a:endParaRPr>
          </a:p>
        </p:txBody>
      </p:sp>
      <p:sp>
        <p:nvSpPr>
          <p:cNvPr id="377" name="Google Shape;377;p2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8" name="Google Shape;248;p14"/>
          <p:cNvPicPr preferRelativeResize="0"/>
          <p:nvPr/>
        </p:nvPicPr>
        <p:blipFill>
          <a:blip r:embed="rId3">
            <a:alphaModFix/>
          </a:blip>
          <a:stretch>
            <a:fillRect/>
          </a:stretch>
        </p:blipFill>
        <p:spPr>
          <a:xfrm>
            <a:off x="854100" y="1759375"/>
            <a:ext cx="1490400" cy="1490400"/>
          </a:xfrm>
          <a:prstGeom prst="ellipse">
            <a:avLst/>
          </a:prstGeom>
          <a:noFill/>
          <a:ln>
            <a:noFill/>
          </a:ln>
          <a:effectLst>
            <a:outerShdw rotWithShape="0" algn="bl" dir="5400000" dist="19050">
              <a:srgbClr val="000000">
                <a:alpha val="50000"/>
              </a:srgbClr>
            </a:outerShdw>
          </a:effectLst>
        </p:spPr>
      </p:pic>
      <p:pic>
        <p:nvPicPr>
          <p:cNvPr id="249" name="Google Shape;249;p14"/>
          <p:cNvPicPr preferRelativeResize="0"/>
          <p:nvPr/>
        </p:nvPicPr>
        <p:blipFill>
          <a:blip r:embed="rId4">
            <a:alphaModFix/>
          </a:blip>
          <a:stretch>
            <a:fillRect/>
          </a:stretch>
        </p:blipFill>
        <p:spPr>
          <a:xfrm>
            <a:off x="2834425" y="1759375"/>
            <a:ext cx="1490400" cy="1490400"/>
          </a:xfrm>
          <a:prstGeom prst="ellipse">
            <a:avLst/>
          </a:prstGeom>
          <a:noFill/>
          <a:ln>
            <a:noFill/>
          </a:ln>
        </p:spPr>
      </p:pic>
      <p:pic>
        <p:nvPicPr>
          <p:cNvPr id="250" name="Google Shape;250;p14"/>
          <p:cNvPicPr preferRelativeResize="0"/>
          <p:nvPr/>
        </p:nvPicPr>
        <p:blipFill rotWithShape="1">
          <a:blip r:embed="rId5">
            <a:alphaModFix/>
          </a:blip>
          <a:srcRect b="12495" l="0" r="0" t="12502"/>
          <a:stretch/>
        </p:blipFill>
        <p:spPr>
          <a:xfrm>
            <a:off x="4814450" y="1826550"/>
            <a:ext cx="1490400" cy="1490400"/>
          </a:xfrm>
          <a:prstGeom prst="ellipse">
            <a:avLst/>
          </a:prstGeom>
          <a:noFill/>
          <a:ln>
            <a:noFill/>
          </a:ln>
        </p:spPr>
      </p:pic>
      <p:pic>
        <p:nvPicPr>
          <p:cNvPr id="251" name="Google Shape;251;p14"/>
          <p:cNvPicPr preferRelativeResize="0"/>
          <p:nvPr/>
        </p:nvPicPr>
        <p:blipFill rotWithShape="1">
          <a:blip r:embed="rId6">
            <a:alphaModFix/>
          </a:blip>
          <a:srcRect b="12507" l="0" r="0" t="12507"/>
          <a:stretch/>
        </p:blipFill>
        <p:spPr>
          <a:xfrm>
            <a:off x="6794475" y="1759975"/>
            <a:ext cx="1489200" cy="1489200"/>
          </a:xfrm>
          <a:prstGeom prst="ellipse">
            <a:avLst/>
          </a:prstGeom>
          <a:noFill/>
          <a:ln>
            <a:noFill/>
          </a:ln>
        </p:spPr>
      </p:pic>
      <p:sp>
        <p:nvSpPr>
          <p:cNvPr id="252" name="Google Shape;252;p14"/>
          <p:cNvSpPr txBox="1"/>
          <p:nvPr/>
        </p:nvSpPr>
        <p:spPr>
          <a:xfrm>
            <a:off x="860325" y="3379000"/>
            <a:ext cx="1489200" cy="468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rgbClr val="3A3F50"/>
                </a:solidFill>
                <a:latin typeface="Barlow"/>
                <a:ea typeface="Barlow"/>
                <a:cs typeface="Barlow"/>
                <a:sym typeface="Barlow"/>
              </a:rPr>
              <a:t>Favor Fasunwon</a:t>
            </a:r>
            <a:br>
              <a:rPr lang="en">
                <a:latin typeface="Barlow"/>
                <a:ea typeface="Barlow"/>
                <a:cs typeface="Barlow"/>
                <a:sym typeface="Barlow"/>
              </a:rPr>
            </a:br>
            <a:r>
              <a:rPr lang="en" sz="800">
                <a:solidFill>
                  <a:srgbClr val="757B89"/>
                </a:solidFill>
                <a:latin typeface="Barlow"/>
                <a:ea typeface="Barlow"/>
                <a:cs typeface="Barlow"/>
                <a:sym typeface="Barlow"/>
              </a:rPr>
              <a:t>Frontend Developer and UI/UX Designer</a:t>
            </a:r>
            <a:endParaRPr>
              <a:latin typeface="Barlow"/>
              <a:ea typeface="Barlow"/>
              <a:cs typeface="Barlow"/>
              <a:sym typeface="Barlow"/>
            </a:endParaRPr>
          </a:p>
        </p:txBody>
      </p:sp>
      <p:sp>
        <p:nvSpPr>
          <p:cNvPr id="253" name="Google Shape;253;p14"/>
          <p:cNvSpPr txBox="1"/>
          <p:nvPr/>
        </p:nvSpPr>
        <p:spPr>
          <a:xfrm>
            <a:off x="2835025" y="3379000"/>
            <a:ext cx="1489200" cy="51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Dhruv Modi</a:t>
            </a:r>
            <a:br>
              <a:rPr lang="en">
                <a:latin typeface="Barlow"/>
                <a:ea typeface="Barlow"/>
                <a:cs typeface="Barlow"/>
                <a:sym typeface="Barlow"/>
              </a:rPr>
            </a:br>
            <a:r>
              <a:rPr lang="en" sz="800">
                <a:solidFill>
                  <a:srgbClr val="757B89"/>
                </a:solidFill>
                <a:latin typeface="Barlow"/>
                <a:ea typeface="Barlow"/>
                <a:cs typeface="Barlow"/>
                <a:sym typeface="Barlow"/>
              </a:rPr>
              <a:t>Team Lead and Backend Developer</a:t>
            </a:r>
            <a:endParaRPr sz="800">
              <a:solidFill>
                <a:srgbClr val="757B89"/>
              </a:solidFill>
              <a:latin typeface="Barlow"/>
              <a:ea typeface="Barlow"/>
              <a:cs typeface="Barlow"/>
              <a:sym typeface="Barlow"/>
            </a:endParaRPr>
          </a:p>
          <a:p>
            <a:pPr indent="0" lvl="0" marL="0" rtl="0" algn="l">
              <a:spcBef>
                <a:spcPts val="400"/>
              </a:spcBef>
              <a:spcAft>
                <a:spcPts val="0"/>
              </a:spcAft>
              <a:buNone/>
            </a:pPr>
            <a:r>
              <a:t/>
            </a: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4" name="Google Shape;254;p14"/>
          <p:cNvSpPr txBox="1"/>
          <p:nvPr/>
        </p:nvSpPr>
        <p:spPr>
          <a:xfrm>
            <a:off x="4814750" y="3379000"/>
            <a:ext cx="1489200" cy="51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Abraham Mugerwa</a:t>
            </a:r>
            <a:br>
              <a:rPr lang="en">
                <a:latin typeface="Barlow"/>
                <a:ea typeface="Barlow"/>
                <a:cs typeface="Barlow"/>
                <a:sym typeface="Barlow"/>
              </a:rPr>
            </a:br>
            <a:r>
              <a:rPr lang="en" sz="800">
                <a:solidFill>
                  <a:srgbClr val="757B89"/>
                </a:solidFill>
                <a:latin typeface="Barlow"/>
                <a:ea typeface="Barlow"/>
                <a:cs typeface="Barlow"/>
                <a:sym typeface="Barlow"/>
              </a:rPr>
              <a:t>Frontend Developer Documentation Manager</a:t>
            </a:r>
            <a:endParaRPr sz="800">
              <a:solidFill>
                <a:srgbClr val="757B89"/>
              </a:solidFill>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5" name="Google Shape;255;p14"/>
          <p:cNvSpPr txBox="1"/>
          <p:nvPr/>
        </p:nvSpPr>
        <p:spPr>
          <a:xfrm>
            <a:off x="679447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rgbClr val="3A3F50"/>
                </a:solidFill>
                <a:latin typeface="Barlow"/>
                <a:ea typeface="Barlow"/>
                <a:cs typeface="Barlow"/>
                <a:sym typeface="Barlow"/>
              </a:rPr>
              <a:t>Dinesh Dalip</a:t>
            </a:r>
            <a:br>
              <a:rPr lang="en">
                <a:latin typeface="Barlow"/>
                <a:ea typeface="Barlow"/>
                <a:cs typeface="Barlow"/>
                <a:sym typeface="Barlow"/>
              </a:rPr>
            </a:br>
            <a:r>
              <a:rPr lang="en" sz="800">
                <a:solidFill>
                  <a:srgbClr val="757B89"/>
                </a:solidFill>
                <a:latin typeface="Barlow"/>
                <a:ea typeface="Barlow"/>
                <a:cs typeface="Barlow"/>
                <a:sym typeface="Barlow"/>
              </a:rPr>
              <a:t>Software Architect and Backend Developer</a:t>
            </a:r>
            <a:endParaRPr sz="800">
              <a:solidFill>
                <a:srgbClr val="757B89"/>
              </a:solidFill>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256" name="Google Shape;256;p14"/>
          <p:cNvSpPr txBox="1"/>
          <p:nvPr/>
        </p:nvSpPr>
        <p:spPr>
          <a:xfrm>
            <a:off x="2299050" y="658325"/>
            <a:ext cx="4545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3A3F50"/>
                </a:solidFill>
                <a:latin typeface="Merriweather"/>
                <a:ea typeface="Merriweather"/>
                <a:cs typeface="Merriweather"/>
                <a:sym typeface="Merriweather"/>
              </a:rPr>
              <a:t>Team (Re)Introduction</a:t>
            </a:r>
            <a:endParaRPr sz="2500">
              <a:solidFill>
                <a:srgbClr val="3A3F5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2" name="Google Shape;262;p15"/>
          <p:cNvSpPr txBox="1"/>
          <p:nvPr/>
        </p:nvSpPr>
        <p:spPr>
          <a:xfrm>
            <a:off x="122750" y="689575"/>
            <a:ext cx="5772300" cy="3216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None/>
            </a:pPr>
            <a:r>
              <a:rPr lang="en" sz="2000">
                <a:solidFill>
                  <a:srgbClr val="3A3F50"/>
                </a:solidFill>
                <a:latin typeface="Times New Roman"/>
                <a:ea typeface="Times New Roman"/>
                <a:cs typeface="Times New Roman"/>
                <a:sym typeface="Times New Roman"/>
              </a:rPr>
              <a:t>Project background &amp; business need/opportunity</a:t>
            </a:r>
            <a:endParaRPr sz="2000">
              <a:solidFill>
                <a:srgbClr val="3A3F50"/>
              </a:solidFill>
              <a:latin typeface="Times New Roman"/>
              <a:ea typeface="Times New Roman"/>
              <a:cs typeface="Times New Roman"/>
              <a:sym typeface="Times New Roman"/>
            </a:endParaRPr>
          </a:p>
        </p:txBody>
      </p:sp>
      <p:sp>
        <p:nvSpPr>
          <p:cNvPr id="263" name="Google Shape;263;p15"/>
          <p:cNvSpPr txBox="1"/>
          <p:nvPr/>
        </p:nvSpPr>
        <p:spPr>
          <a:xfrm>
            <a:off x="173450" y="1178050"/>
            <a:ext cx="5670900" cy="3636300"/>
          </a:xfrm>
          <a:prstGeom prst="rect">
            <a:avLst/>
          </a:prstGeom>
          <a:noFill/>
          <a:ln>
            <a:noFill/>
          </a:ln>
        </p:spPr>
        <p:txBody>
          <a:bodyPr anchorCtr="0" anchor="t" bIns="0" lIns="0" spcFirstLastPara="1" rIns="0" wrap="square" tIns="0">
            <a:noAutofit/>
          </a:bodyPr>
          <a:lstStyle/>
          <a:p>
            <a:pPr indent="-298450" lvl="0" marL="457200" rtl="0" algn="l">
              <a:lnSpc>
                <a:spcPct val="110000"/>
              </a:lnSpc>
              <a:spcBef>
                <a:spcPts val="60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For our capstone project we are building a web application for U of R residence that allows U of R Residence Students:</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To connect with each other </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Make friends </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Help each other out academically [Build a community]</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Be part of the Residence life [Stay updated about events]</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To decrease/eliminate the social gap [Less isolation and increased socialization]</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Current Situation</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Currently U of R Residence does not have a dynamic application that brings U of R Students together. There is an application for U of R Residence however it is outdated and requires a major upgrade.</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Opportunity</a:t>
            </a:r>
            <a:endParaRPr sz="1100">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Build an application for U of R residence that</a:t>
            </a:r>
            <a:endParaRPr sz="1100">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SzPts val="1100"/>
              <a:buFont typeface="Times New Roman"/>
              <a:buChar char="❏"/>
            </a:pPr>
            <a:r>
              <a:rPr lang="en" sz="1100">
                <a:solidFill>
                  <a:srgbClr val="3A3F50"/>
                </a:solidFill>
                <a:latin typeface="Times New Roman"/>
                <a:ea typeface="Times New Roman"/>
                <a:cs typeface="Times New Roman"/>
                <a:sym typeface="Times New Roman"/>
              </a:rPr>
              <a:t>Replaces the old application</a:t>
            </a:r>
            <a:endParaRPr sz="1100">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SzPts val="1100"/>
              <a:buFont typeface="Times New Roman"/>
              <a:buChar char="❏"/>
            </a:pPr>
            <a:r>
              <a:rPr lang="en" sz="1100">
                <a:solidFill>
                  <a:srgbClr val="3A3F50"/>
                </a:solidFill>
                <a:latin typeface="Times New Roman"/>
                <a:ea typeface="Times New Roman"/>
                <a:cs typeface="Times New Roman"/>
                <a:sym typeface="Times New Roman"/>
              </a:rPr>
              <a:t>Enhances the experience of living on campus  </a:t>
            </a:r>
            <a:endParaRPr sz="1100">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sz="1100">
                <a:solidFill>
                  <a:srgbClr val="3A3F50"/>
                </a:solidFill>
                <a:latin typeface="Times New Roman"/>
                <a:ea typeface="Times New Roman"/>
                <a:cs typeface="Times New Roman"/>
                <a:sym typeface="Times New Roman"/>
              </a:rPr>
              <a:t>Future Opportunity</a:t>
            </a:r>
            <a:endParaRPr sz="1100">
              <a:solidFill>
                <a:srgbClr val="3A3F50"/>
              </a:solidFill>
              <a:latin typeface="Times New Roman"/>
              <a:ea typeface="Times New Roman"/>
              <a:cs typeface="Times New Roman"/>
              <a:sym typeface="Times New Roman"/>
            </a:endParaRPr>
          </a:p>
          <a:p>
            <a:pPr indent="-304800" lvl="1" marL="914400" rtl="0" algn="l">
              <a:lnSpc>
                <a:spcPct val="110000"/>
              </a:lnSpc>
              <a:spcBef>
                <a:spcPts val="0"/>
              </a:spcBef>
              <a:spcAft>
                <a:spcPts val="0"/>
              </a:spcAft>
              <a:buClr>
                <a:srgbClr val="1D2125"/>
              </a:buClr>
              <a:buSzPts val="1200"/>
              <a:buFont typeface="Times New Roman"/>
              <a:buChar char="❏"/>
            </a:pPr>
            <a:r>
              <a:rPr lang="en" sz="1100">
                <a:solidFill>
                  <a:srgbClr val="3A3F50"/>
                </a:solidFill>
                <a:latin typeface="Times New Roman"/>
                <a:ea typeface="Times New Roman"/>
                <a:cs typeface="Times New Roman"/>
                <a:sym typeface="Times New Roman"/>
              </a:rPr>
              <a:t>Go beyond U of R and share this digital ecosystem with other University Residences as well.  </a:t>
            </a:r>
            <a:r>
              <a:rPr lang="en" sz="1200">
                <a:solidFill>
                  <a:srgbClr val="3A3F50"/>
                </a:solidFill>
                <a:latin typeface="Times New Roman"/>
                <a:ea typeface="Times New Roman"/>
                <a:cs typeface="Times New Roman"/>
                <a:sym typeface="Times New Roman"/>
              </a:rPr>
              <a:t> </a:t>
            </a:r>
            <a:endParaRPr sz="1200">
              <a:solidFill>
                <a:srgbClr val="3A3F50"/>
              </a:solidFill>
              <a:latin typeface="Times New Roman"/>
              <a:ea typeface="Times New Roman"/>
              <a:cs typeface="Times New Roman"/>
              <a:sym typeface="Times New Roman"/>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a:p>
            <a:pPr indent="0" lvl="0" marL="0" rtl="0" algn="l">
              <a:lnSpc>
                <a:spcPct val="110000"/>
              </a:lnSpc>
              <a:spcBef>
                <a:spcPts val="600"/>
              </a:spcBef>
              <a:spcAft>
                <a:spcPts val="0"/>
              </a:spcAft>
              <a:buNone/>
            </a:pPr>
            <a:r>
              <a:t/>
            </a:r>
            <a:endParaRPr b="1" sz="1200">
              <a:solidFill>
                <a:srgbClr val="3A3F50"/>
              </a:solidFill>
              <a:latin typeface="Barlow Light"/>
              <a:ea typeface="Barlow Light"/>
              <a:cs typeface="Barlow Light"/>
              <a:sym typeface="Barlow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idx="1" type="body"/>
          </p:nvPr>
        </p:nvSpPr>
        <p:spPr>
          <a:xfrm>
            <a:off x="607775" y="857400"/>
            <a:ext cx="5360100" cy="40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solidFill>
                  <a:srgbClr val="00FF00"/>
                </a:solidFill>
                <a:latin typeface="Times New Roman"/>
                <a:ea typeface="Times New Roman"/>
                <a:cs typeface="Times New Roman"/>
                <a:sym typeface="Times New Roman"/>
              </a:rPr>
              <a:t>Green</a:t>
            </a:r>
            <a:endParaRPr sz="1100">
              <a:solidFill>
                <a:srgbClr val="00FF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1D2125"/>
                </a:solidFill>
                <a:latin typeface="Times New Roman"/>
                <a:ea typeface="Times New Roman"/>
                <a:cs typeface="Times New Roman"/>
                <a:sym typeface="Times New Roman"/>
              </a:rPr>
              <a:t>We believe we are still in the Green zone as we</a:t>
            </a:r>
            <a:r>
              <a:rPr lang="en" sz="1200">
                <a:solidFill>
                  <a:srgbClr val="1D2125"/>
                </a:solidFill>
                <a:latin typeface="Times New Roman"/>
                <a:ea typeface="Times New Roman"/>
                <a:cs typeface="Times New Roman"/>
                <a:sym typeface="Times New Roman"/>
              </a:rPr>
              <a:t> </a:t>
            </a:r>
            <a:r>
              <a:rPr lang="en" sz="1100">
                <a:solidFill>
                  <a:srgbClr val="1D2125"/>
                </a:solidFill>
                <a:latin typeface="Times New Roman"/>
                <a:ea typeface="Times New Roman"/>
                <a:cs typeface="Times New Roman"/>
                <a:sym typeface="Times New Roman"/>
              </a:rPr>
              <a:t>confirmed/validated our tech stack, completed our application diagramming through lofis, hifis, class diagra</a:t>
            </a:r>
            <a:r>
              <a:rPr lang="en" sz="1100">
                <a:solidFill>
                  <a:srgbClr val="1D2125"/>
                </a:solidFill>
                <a:latin typeface="Times New Roman"/>
                <a:ea typeface="Times New Roman"/>
                <a:cs typeface="Times New Roman"/>
                <a:sym typeface="Times New Roman"/>
              </a:rPr>
              <a:t>ms and user story </a:t>
            </a:r>
            <a:r>
              <a:rPr lang="en" sz="1100">
                <a:solidFill>
                  <a:srgbClr val="1D2125"/>
                </a:solidFill>
                <a:latin typeface="Times New Roman"/>
                <a:ea typeface="Times New Roman"/>
                <a:cs typeface="Times New Roman"/>
                <a:sym typeface="Times New Roman"/>
              </a:rPr>
              <a:t>maps, and we have our front and back end setup to begin the building phase of our application with utilization of MVC design pattern.</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1D2125"/>
                </a:solidFill>
                <a:latin typeface="Times New Roman"/>
                <a:ea typeface="Times New Roman"/>
                <a:cs typeface="Times New Roman"/>
                <a:sym typeface="Times New Roman"/>
              </a:rPr>
              <a:t>Responsibilities during previous 2 weeks</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Team</a:t>
            </a:r>
            <a:r>
              <a:rPr lang="en" sz="1100">
                <a:solidFill>
                  <a:srgbClr val="1D2125"/>
                </a:solidFill>
                <a:latin typeface="Times New Roman"/>
                <a:ea typeface="Times New Roman"/>
                <a:cs typeface="Times New Roman"/>
                <a:sym typeface="Times New Roman"/>
              </a:rPr>
              <a:t>: we worked on the final lofi diagram, the scrum 2 presentation, and meeting with Bryan (Manager of UR residence) and Craig (Mentor).</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Dhruv</a:t>
            </a:r>
            <a:r>
              <a:rPr lang="en" sz="1100">
                <a:solidFill>
                  <a:srgbClr val="1D2125"/>
                </a:solidFill>
                <a:latin typeface="Times New Roman"/>
                <a:ea typeface="Times New Roman"/>
                <a:cs typeface="Times New Roman"/>
                <a:sym typeface="Times New Roman"/>
              </a:rPr>
              <a:t>: Lo-Fi prototype, Set up meeting with Craig, Use Case Diagram,Scrum 2 Powerpoint</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Abraham</a:t>
            </a:r>
            <a:r>
              <a:rPr lang="en" sz="1100">
                <a:solidFill>
                  <a:srgbClr val="1D2125"/>
                </a:solidFill>
                <a:latin typeface="Times New Roman"/>
                <a:ea typeface="Times New Roman"/>
                <a:cs typeface="Times New Roman"/>
                <a:sym typeface="Times New Roman"/>
              </a:rPr>
              <a:t>: Lo-Fi prototype, Hi-Fi prototype with Favor</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Dinesh</a:t>
            </a:r>
            <a:r>
              <a:rPr lang="en" sz="1100">
                <a:solidFill>
                  <a:srgbClr val="1D2125"/>
                </a:solidFill>
                <a:latin typeface="Times New Roman"/>
                <a:ea typeface="Times New Roman"/>
                <a:cs typeface="Times New Roman"/>
                <a:sym typeface="Times New Roman"/>
              </a:rPr>
              <a:t>: Lo-Fi prototype, Use Case Diagram, Class Diagram for main features, layout of the database schema, Found APIs, User Story Map with Favor refreshed knowledge about MERN stack. </a:t>
            </a:r>
            <a:endParaRPr sz="1100">
              <a:solidFill>
                <a:srgbClr val="1D212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D2125"/>
              </a:buClr>
              <a:buSzPts val="1100"/>
              <a:buFont typeface="Times New Roman"/>
              <a:buChar char="❏"/>
            </a:pPr>
            <a:r>
              <a:rPr b="1" lang="en" sz="1100">
                <a:solidFill>
                  <a:srgbClr val="1D2125"/>
                </a:solidFill>
                <a:latin typeface="Times New Roman"/>
                <a:ea typeface="Times New Roman"/>
                <a:cs typeface="Times New Roman"/>
                <a:sym typeface="Times New Roman"/>
              </a:rPr>
              <a:t>Favor</a:t>
            </a:r>
            <a:r>
              <a:rPr lang="en" sz="1100">
                <a:solidFill>
                  <a:srgbClr val="1D2125"/>
                </a:solidFill>
                <a:latin typeface="Times New Roman"/>
                <a:ea typeface="Times New Roman"/>
                <a:cs typeface="Times New Roman"/>
                <a:sym typeface="Times New Roman"/>
              </a:rPr>
              <a:t>: Emailed Byran regarding our application and a potential comparison of our app and theirs. Lo-Fi prototype. Hi-Fi prototype with Abraham as well as testing it with a previous residence attendee (User Testing). Studied React and Node Js via youtube tutorials and courses. Implemented the login functionality for code base setup (front and back end). User Story Maps with Dinesh. </a:t>
            </a:r>
            <a:endParaRPr sz="1100">
              <a:solidFill>
                <a:srgbClr val="1D212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100">
              <a:solidFill>
                <a:srgbClr val="1D2125"/>
              </a:solidFill>
              <a:latin typeface="Times New Roman"/>
              <a:ea typeface="Times New Roman"/>
              <a:cs typeface="Times New Roman"/>
              <a:sym typeface="Times New Roman"/>
            </a:endParaRPr>
          </a:p>
        </p:txBody>
      </p:sp>
      <p:sp>
        <p:nvSpPr>
          <p:cNvPr id="269" name="Google Shape;269;p16"/>
          <p:cNvSpPr txBox="1"/>
          <p:nvPr>
            <p:ph type="title"/>
          </p:nvPr>
        </p:nvSpPr>
        <p:spPr>
          <a:xfrm>
            <a:off x="457200" y="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Status Description</a:t>
            </a:r>
            <a:endParaRPr>
              <a:latin typeface="Times New Roman"/>
              <a:ea typeface="Times New Roman"/>
              <a:cs typeface="Times New Roman"/>
              <a:sym typeface="Times New Roman"/>
            </a:endParaRPr>
          </a:p>
        </p:txBody>
      </p:sp>
      <p:pic>
        <p:nvPicPr>
          <p:cNvPr id="270" name="Google Shape;270;p16"/>
          <p:cNvPicPr preferRelativeResize="0"/>
          <p:nvPr/>
        </p:nvPicPr>
        <p:blipFill>
          <a:blip r:embed="rId3">
            <a:alphaModFix/>
          </a:blip>
          <a:stretch>
            <a:fillRect/>
          </a:stretch>
        </p:blipFill>
        <p:spPr>
          <a:xfrm>
            <a:off x="5967885" y="0"/>
            <a:ext cx="2837265" cy="5143501"/>
          </a:xfrm>
          <a:prstGeom prst="rect">
            <a:avLst/>
          </a:prstGeom>
          <a:noFill/>
          <a:ln>
            <a:noFill/>
          </a:ln>
        </p:spPr>
      </p:pic>
      <p:sp>
        <p:nvSpPr>
          <p:cNvPr id="271" name="Google Shape;271;p16"/>
          <p:cNvSpPr txBox="1"/>
          <p:nvPr>
            <p:ph idx="12" type="sldNum"/>
          </p:nvPr>
        </p:nvSpPr>
        <p:spPr>
          <a:xfrm>
            <a:off x="8808000" y="2168550"/>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457150" y="159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Changes/Issues</a:t>
            </a:r>
            <a:endParaRPr>
              <a:latin typeface="Times New Roman"/>
              <a:ea typeface="Times New Roman"/>
              <a:cs typeface="Times New Roman"/>
              <a:sym typeface="Times New Roman"/>
            </a:endParaRPr>
          </a:p>
        </p:txBody>
      </p:sp>
      <p:sp>
        <p:nvSpPr>
          <p:cNvPr id="277" name="Google Shape;277;p17"/>
          <p:cNvSpPr txBox="1"/>
          <p:nvPr>
            <p:ph idx="1" type="body"/>
          </p:nvPr>
        </p:nvSpPr>
        <p:spPr>
          <a:xfrm>
            <a:off x="520600" y="1016400"/>
            <a:ext cx="5075400" cy="30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Times New Roman"/>
                <a:ea typeface="Times New Roman"/>
                <a:cs typeface="Times New Roman"/>
                <a:sym typeface="Times New Roman"/>
              </a:rPr>
              <a:t>Changes</a:t>
            </a:r>
            <a:endParaRPr>
              <a:latin typeface="Times New Roman"/>
              <a:ea typeface="Times New Roman"/>
              <a:cs typeface="Times New Roman"/>
              <a:sym typeface="Times New Roman"/>
            </a:endParaRPr>
          </a:p>
          <a:p>
            <a:pPr indent="-304800" lvl="0" marL="457200" rtl="0" algn="l">
              <a:spcBef>
                <a:spcPts val="600"/>
              </a:spcBef>
              <a:spcAft>
                <a:spcPts val="0"/>
              </a:spcAft>
              <a:buSzPts val="1200"/>
              <a:buFont typeface="Times New Roman"/>
              <a:buChar char="❏"/>
            </a:pPr>
            <a:r>
              <a:rPr lang="en">
                <a:latin typeface="Times New Roman"/>
                <a:ea typeface="Times New Roman"/>
                <a:cs typeface="Times New Roman"/>
                <a:sym typeface="Times New Roman"/>
              </a:rPr>
              <a:t>Minor changes to Lo-fi</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rPr lang="en">
                <a:latin typeface="Times New Roman"/>
                <a:ea typeface="Times New Roman"/>
                <a:cs typeface="Times New Roman"/>
                <a:sym typeface="Times New Roman"/>
              </a:rPr>
              <a:t>Issues</a:t>
            </a:r>
            <a:endParaRPr>
              <a:latin typeface="Times New Roman"/>
              <a:ea typeface="Times New Roman"/>
              <a:cs typeface="Times New Roman"/>
              <a:sym typeface="Times New Roman"/>
            </a:endParaRPr>
          </a:p>
          <a:p>
            <a:pPr indent="-304800" lvl="0" marL="457200" rtl="0" algn="l">
              <a:spcBef>
                <a:spcPts val="600"/>
              </a:spcBef>
              <a:spcAft>
                <a:spcPts val="0"/>
              </a:spcAft>
              <a:buSzPts val="1200"/>
              <a:buFont typeface="Times New Roman"/>
              <a:buChar char="❏"/>
            </a:pPr>
            <a:r>
              <a:rPr lang="en">
                <a:latin typeface="Times New Roman"/>
                <a:ea typeface="Times New Roman"/>
                <a:cs typeface="Times New Roman"/>
                <a:sym typeface="Times New Roman"/>
              </a:rPr>
              <a:t>Minor issue with hifi prototype application(Mockitt)</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Only able to make mobile version (However our application is built to be </a:t>
            </a:r>
            <a:r>
              <a:rPr lang="en">
                <a:latin typeface="Times New Roman"/>
                <a:ea typeface="Times New Roman"/>
                <a:cs typeface="Times New Roman"/>
                <a:sym typeface="Times New Roman"/>
              </a:rPr>
              <a:t>responsive for both desktop and mobile</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Only one person could edit (for free)</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p:txBody>
      </p:sp>
      <p:sp>
        <p:nvSpPr>
          <p:cNvPr id="278" name="Google Shape;278;p1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p:nvPr/>
        </p:nvSpPr>
        <p:spPr>
          <a:xfrm>
            <a:off x="3894425" y="923990"/>
            <a:ext cx="4405500" cy="281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endParaRPr>
          </a:p>
        </p:txBody>
      </p:sp>
      <p:sp>
        <p:nvSpPr>
          <p:cNvPr id="284" name="Google Shape;284;p1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5" name="Google Shape;285;p18"/>
          <p:cNvSpPr txBox="1"/>
          <p:nvPr>
            <p:ph idx="4294967295" type="body"/>
          </p:nvPr>
        </p:nvSpPr>
        <p:spPr>
          <a:xfrm>
            <a:off x="485850" y="671150"/>
            <a:ext cx="2097900" cy="374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Times New Roman"/>
                <a:ea typeface="Times New Roman"/>
                <a:cs typeface="Times New Roman"/>
                <a:sym typeface="Times New Roman"/>
              </a:rPr>
              <a:t>KanBan Board</a:t>
            </a:r>
            <a:endParaRPr>
              <a:solidFill>
                <a:srgbClr val="A5B0FE"/>
              </a:solidFill>
              <a:latin typeface="Times New Roman"/>
              <a:ea typeface="Times New Roman"/>
              <a:cs typeface="Times New Roman"/>
              <a:sym typeface="Times New Roman"/>
            </a:endParaRPr>
          </a:p>
          <a:p>
            <a:pPr indent="0" lvl="0" marL="0" rtl="0" algn="l">
              <a:spcBef>
                <a:spcPts val="600"/>
              </a:spcBef>
              <a:spcAft>
                <a:spcPts val="0"/>
              </a:spcAft>
              <a:buNone/>
            </a:pPr>
            <a:r>
              <a:rPr lang="en" sz="1500">
                <a:latin typeface="Times New Roman"/>
                <a:ea typeface="Times New Roman"/>
                <a:cs typeface="Times New Roman"/>
                <a:sym typeface="Times New Roman"/>
              </a:rPr>
              <a:t>This board illustrates how we plan for the 2-week interval towards the next scrum. It also keeps us organized in distribution of responsibilities </a:t>
            </a:r>
            <a:endParaRPr sz="1500">
              <a:latin typeface="Times New Roman"/>
              <a:ea typeface="Times New Roman"/>
              <a:cs typeface="Times New Roman"/>
              <a:sym typeface="Times New Roman"/>
            </a:endParaRPr>
          </a:p>
        </p:txBody>
      </p:sp>
      <p:sp>
        <p:nvSpPr>
          <p:cNvPr id="286" name="Google Shape;286;p18"/>
          <p:cNvSpPr txBox="1"/>
          <p:nvPr>
            <p:ph idx="4294967295" type="body"/>
          </p:nvPr>
        </p:nvSpPr>
        <p:spPr>
          <a:xfrm>
            <a:off x="5413325" y="1995600"/>
            <a:ext cx="1367700" cy="66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Miriam Libre"/>
                <a:ea typeface="Miriam Libre"/>
                <a:cs typeface="Miriam Libre"/>
                <a:sym typeface="Miriam Libre"/>
              </a:rPr>
              <a:t>Desktop</a:t>
            </a:r>
            <a:endParaRPr sz="1800"/>
          </a:p>
        </p:txBody>
      </p:sp>
      <p:pic>
        <p:nvPicPr>
          <p:cNvPr id="287" name="Google Shape;287;p18"/>
          <p:cNvPicPr preferRelativeResize="0"/>
          <p:nvPr/>
        </p:nvPicPr>
        <p:blipFill>
          <a:blip r:embed="rId3">
            <a:alphaModFix/>
          </a:blip>
          <a:stretch>
            <a:fillRect/>
          </a:stretch>
        </p:blipFill>
        <p:spPr>
          <a:xfrm>
            <a:off x="3542000" y="874446"/>
            <a:ext cx="5049925" cy="339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p:nvPr/>
        </p:nvSpPr>
        <p:spPr>
          <a:xfrm>
            <a:off x="5819140" y="489800"/>
            <a:ext cx="2075120" cy="4163909"/>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txBox="1"/>
          <p:nvPr>
            <p:ph idx="4294967295" type="body"/>
          </p:nvPr>
        </p:nvSpPr>
        <p:spPr>
          <a:xfrm>
            <a:off x="809100" y="676075"/>
            <a:ext cx="2658300" cy="72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latin typeface="Times New Roman"/>
                <a:ea typeface="Times New Roman"/>
                <a:cs typeface="Times New Roman"/>
                <a:sym typeface="Times New Roman"/>
                <a:hlinkClick r:id="rId3"/>
              </a:rPr>
              <a:t>Hi-Fi Prototype</a:t>
            </a:r>
            <a:endParaRPr>
              <a:solidFill>
                <a:srgbClr val="A5B0FE"/>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rgbClr val="A5B0FE"/>
              </a:solidFill>
              <a:latin typeface="Miriam Libre"/>
              <a:ea typeface="Miriam Libre"/>
              <a:cs typeface="Miriam Libre"/>
              <a:sym typeface="Miriam Libre"/>
            </a:endParaRPr>
          </a:p>
          <a:p>
            <a:pPr indent="0" lvl="0" marL="0" rtl="0" algn="l">
              <a:spcBef>
                <a:spcPts val="600"/>
              </a:spcBef>
              <a:spcAft>
                <a:spcPts val="0"/>
              </a:spcAft>
              <a:buNone/>
            </a:pPr>
            <a:r>
              <a:t/>
            </a:r>
            <a:endParaRPr sz="1800"/>
          </a:p>
        </p:txBody>
      </p:sp>
      <p:sp>
        <p:nvSpPr>
          <p:cNvPr id="294" name="Google Shape;294;p1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95" name="Google Shape;295;p19"/>
          <p:cNvGrpSpPr/>
          <p:nvPr/>
        </p:nvGrpSpPr>
        <p:grpSpPr>
          <a:xfrm>
            <a:off x="1670220" y="2692244"/>
            <a:ext cx="936061" cy="2451262"/>
            <a:chOff x="7556500" y="3806825"/>
            <a:chExt cx="838313" cy="2195488"/>
          </a:xfrm>
        </p:grpSpPr>
        <p:sp>
          <p:nvSpPr>
            <p:cNvPr id="296" name="Google Shape;296;p19"/>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9"/>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9"/>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9"/>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9"/>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9"/>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9"/>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3" name="Google Shape;303;p19"/>
          <p:cNvSpPr txBox="1"/>
          <p:nvPr>
            <p:ph idx="4294967295" type="body"/>
          </p:nvPr>
        </p:nvSpPr>
        <p:spPr>
          <a:xfrm>
            <a:off x="6222350" y="2283175"/>
            <a:ext cx="12687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A5B0FE"/>
                </a:solidFill>
                <a:latin typeface="Miriam Libre"/>
                <a:ea typeface="Miriam Libre"/>
                <a:cs typeface="Miriam Libre"/>
                <a:sym typeface="Miriam Libre"/>
              </a:rPr>
              <a:t>Mobile</a:t>
            </a:r>
            <a:endParaRPr>
              <a:solidFill>
                <a:srgbClr val="A5B0FE"/>
              </a:solidFill>
              <a:latin typeface="Miriam Libre"/>
              <a:ea typeface="Miriam Libre"/>
              <a:cs typeface="Miriam Libre"/>
              <a:sym typeface="Miriam Libre"/>
            </a:endParaRPr>
          </a:p>
          <a:p>
            <a:pPr indent="0" lvl="0" marL="0" rtl="0" algn="l">
              <a:spcBef>
                <a:spcPts val="600"/>
              </a:spcBef>
              <a:spcAft>
                <a:spcPts val="0"/>
              </a:spcAft>
              <a:buNone/>
            </a:pPr>
            <a:r>
              <a:t/>
            </a:r>
            <a:endParaRPr sz="1800"/>
          </a:p>
        </p:txBody>
      </p:sp>
      <p:sp>
        <p:nvSpPr>
          <p:cNvPr id="304" name="Google Shape;304;p19"/>
          <p:cNvSpPr txBox="1"/>
          <p:nvPr/>
        </p:nvSpPr>
        <p:spPr>
          <a:xfrm>
            <a:off x="809100" y="1287650"/>
            <a:ext cx="262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Hi-Fi Prototype illustrates the web </a:t>
            </a:r>
            <a:r>
              <a:rPr lang="en">
                <a:latin typeface="Times New Roman"/>
                <a:ea typeface="Times New Roman"/>
                <a:cs typeface="Times New Roman"/>
                <a:sym typeface="Times New Roman"/>
              </a:rPr>
              <a:t>application</a:t>
            </a:r>
            <a:r>
              <a:rPr lang="en">
                <a:latin typeface="Times New Roman"/>
                <a:ea typeface="Times New Roman"/>
                <a:cs typeface="Times New Roman"/>
                <a:sym typeface="Times New Roman"/>
              </a:rPr>
              <a:t> in a mobile responsive state</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0" name="Google Shape;310;p20"/>
          <p:cNvPicPr preferRelativeResize="0"/>
          <p:nvPr/>
        </p:nvPicPr>
        <p:blipFill>
          <a:blip r:embed="rId3">
            <a:alphaModFix/>
          </a:blip>
          <a:stretch>
            <a:fillRect/>
          </a:stretch>
        </p:blipFill>
        <p:spPr>
          <a:xfrm>
            <a:off x="538675" y="305950"/>
            <a:ext cx="2207350" cy="4531675"/>
          </a:xfrm>
          <a:prstGeom prst="rect">
            <a:avLst/>
          </a:prstGeom>
          <a:noFill/>
          <a:ln>
            <a:noFill/>
          </a:ln>
        </p:spPr>
      </p:pic>
      <p:pic>
        <p:nvPicPr>
          <p:cNvPr id="311" name="Google Shape;311;p20"/>
          <p:cNvPicPr preferRelativeResize="0"/>
          <p:nvPr/>
        </p:nvPicPr>
        <p:blipFill>
          <a:blip r:embed="rId4">
            <a:alphaModFix/>
          </a:blip>
          <a:stretch>
            <a:fillRect/>
          </a:stretch>
        </p:blipFill>
        <p:spPr>
          <a:xfrm>
            <a:off x="3503125" y="304025"/>
            <a:ext cx="2203704" cy="4535423"/>
          </a:xfrm>
          <a:prstGeom prst="rect">
            <a:avLst/>
          </a:prstGeom>
          <a:noFill/>
          <a:ln>
            <a:noFill/>
          </a:ln>
        </p:spPr>
      </p:pic>
      <p:pic>
        <p:nvPicPr>
          <p:cNvPr id="312" name="Google Shape;312;p20"/>
          <p:cNvPicPr preferRelativeResize="0"/>
          <p:nvPr/>
        </p:nvPicPr>
        <p:blipFill>
          <a:blip r:embed="rId5">
            <a:alphaModFix/>
          </a:blip>
          <a:stretch>
            <a:fillRect/>
          </a:stretch>
        </p:blipFill>
        <p:spPr>
          <a:xfrm>
            <a:off x="6604305" y="304063"/>
            <a:ext cx="2203704" cy="4535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2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8" name="Google Shape;318;p21"/>
          <p:cNvPicPr preferRelativeResize="0"/>
          <p:nvPr/>
        </p:nvPicPr>
        <p:blipFill>
          <a:blip r:embed="rId3">
            <a:alphaModFix/>
          </a:blip>
          <a:stretch>
            <a:fillRect/>
          </a:stretch>
        </p:blipFill>
        <p:spPr>
          <a:xfrm>
            <a:off x="643275" y="152400"/>
            <a:ext cx="2203704" cy="4535424"/>
          </a:xfrm>
          <a:prstGeom prst="rect">
            <a:avLst/>
          </a:prstGeom>
          <a:noFill/>
          <a:ln>
            <a:noFill/>
          </a:ln>
        </p:spPr>
      </p:pic>
      <p:pic>
        <p:nvPicPr>
          <p:cNvPr id="319" name="Google Shape;319;p21"/>
          <p:cNvPicPr preferRelativeResize="0"/>
          <p:nvPr/>
        </p:nvPicPr>
        <p:blipFill>
          <a:blip r:embed="rId4">
            <a:alphaModFix/>
          </a:blip>
          <a:stretch>
            <a:fillRect/>
          </a:stretch>
        </p:blipFill>
        <p:spPr>
          <a:xfrm>
            <a:off x="3623786" y="152400"/>
            <a:ext cx="2203704" cy="4535425"/>
          </a:xfrm>
          <a:prstGeom prst="rect">
            <a:avLst/>
          </a:prstGeom>
          <a:noFill/>
          <a:ln>
            <a:noFill/>
          </a:ln>
        </p:spPr>
      </p:pic>
      <p:pic>
        <p:nvPicPr>
          <p:cNvPr id="320" name="Google Shape;320;p21"/>
          <p:cNvPicPr preferRelativeResize="0"/>
          <p:nvPr/>
        </p:nvPicPr>
        <p:blipFill>
          <a:blip r:embed="rId5">
            <a:alphaModFix/>
          </a:blip>
          <a:stretch>
            <a:fillRect/>
          </a:stretch>
        </p:blipFill>
        <p:spPr>
          <a:xfrm>
            <a:off x="6604300" y="152400"/>
            <a:ext cx="2203704" cy="453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