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Poppins Light"/>
      <p:regular r:id="rId25"/>
      <p:bold r:id="rId26"/>
      <p:italic r:id="rId27"/>
      <p:boldItalic r:id="rId28"/>
    </p:embeddedFont>
    <p:embeddedFont>
      <p:font typeface="Barlow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Light-bold.fntdata"/><Relationship Id="rId25" Type="http://schemas.openxmlformats.org/officeDocument/2006/relationships/font" Target="fonts/PoppinsLight-regular.fntdata"/><Relationship Id="rId28" Type="http://schemas.openxmlformats.org/officeDocument/2006/relationships/font" Target="fonts/PoppinsLight-boldItalic.fntdata"/><Relationship Id="rId27" Type="http://schemas.openxmlformats.org/officeDocument/2006/relationships/font" Target="fonts/Poppins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italic.fntdata"/><Relationship Id="rId30" Type="http://schemas.openxmlformats.org/officeDocument/2006/relationships/font" Target="fonts/Barlow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Barlow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7ca3cd9da_2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7ca3cd9d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61e22a1f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61e22a1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Situation</a:t>
            </a:r>
            <a:endParaRPr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 U of R Residence does not have a dynamic application that brings U of R Students together. There is an application for U of R Residence however it is outdated and requires a major upgrade.</a:t>
            </a:r>
            <a:endParaRPr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Opportunity</a:t>
            </a:r>
            <a:endParaRPr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an application for U of R residence that</a:t>
            </a:r>
            <a:endParaRPr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❏"/>
            </a:pPr>
            <a:r>
              <a:rPr lang="en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Replaces the old application</a:t>
            </a:r>
            <a:endParaRPr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❏"/>
            </a:pPr>
            <a:r>
              <a:rPr lang="en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Enhances the experience of living on campus  </a:t>
            </a:r>
            <a:endParaRPr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200"/>
              <a:buFont typeface="Times New Roman"/>
              <a:buChar char="❏"/>
            </a:pPr>
            <a:r>
              <a:rPr lang="en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beyond U of R and share this digital ecosystem with other University Residences as well.  </a:t>
            </a:r>
            <a:r>
              <a:rPr lang="en" sz="1200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8f2278f54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8f2278f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7ca3cd9da_2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7ca3cd9d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e0f91e26f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e0f91e26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no illustration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mask">
  <p:cSld name="TITLE_AND_BODY_1">
    <p:bg>
      <p:bgPr>
        <a:solidFill>
          <a:schemeClr val="accen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illustration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s://undraw.c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jpg"/><Relationship Id="rId5" Type="http://schemas.openxmlformats.org/officeDocument/2006/relationships/image" Target="../media/image3.jpg"/><Relationship Id="rId6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szEmbDBwn75pmoJgmy-QPhO6ScqF3S32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91300" y="1612525"/>
            <a:ext cx="5391000" cy="17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Vlog #3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accent6"/>
                </a:solidFill>
                <a:latin typeface="Barlow Light"/>
                <a:ea typeface="Barlow Light"/>
                <a:cs typeface="Barlow Light"/>
                <a:sym typeface="Barlow Light"/>
              </a:rPr>
              <a:t>By The 4 Codesmen - Abraham, Dhruv, Dinesh, Favor</a:t>
            </a:r>
            <a:endParaRPr b="0" sz="1400">
              <a:solidFill>
                <a:schemeClr val="accent6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accent6"/>
                </a:solidFill>
                <a:latin typeface="Barlow Light"/>
                <a:ea typeface="Barlow Light"/>
                <a:cs typeface="Barlow Light"/>
                <a:sym typeface="Barlow Light"/>
              </a:rPr>
              <a:t>ENSE 400/477(2022-2023): SSE Capstone</a:t>
            </a:r>
            <a:endParaRPr b="0" sz="1400">
              <a:solidFill>
                <a:schemeClr val="accent6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550" y="157750"/>
            <a:ext cx="1393500" cy="1393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ctrTitle"/>
          </p:nvPr>
        </p:nvSpPr>
        <p:spPr>
          <a:xfrm>
            <a:off x="652700" y="303900"/>
            <a:ext cx="6306600" cy="68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Reflection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270700" y="953750"/>
            <a:ext cx="5714100" cy="4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team feel "on track"? (reiterate the above colour status)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feel we’ve accomplished a lot in terms of our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application’s functionality as we only have 2 features left to finish MVP 1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progress does the team particularly feel good (great) about?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Collaboration, and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(dividing work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sub groups of 2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Also the assistance of each member in face of road blocks.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barriers (if any) does the team feel are a current impediment to success?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features which makes our application more versatile, one being the ability to add notifications in the Chat System.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help (if any) does the team require to move positively forward?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Technical help from our mentor, lab instructors and professors if possible</a:t>
            </a:r>
            <a:r>
              <a:rPr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questions or concerns does the team have (if any)?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N/A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98" name="Google Shape;198;p24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199" name="Google Shape;199;p24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reach our group at:</a:t>
            </a:r>
            <a:endParaRPr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fourcodesmen@gmail.com</a:t>
            </a:r>
            <a:endParaRPr/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52A55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1800">
              <a:solidFill>
                <a:srgbClr val="52A5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Photographs by </a:t>
            </a:r>
            <a:r>
              <a:rPr lang="en" sz="1800" u="sng">
                <a:solidFill>
                  <a:srgbClr val="52A55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1800">
              <a:solidFill>
                <a:srgbClr val="52A5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Illustrations by </a:t>
            </a:r>
            <a:r>
              <a:rPr lang="en" sz="1800" u="sng">
                <a:solidFill>
                  <a:srgbClr val="52A55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Undraw.co</a:t>
            </a:r>
            <a:endParaRPr sz="1800">
              <a:solidFill>
                <a:srgbClr val="52A551"/>
              </a:solidFill>
            </a:endParaRPr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title"/>
          </p:nvPr>
        </p:nvSpPr>
        <p:spPr>
          <a:xfrm>
            <a:off x="953325" y="2880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921525" y="3430500"/>
            <a:ext cx="1272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Favor Fasunwon</a:t>
            </a:r>
            <a:b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Front-End Developer and UI/UX Designer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947313" y="3459602"/>
            <a:ext cx="1199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Dhruv Modi</a:t>
            </a:r>
            <a:b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Team Lead and Backend Developer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838875" y="3459600"/>
            <a:ext cx="1540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Abraham Mugerwa</a:t>
            </a:r>
            <a:b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Front-End Developer and Documentation Manager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107966" y="3459609"/>
            <a:ext cx="11991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Dinesh Dalip</a:t>
            </a:r>
            <a:b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Software Architect and Backend Developer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075" y="2012850"/>
            <a:ext cx="1344900" cy="1344900"/>
          </a:xfrm>
          <a:prstGeom prst="ellipse">
            <a:avLst/>
          </a:prstGeom>
          <a:noFill/>
          <a:ln>
            <a:noFill/>
          </a:ln>
          <a:effectLst>
            <a:outerShdw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725" y="2013600"/>
            <a:ext cx="1416300" cy="1416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b="12495" l="0" r="0" t="12502"/>
          <a:stretch/>
        </p:blipFill>
        <p:spPr>
          <a:xfrm>
            <a:off x="4863763" y="1940100"/>
            <a:ext cx="1490400" cy="1490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6">
            <a:alphaModFix/>
          </a:blip>
          <a:srcRect b="12507" l="0" r="0" t="12507"/>
          <a:stretch/>
        </p:blipFill>
        <p:spPr>
          <a:xfrm>
            <a:off x="6962925" y="1940700"/>
            <a:ext cx="1489200" cy="1489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36700" y="99725"/>
            <a:ext cx="5601600" cy="158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Project background &amp; business need/opportunity</a:t>
            </a:r>
            <a:endParaRPr sz="2700">
              <a:solidFill>
                <a:srgbClr val="1D2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476025" y="1277875"/>
            <a:ext cx="52461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our capstone project we are building a web application for U of R residence that allows U of R Residence Students:</a:t>
            </a:r>
            <a:endParaRPr sz="1100"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connect with each other </a:t>
            </a:r>
            <a:endParaRPr sz="1100"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friends </a:t>
            </a:r>
            <a:endParaRPr sz="1100"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each other out academically [Build a community]</a:t>
            </a:r>
            <a:endParaRPr sz="1100"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part of the Residence life [Stay updated about events]</a:t>
            </a:r>
            <a:endParaRPr sz="1100"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decrease/eliminate the social gap [Less isolation and increased socialization]</a:t>
            </a:r>
            <a:endParaRPr sz="1100"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Situation?</a:t>
            </a:r>
            <a:endParaRPr sz="1100"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3A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Opportunity?</a:t>
            </a:r>
            <a:endParaRPr sz="1200">
              <a:solidFill>
                <a:srgbClr val="3A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57200" y="14332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Description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242425" y="846575"/>
            <a:ext cx="53601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</a:t>
            </a:r>
            <a:endParaRPr b="1" sz="11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believe we are still in the Green zone as we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completed 2 out of the 4 anticipated features we had planned. More importantly we were able to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appropriately utilize the MVC design pattern for each feature.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Responsibilities during previous 3 weeks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Had a meeting with Craig (Mentor), assigned different features to each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via sub groups (2 sub groups - Dhruv and Abraham (Food Feature), Favor and Dinesh (chat system)), merged completed code for Food Feature and Chat Feature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Dhruv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Took the lead on creating the Takeouts Page with Favor on call for assistance. Emailed Craig for meeting, I and Favour refactored/restructured the Takeouts Page code .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Abraham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Took the lead on creating the recipe page with Dinesh on call for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assistance, completed Meeting minutes. Worked with Favor to refactor styling of entire App to look more presentable and fit the aspired  theme 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Dinesh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Worked with Favor on Chat System, helped Abraham with Recipe  feature, and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Gantt chart.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b="1"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Favor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Worked with Dinesh on Chat System. Implemented delete user functionality.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Worked with Abraham to refactor styling of entire App to look more presentable and fit the aspired  theme 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57200" y="210050"/>
            <a:ext cx="7379400" cy="82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Project Changes/Issues</a:t>
            </a:r>
            <a:endParaRPr sz="4600"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457200" y="1144450"/>
            <a:ext cx="50754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Times New Roman"/>
              <a:buChar char="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Minor changes to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Chat system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Times New Roman"/>
              <a:buChar char="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Users are now placed into their respective Faculty room rather than having access to all the rooms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Times New Roman"/>
              <a:buChar char="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Minor UI changes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Times New Roman"/>
              <a:buChar char="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Changes to Gantt Charts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Times New Roman"/>
              <a:buChar char="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Team finished all tasks before deadlines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Times New Roman"/>
              <a:buChar char="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Difficulties implementing new message notification system for easily identifying from who a user gets a new message.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284450" y="25732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</a:t>
            </a:r>
            <a:r>
              <a:rPr lang="en"/>
              <a:t> Chart </a:t>
            </a:r>
            <a:r>
              <a:rPr lang="en" sz="3100"/>
              <a:t>(adjusted)</a:t>
            </a:r>
            <a:endParaRPr sz="3100"/>
          </a:p>
        </p:txBody>
      </p:sp>
      <p:grpSp>
        <p:nvGrpSpPr>
          <p:cNvPr id="108" name="Google Shape;108;p19"/>
          <p:cNvGrpSpPr/>
          <p:nvPr/>
        </p:nvGrpSpPr>
        <p:grpSpPr>
          <a:xfrm>
            <a:off x="6616600" y="1431525"/>
            <a:ext cx="2043900" cy="2927725"/>
            <a:chOff x="6616600" y="1431525"/>
            <a:chExt cx="2043900" cy="2927725"/>
          </a:xfrm>
        </p:grpSpPr>
        <p:sp>
          <p:nvSpPr>
            <p:cNvPr id="109" name="Google Shape;109;p19"/>
            <p:cNvSpPr/>
            <p:nvPr/>
          </p:nvSpPr>
          <p:spPr>
            <a:xfrm>
              <a:off x="66166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E65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 rot="10800000">
              <a:off x="6616600" y="1431525"/>
              <a:ext cx="2043900" cy="1269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 txBox="1"/>
            <p:nvPr/>
          </p:nvSpPr>
          <p:spPr>
            <a:xfrm>
              <a:off x="6616600" y="1558425"/>
              <a:ext cx="20439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March</a:t>
              </a:r>
              <a:endParaRPr b="1" sz="42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9"/>
            <p:cNvSpPr txBox="1"/>
            <p:nvPr/>
          </p:nvSpPr>
          <p:spPr>
            <a:xfrm>
              <a:off x="66821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9"/>
            <p:cNvSpPr txBox="1"/>
            <p:nvPr/>
          </p:nvSpPr>
          <p:spPr>
            <a:xfrm>
              <a:off x="72102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9"/>
            <p:cNvSpPr txBox="1"/>
            <p:nvPr/>
          </p:nvSpPr>
          <p:spPr>
            <a:xfrm>
              <a:off x="77057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9"/>
            <p:cNvSpPr txBox="1"/>
            <p:nvPr/>
          </p:nvSpPr>
          <p:spPr>
            <a:xfrm>
              <a:off x="82427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" name="Google Shape;116;p19"/>
            <p:cNvCxnSpPr/>
            <p:nvPr/>
          </p:nvCxnSpPr>
          <p:spPr>
            <a:xfrm rot="10800000">
              <a:off x="7130075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9"/>
            <p:cNvCxnSpPr/>
            <p:nvPr/>
          </p:nvCxnSpPr>
          <p:spPr>
            <a:xfrm rot="10800000">
              <a:off x="7640787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9"/>
            <p:cNvCxnSpPr/>
            <p:nvPr/>
          </p:nvCxnSpPr>
          <p:spPr>
            <a:xfrm rot="10800000">
              <a:off x="8151500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19" name="Google Shape;119;p19"/>
          <p:cNvGrpSpPr/>
          <p:nvPr/>
        </p:nvGrpSpPr>
        <p:grpSpPr>
          <a:xfrm>
            <a:off x="4572350" y="1431525"/>
            <a:ext cx="2043900" cy="2927725"/>
            <a:chOff x="4572350" y="1431525"/>
            <a:chExt cx="2043900" cy="2927725"/>
          </a:xfrm>
        </p:grpSpPr>
        <p:sp>
          <p:nvSpPr>
            <p:cNvPr id="120" name="Google Shape;120;p19"/>
            <p:cNvSpPr/>
            <p:nvPr/>
          </p:nvSpPr>
          <p:spPr>
            <a:xfrm>
              <a:off x="457235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 flipH="1" rot="10800000">
              <a:off x="4572350" y="1431525"/>
              <a:ext cx="2043900" cy="1269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 txBox="1"/>
            <p:nvPr/>
          </p:nvSpPr>
          <p:spPr>
            <a:xfrm>
              <a:off x="4572350" y="1558425"/>
              <a:ext cx="12099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b="1" sz="4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9"/>
            <p:cNvSpPr txBox="1"/>
            <p:nvPr/>
          </p:nvSpPr>
          <p:spPr>
            <a:xfrm>
              <a:off x="463789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9"/>
            <p:cNvSpPr txBox="1"/>
            <p:nvPr/>
          </p:nvSpPr>
          <p:spPr>
            <a:xfrm>
              <a:off x="516600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9"/>
            <p:cNvSpPr txBox="1"/>
            <p:nvPr/>
          </p:nvSpPr>
          <p:spPr>
            <a:xfrm>
              <a:off x="566150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9"/>
            <p:cNvSpPr txBox="1"/>
            <p:nvPr/>
          </p:nvSpPr>
          <p:spPr>
            <a:xfrm>
              <a:off x="619850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7" name="Google Shape;127;p19"/>
            <p:cNvCxnSpPr/>
            <p:nvPr/>
          </p:nvCxnSpPr>
          <p:spPr>
            <a:xfrm rot="10800000">
              <a:off x="5085825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9"/>
            <p:cNvCxnSpPr/>
            <p:nvPr/>
          </p:nvCxnSpPr>
          <p:spPr>
            <a:xfrm rot="10800000">
              <a:off x="5596537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19"/>
            <p:cNvCxnSpPr/>
            <p:nvPr/>
          </p:nvCxnSpPr>
          <p:spPr>
            <a:xfrm rot="10800000">
              <a:off x="6107250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30" name="Google Shape;130;p19"/>
          <p:cNvGrpSpPr/>
          <p:nvPr/>
        </p:nvGrpSpPr>
        <p:grpSpPr>
          <a:xfrm>
            <a:off x="2528100" y="1431525"/>
            <a:ext cx="2043900" cy="2927725"/>
            <a:chOff x="2528100" y="1431525"/>
            <a:chExt cx="2043900" cy="2927725"/>
          </a:xfrm>
        </p:grpSpPr>
        <p:sp>
          <p:nvSpPr>
            <p:cNvPr id="131" name="Google Shape;131;p19"/>
            <p:cNvSpPr/>
            <p:nvPr/>
          </p:nvSpPr>
          <p:spPr>
            <a:xfrm>
              <a:off x="25281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 flipH="1" rot="10800000">
              <a:off x="2528100" y="1431525"/>
              <a:ext cx="2043900" cy="1269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2528100" y="1558425"/>
              <a:ext cx="13380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b="1" sz="4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9"/>
            <p:cNvSpPr txBox="1"/>
            <p:nvPr/>
          </p:nvSpPr>
          <p:spPr>
            <a:xfrm>
              <a:off x="25936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31217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36172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41542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8" name="Google Shape;138;p19"/>
            <p:cNvCxnSpPr/>
            <p:nvPr/>
          </p:nvCxnSpPr>
          <p:spPr>
            <a:xfrm rot="10800000">
              <a:off x="3041575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19"/>
            <p:cNvCxnSpPr/>
            <p:nvPr/>
          </p:nvCxnSpPr>
          <p:spPr>
            <a:xfrm rot="10800000">
              <a:off x="3552287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19"/>
            <p:cNvCxnSpPr/>
            <p:nvPr/>
          </p:nvCxnSpPr>
          <p:spPr>
            <a:xfrm rot="10800000">
              <a:off x="4063000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41" name="Google Shape;141;p19"/>
          <p:cNvGrpSpPr/>
          <p:nvPr/>
        </p:nvGrpSpPr>
        <p:grpSpPr>
          <a:xfrm>
            <a:off x="484200" y="1431525"/>
            <a:ext cx="2043900" cy="2927725"/>
            <a:chOff x="3975900" y="1431525"/>
            <a:chExt cx="2043900" cy="2927725"/>
          </a:xfrm>
        </p:grpSpPr>
        <p:sp>
          <p:nvSpPr>
            <p:cNvPr id="142" name="Google Shape;142;p19"/>
            <p:cNvSpPr/>
            <p:nvPr/>
          </p:nvSpPr>
          <p:spPr>
            <a:xfrm>
              <a:off x="39759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 flipH="1" rot="10800000">
              <a:off x="3975900" y="1431525"/>
              <a:ext cx="2043900" cy="1269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>
              <a:off x="3975900" y="1558425"/>
              <a:ext cx="173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b="1" sz="4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409877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9"/>
            <p:cNvSpPr txBox="1"/>
            <p:nvPr/>
          </p:nvSpPr>
          <p:spPr>
            <a:xfrm>
              <a:off x="459522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5061028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5565837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rot="10800000">
              <a:off x="4489375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19"/>
            <p:cNvCxnSpPr/>
            <p:nvPr/>
          </p:nvCxnSpPr>
          <p:spPr>
            <a:xfrm rot="10800000">
              <a:off x="5000087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5510800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52" name="Google Shape;152;p19"/>
          <p:cNvSpPr/>
          <p:nvPr/>
        </p:nvSpPr>
        <p:spPr>
          <a:xfrm>
            <a:off x="479725" y="2743100"/>
            <a:ext cx="18960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Dashboard Feature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997323" y="3066325"/>
            <a:ext cx="15309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Event Feature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8132763" y="4387221"/>
            <a:ext cx="526800" cy="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rPr>
              <a:t>LOREM</a:t>
            </a:r>
            <a:endParaRPr>
              <a:solidFill>
                <a:srgbClr val="307BF3"/>
              </a:solidFill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8130229" y="4403324"/>
            <a:ext cx="66300" cy="57600"/>
          </a:xfrm>
          <a:prstGeom prst="triangle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1707179" y="2809239"/>
            <a:ext cx="66300" cy="57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2746004" y="2809239"/>
            <a:ext cx="66300" cy="57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1277475" y="3389550"/>
            <a:ext cx="1468500" cy="3231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Chat Feature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modification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3548171" y="2866850"/>
            <a:ext cx="13212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Community MVP2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3552925" y="3182250"/>
            <a:ext cx="13212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Events MVP2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3552925" y="3497650"/>
            <a:ext cx="799800" cy="315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Food MVP2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5332713" y="2912550"/>
            <a:ext cx="946500" cy="7467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Refactoring and 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documation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6020201" y="3766650"/>
            <a:ext cx="6921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4572000" y="3712650"/>
            <a:ext cx="760800" cy="315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Scope creep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6712300" y="3973950"/>
            <a:ext cx="5487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Host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71900" y="206300"/>
            <a:ext cx="8800200" cy="52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Documentation overview and/or project demo</a:t>
            </a:r>
            <a:endParaRPr sz="2900"/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0" title="vlog3demo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029" y="775425"/>
            <a:ext cx="5439934" cy="40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1"/>
          <p:cNvSpPr txBox="1"/>
          <p:nvPr>
            <p:ph type="title"/>
          </p:nvPr>
        </p:nvSpPr>
        <p:spPr>
          <a:xfrm>
            <a:off x="451700" y="304650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Up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451700" y="1379225"/>
            <a:ext cx="5075400" cy="26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Team: 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Mern stack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 (preferably Heroku – its free lol)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 Vlog #3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Dhruv: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take the lead on the dashboard feature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more on PWA (Progressive web app)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Dinesh: 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take the lead on the creating events page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functionalities to the Chat System (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ability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users to create group chats, add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notification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system, and improve UI)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Abraham &amp; Favor: 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be on call for Dinesh and Dhruv as they complete the Dashboard and Events Page.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documentation as needed Github and Wiki (Abraham)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29150" y="197600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451700" y="1379225"/>
            <a:ext cx="5075400" cy="26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went well?</a:t>
            </a:r>
            <a:endParaRPr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Collaboration, WorkFlow and Research on the tech stack we used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could be improved?</a:t>
            </a:r>
            <a:endParaRPr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Commenting and overall implementing more readable code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there is no use of global variables (good Programming Practice)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the team commit to continue or change in ENSE 477?</a:t>
            </a:r>
            <a:endParaRPr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00"/>
              <a:buFont typeface="Times New Roman"/>
              <a:buChar char="❏"/>
            </a:pP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commit to our Business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opportunity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try to keep improving the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make it more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versatile, thus,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endearing</a:t>
            </a:r>
            <a:r>
              <a:rPr lang="en" sz="11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students in residence to utilize it as a tool to help make resident life easier.</a:t>
            </a:r>
            <a:endParaRPr sz="11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