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iriam Libre"/>
      <p:regular r:id="rId20"/>
      <p:bold r:id="rId21"/>
    </p:embeddedFont>
    <p:embeddedFont>
      <p:font typeface="Work Sans"/>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iriamLibre-regular.fntdata"/><Relationship Id="rId22" Type="http://schemas.openxmlformats.org/officeDocument/2006/relationships/font" Target="fonts/WorkSans-regular.fntdata"/><Relationship Id="rId21" Type="http://schemas.openxmlformats.org/officeDocument/2006/relationships/font" Target="fonts/MiriamLibre-bold.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regular.fntdata"/><Relationship Id="rId25" Type="http://schemas.openxmlformats.org/officeDocument/2006/relationships/font" Target="fonts/WorkSans-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7.xml"/><Relationship Id="rId33" Type="http://schemas.openxmlformats.org/officeDocument/2006/relationships/font" Target="fonts/Barlow-boldItalic.fntdata"/><Relationship Id="rId10" Type="http://schemas.openxmlformats.org/officeDocument/2006/relationships/slide" Target="slides/slide6.xml"/><Relationship Id="rId32" Type="http://schemas.openxmlformats.org/officeDocument/2006/relationships/font" Target="fonts/Barlow-italic.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8a8d1623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8a8d162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01a5f5778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01a5f577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8a518839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8a51883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68a51883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68a5188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89cae29f0_1_19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89cae29f0_1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89cae29f0_1_3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89cae29f0_1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8aa0f5178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8aa0f517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89cae29f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89cae29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8a8d1623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8a8d16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1C2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3FAn3E0uqBjdd4e5fAuW0zBp2lHpmqoc/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mockittapp.wondershare.com/app/045a483f7fe63af84e230f7ac1df95701ffa6e16?simulator_type=device&amp;stick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284950" y="2198250"/>
            <a:ext cx="4574100" cy="9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URXperience Vlog 2</a:t>
            </a:r>
            <a:endParaRPr sz="3400"/>
          </a:p>
        </p:txBody>
      </p:sp>
      <p:sp>
        <p:nvSpPr>
          <p:cNvPr id="241" name="Google Shape;241;p13"/>
          <p:cNvSpPr txBox="1"/>
          <p:nvPr/>
        </p:nvSpPr>
        <p:spPr>
          <a:xfrm>
            <a:off x="2372800" y="2878800"/>
            <a:ext cx="414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By The 4 Codesmen - Abraham, Dhruv, Dinesh, Favor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ENSE 400/477(2022-2023): SSE Capstone</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242" name="Google Shape;242;p13"/>
          <p:cNvPicPr preferRelativeResize="0"/>
          <p:nvPr/>
        </p:nvPicPr>
        <p:blipFill>
          <a:blip r:embed="rId3">
            <a:alphaModFix/>
          </a:blip>
          <a:stretch>
            <a:fillRect/>
          </a:stretch>
        </p:blipFill>
        <p:spPr>
          <a:xfrm>
            <a:off x="3406450" y="339850"/>
            <a:ext cx="2073900" cy="20739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6" name="Google Shape;326;p22"/>
          <p:cNvPicPr preferRelativeResize="0"/>
          <p:nvPr/>
        </p:nvPicPr>
        <p:blipFill>
          <a:blip r:embed="rId3">
            <a:alphaModFix/>
          </a:blip>
          <a:stretch>
            <a:fillRect/>
          </a:stretch>
        </p:blipFill>
        <p:spPr>
          <a:xfrm>
            <a:off x="1930925" y="152425"/>
            <a:ext cx="2203704" cy="4535425"/>
          </a:xfrm>
          <a:prstGeom prst="rect">
            <a:avLst/>
          </a:prstGeom>
          <a:noFill/>
          <a:ln>
            <a:noFill/>
          </a:ln>
        </p:spPr>
      </p:pic>
      <p:pic>
        <p:nvPicPr>
          <p:cNvPr id="327" name="Google Shape;327;p22"/>
          <p:cNvPicPr preferRelativeResize="0"/>
          <p:nvPr/>
        </p:nvPicPr>
        <p:blipFill>
          <a:blip r:embed="rId4">
            <a:alphaModFix/>
          </a:blip>
          <a:stretch>
            <a:fillRect/>
          </a:stretch>
        </p:blipFill>
        <p:spPr>
          <a:xfrm>
            <a:off x="4707413" y="152425"/>
            <a:ext cx="2203704" cy="4535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2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3" name="Google Shape;333;p23"/>
          <p:cNvSpPr txBox="1"/>
          <p:nvPr/>
        </p:nvSpPr>
        <p:spPr>
          <a:xfrm>
            <a:off x="2704500" y="412625"/>
            <a:ext cx="3735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Login DEMO</a:t>
            </a:r>
            <a:endParaRPr sz="2000">
              <a:latin typeface="Times New Roman"/>
              <a:ea typeface="Times New Roman"/>
              <a:cs typeface="Times New Roman"/>
              <a:sym typeface="Times New Roman"/>
            </a:endParaRPr>
          </a:p>
        </p:txBody>
      </p:sp>
      <p:pic>
        <p:nvPicPr>
          <p:cNvPr id="334" name="Google Shape;334;p23" title="URXperience - Demo.mp4">
            <a:hlinkClick r:id="rId3"/>
          </p:cNvPr>
          <p:cNvPicPr preferRelativeResize="0"/>
          <p:nvPr/>
        </p:nvPicPr>
        <p:blipFill>
          <a:blip r:embed="rId4">
            <a:alphaModFix/>
          </a:blip>
          <a:stretch>
            <a:fillRect/>
          </a:stretch>
        </p:blipFill>
        <p:spPr>
          <a:xfrm>
            <a:off x="1989575" y="981425"/>
            <a:ext cx="5164850" cy="387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Next Up</a:t>
            </a:r>
            <a:endParaRPr>
              <a:latin typeface="Times New Roman"/>
              <a:ea typeface="Times New Roman"/>
              <a:cs typeface="Times New Roman"/>
              <a:sym typeface="Times New Roman"/>
            </a:endParaRPr>
          </a:p>
        </p:txBody>
      </p:sp>
      <p:sp>
        <p:nvSpPr>
          <p:cNvPr id="340" name="Google Shape;340;p24"/>
          <p:cNvSpPr txBox="1"/>
          <p:nvPr>
            <p:ph idx="1" type="body"/>
          </p:nvPr>
        </p:nvSpPr>
        <p:spPr>
          <a:xfrm>
            <a:off x="520600" y="1016400"/>
            <a:ext cx="5075400" cy="265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Team: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Decide on distribution of technical responsibilities and coding workflow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Finish the food and community </a:t>
            </a:r>
            <a:r>
              <a:rPr lang="en" sz="1000">
                <a:solidFill>
                  <a:srgbClr val="1D2125"/>
                </a:solidFill>
                <a:latin typeface="Times New Roman"/>
                <a:ea typeface="Times New Roman"/>
                <a:cs typeface="Times New Roman"/>
                <a:sym typeface="Times New Roman"/>
              </a:rPr>
              <a:t>feature </a:t>
            </a:r>
            <a:r>
              <a:rPr lang="en" sz="1000">
                <a:solidFill>
                  <a:srgbClr val="1D2125"/>
                </a:solidFill>
                <a:latin typeface="Times New Roman"/>
                <a:ea typeface="Times New Roman"/>
                <a:cs typeface="Times New Roman"/>
                <a:sym typeface="Times New Roman"/>
              </a:rPr>
              <a:t>of the application</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Dhruv &amp; Dinesh: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a:t>
            </a:r>
            <a:r>
              <a:rPr lang="en" sz="1000">
                <a:solidFill>
                  <a:srgbClr val="1D2125"/>
                </a:solidFill>
                <a:latin typeface="Times New Roman"/>
                <a:ea typeface="Times New Roman"/>
                <a:cs typeface="Times New Roman"/>
                <a:sym typeface="Times New Roman"/>
              </a:rPr>
              <a:t>esearch MERN (NodeJs, MongoDB) backend and API Integration</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the backend coding for food feature and c</a:t>
            </a:r>
            <a:r>
              <a:rPr lang="en" sz="1000">
                <a:solidFill>
                  <a:srgbClr val="1D2125"/>
                </a:solidFill>
                <a:latin typeface="Times New Roman"/>
                <a:ea typeface="Times New Roman"/>
                <a:cs typeface="Times New Roman"/>
                <a:sym typeface="Times New Roman"/>
              </a:rPr>
              <a:t>ommunity feature</a:t>
            </a:r>
            <a:r>
              <a:rPr lang="en" sz="1000">
                <a:solidFill>
                  <a:srgbClr val="1D2125"/>
                </a:solidFill>
                <a:latin typeface="Times New Roman"/>
                <a:ea typeface="Times New Roman"/>
                <a:cs typeface="Times New Roman"/>
                <a:sym typeface="Times New Roman"/>
              </a:rPr>
              <a:t> for our application (Controller, Model)</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Gantt Chart (Dinesh)</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Abraham &amp; Favor: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research more on frontend framework (React of the MERN stack) with course and tutorials</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frontend of food and </a:t>
            </a:r>
            <a:r>
              <a:rPr lang="en" sz="1000">
                <a:solidFill>
                  <a:srgbClr val="1D2125"/>
                </a:solidFill>
                <a:latin typeface="Times New Roman"/>
                <a:ea typeface="Times New Roman"/>
                <a:cs typeface="Times New Roman"/>
                <a:sym typeface="Times New Roman"/>
              </a:rPr>
              <a:t>Community feature </a:t>
            </a:r>
            <a:r>
              <a:rPr lang="en" sz="1000">
                <a:solidFill>
                  <a:srgbClr val="1D2125"/>
                </a:solidFill>
                <a:latin typeface="Times New Roman"/>
                <a:ea typeface="Times New Roman"/>
                <a:cs typeface="Times New Roman"/>
                <a:sym typeface="Times New Roman"/>
              </a:rPr>
              <a:t>of the application (View)</a:t>
            </a:r>
            <a:endParaRPr sz="1000">
              <a:solidFill>
                <a:srgbClr val="1D2125"/>
              </a:solidFill>
              <a:latin typeface="Times New Roman"/>
              <a:ea typeface="Times New Roman"/>
              <a:cs typeface="Times New Roman"/>
              <a:sym typeface="Times New Roman"/>
            </a:endParaRPr>
          </a:p>
          <a:p>
            <a:pPr indent="0" lvl="0" marL="0" rtl="0" algn="l">
              <a:spcBef>
                <a:spcPts val="600"/>
              </a:spcBef>
              <a:spcAft>
                <a:spcPts val="0"/>
              </a:spcAft>
              <a:buNone/>
            </a:pPr>
            <a:r>
              <a:t/>
            </a:r>
            <a:endParaRPr b="1"/>
          </a:p>
          <a:p>
            <a:pPr indent="0" lvl="0" marL="0" rtl="0" algn="l">
              <a:spcBef>
                <a:spcPts val="600"/>
              </a:spcBef>
              <a:spcAft>
                <a:spcPts val="0"/>
              </a:spcAft>
              <a:buNone/>
            </a:pPr>
            <a:r>
              <a:t/>
            </a:r>
            <a:endParaRPr/>
          </a:p>
        </p:txBody>
      </p:sp>
      <p:sp>
        <p:nvSpPr>
          <p:cNvPr id="341" name="Google Shape;341;p2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4294967295"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Reflection</a:t>
            </a:r>
            <a:endParaRPr>
              <a:latin typeface="Times New Roman"/>
              <a:ea typeface="Times New Roman"/>
              <a:cs typeface="Times New Roman"/>
              <a:sym typeface="Times New Roman"/>
            </a:endParaRPr>
          </a:p>
        </p:txBody>
      </p:sp>
      <p:sp>
        <p:nvSpPr>
          <p:cNvPr id="347" name="Google Shape;347;p25"/>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1D2125"/>
              </a:solidFill>
              <a:latin typeface="Times New Roman"/>
              <a:ea typeface="Times New Roman"/>
              <a:cs typeface="Times New Roman"/>
              <a:sym typeface="Times New Roman"/>
            </a:endParaRPr>
          </a:p>
          <a:p>
            <a:pPr indent="0" lvl="0" marL="0" rtl="0" algn="l">
              <a:spcBef>
                <a:spcPts val="360"/>
              </a:spcBef>
              <a:spcAft>
                <a:spcPts val="0"/>
              </a:spcAft>
              <a:buNone/>
            </a:pPr>
            <a:r>
              <a:t/>
            </a:r>
            <a:endParaRPr b="1"/>
          </a:p>
          <a:p>
            <a:pPr indent="0" lvl="0" marL="0" rtl="0" algn="l">
              <a:spcBef>
                <a:spcPts val="360"/>
              </a:spcBef>
              <a:spcAft>
                <a:spcPts val="0"/>
              </a:spcAft>
              <a:buNone/>
            </a:pPr>
            <a:r>
              <a:t/>
            </a:r>
            <a:endParaRPr/>
          </a:p>
        </p:txBody>
      </p:sp>
      <p:sp>
        <p:nvSpPr>
          <p:cNvPr id="348" name="Google Shape;348;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49" name="Google Shape;349;p25"/>
          <p:cNvGrpSpPr/>
          <p:nvPr/>
        </p:nvGrpSpPr>
        <p:grpSpPr>
          <a:xfrm>
            <a:off x="6733579" y="2410607"/>
            <a:ext cx="1436856" cy="1142979"/>
            <a:chOff x="9925050" y="4203700"/>
            <a:chExt cx="2267050" cy="1803375"/>
          </a:xfrm>
        </p:grpSpPr>
        <p:sp>
          <p:nvSpPr>
            <p:cNvPr id="350" name="Google Shape;350;p25"/>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5"/>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5"/>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5"/>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5"/>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5"/>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5"/>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5"/>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5"/>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5"/>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5"/>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5"/>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2" name="Google Shape;362;p25"/>
          <p:cNvSpPr txBox="1"/>
          <p:nvPr/>
        </p:nvSpPr>
        <p:spPr>
          <a:xfrm>
            <a:off x="142650" y="960875"/>
            <a:ext cx="5714100" cy="3686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Does the team feel "on track"? (reiterate the above colour status)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We feel we’ve accomplished the steps required prior to starting our MVP 1 and we feel confident and ready to start developing our app</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progress does the team particularly feel good (great) about?</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Collaboration has gone well, and prototypes were decided as a team</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barriers (if any) does the team feel are a current impediment to success?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Pending feedback from RA manager on his potential issues with the project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help (if any) does the team require to move positively forward?</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Technical</a:t>
            </a:r>
            <a:r>
              <a:rPr lang="en" sz="1100">
                <a:latin typeface="Times New Roman"/>
                <a:ea typeface="Times New Roman"/>
                <a:cs typeface="Times New Roman"/>
                <a:sym typeface="Times New Roman"/>
              </a:rPr>
              <a:t> help from our mentor and professors if possible</a:t>
            </a:r>
            <a:r>
              <a:rPr lang="en" sz="1100">
                <a:solidFill>
                  <a:srgbClr val="FF0000"/>
                </a:solidFill>
                <a:latin typeface="Times New Roman"/>
                <a:ea typeface="Times New Roman"/>
                <a:cs typeface="Times New Roman"/>
                <a:sym typeface="Times New Roman"/>
              </a:rPr>
              <a:t> </a:t>
            </a:r>
            <a:endParaRPr sz="1100">
              <a:solidFill>
                <a:srgbClr val="FF0000"/>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questions or concerns does the team have (if any)?</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rgbClr val="1D2125"/>
                </a:solidFill>
                <a:latin typeface="Times New Roman"/>
                <a:ea typeface="Times New Roman"/>
                <a:cs typeface="Times New Roman"/>
                <a:sym typeface="Times New Roman"/>
              </a:rPr>
              <a:t>What is the outcome(s) of not meeting the MVP1 by december?</a:t>
            </a:r>
            <a:endParaRPr sz="1100">
              <a:solidFill>
                <a:srgbClr val="1D2125"/>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THANKS!</a:t>
            </a:r>
            <a:endParaRPr sz="6000">
              <a:latin typeface="Times New Roman"/>
              <a:ea typeface="Times New Roman"/>
              <a:cs typeface="Times New Roman"/>
              <a:sym typeface="Times New Roman"/>
            </a:endParaRPr>
          </a:p>
        </p:txBody>
      </p:sp>
      <p:sp>
        <p:nvSpPr>
          <p:cNvPr id="368" name="Google Shape;368;p26"/>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3600">
                <a:latin typeface="Times New Roman"/>
                <a:ea typeface="Times New Roman"/>
                <a:cs typeface="Times New Roman"/>
                <a:sym typeface="Times New Roman"/>
              </a:rPr>
              <a:t>Any questions?</a:t>
            </a:r>
            <a:endParaRPr sz="3600">
              <a:latin typeface="Times New Roman"/>
              <a:ea typeface="Times New Roman"/>
              <a:cs typeface="Times New Roman"/>
              <a:sym typeface="Times New Roman"/>
            </a:endParaRPr>
          </a:p>
        </p:txBody>
      </p:sp>
      <p:sp>
        <p:nvSpPr>
          <p:cNvPr id="369" name="Google Shape;369;p2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0" name="Google Shape;370;p26"/>
          <p:cNvPicPr preferRelativeResize="0"/>
          <p:nvPr/>
        </p:nvPicPr>
        <p:blipFill>
          <a:blip r:embed="rId3">
            <a:alphaModFix/>
          </a:blip>
          <a:stretch>
            <a:fillRect/>
          </a:stretch>
        </p:blipFill>
        <p:spPr>
          <a:xfrm>
            <a:off x="5733475" y="1436287"/>
            <a:ext cx="2271000" cy="22710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376" name="Google Shape;376;p2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463BD"/>
                </a:solidFill>
                <a:hlinkClick r:id="rId3">
                  <a:extLst>
                    <a:ext uri="{A12FA001-AC4F-418D-AE19-62706E023703}">
                      <ahyp:hlinkClr val="tx"/>
                    </a:ext>
                  </a:extLst>
                </a:hlinkClick>
              </a:rPr>
              <a:t>SlidesCarnival</a:t>
            </a:r>
            <a:endParaRPr sz="2400">
              <a:solidFill>
                <a:srgbClr val="6463BD"/>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463BD"/>
                </a:solidFill>
                <a:hlinkClick r:id="rId4">
                  <a:extLst>
                    <a:ext uri="{A12FA001-AC4F-418D-AE19-62706E023703}">
                      <ahyp:hlinkClr val="tx"/>
                    </a:ext>
                  </a:extLst>
                </a:hlinkClick>
              </a:rPr>
              <a:t>Unsplash</a:t>
            </a:r>
            <a:endParaRPr sz="2400">
              <a:solidFill>
                <a:srgbClr val="6463BD"/>
              </a:solidFill>
            </a:endParaRPr>
          </a:p>
        </p:txBody>
      </p:sp>
      <p:sp>
        <p:nvSpPr>
          <p:cNvPr id="377" name="Google Shape;377;p2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8" name="Google Shape;248;p14"/>
          <p:cNvPicPr preferRelativeResize="0"/>
          <p:nvPr/>
        </p:nvPicPr>
        <p:blipFill>
          <a:blip r:embed="rId3">
            <a:alphaModFix/>
          </a:blip>
          <a:stretch>
            <a:fillRect/>
          </a:stretch>
        </p:blipFill>
        <p:spPr>
          <a:xfrm>
            <a:off x="854100" y="1759375"/>
            <a:ext cx="1490400" cy="1490400"/>
          </a:xfrm>
          <a:prstGeom prst="ellipse">
            <a:avLst/>
          </a:prstGeom>
          <a:noFill/>
          <a:ln>
            <a:noFill/>
          </a:ln>
          <a:effectLst>
            <a:outerShdw rotWithShape="0" algn="bl" dir="5400000" dist="19050">
              <a:srgbClr val="000000">
                <a:alpha val="50000"/>
              </a:srgbClr>
            </a:outerShdw>
          </a:effectLst>
        </p:spPr>
      </p:pic>
      <p:pic>
        <p:nvPicPr>
          <p:cNvPr id="249" name="Google Shape;249;p14"/>
          <p:cNvPicPr preferRelativeResize="0"/>
          <p:nvPr/>
        </p:nvPicPr>
        <p:blipFill>
          <a:blip r:embed="rId4">
            <a:alphaModFix/>
          </a:blip>
          <a:stretch>
            <a:fillRect/>
          </a:stretch>
        </p:blipFill>
        <p:spPr>
          <a:xfrm>
            <a:off x="2834425" y="1759375"/>
            <a:ext cx="1490400" cy="1490400"/>
          </a:xfrm>
          <a:prstGeom prst="ellipse">
            <a:avLst/>
          </a:prstGeom>
          <a:noFill/>
          <a:ln>
            <a:noFill/>
          </a:ln>
        </p:spPr>
      </p:pic>
      <p:pic>
        <p:nvPicPr>
          <p:cNvPr id="250" name="Google Shape;250;p14"/>
          <p:cNvPicPr preferRelativeResize="0"/>
          <p:nvPr/>
        </p:nvPicPr>
        <p:blipFill rotWithShape="1">
          <a:blip r:embed="rId5">
            <a:alphaModFix/>
          </a:blip>
          <a:srcRect b="12495" l="0" r="0" t="12502"/>
          <a:stretch/>
        </p:blipFill>
        <p:spPr>
          <a:xfrm>
            <a:off x="4814450" y="1826550"/>
            <a:ext cx="1490400" cy="1490400"/>
          </a:xfrm>
          <a:prstGeom prst="ellipse">
            <a:avLst/>
          </a:prstGeom>
          <a:noFill/>
          <a:ln>
            <a:noFill/>
          </a:ln>
        </p:spPr>
      </p:pic>
      <p:pic>
        <p:nvPicPr>
          <p:cNvPr id="251" name="Google Shape;251;p14"/>
          <p:cNvPicPr preferRelativeResize="0"/>
          <p:nvPr/>
        </p:nvPicPr>
        <p:blipFill rotWithShape="1">
          <a:blip r:embed="rId6">
            <a:alphaModFix/>
          </a:blip>
          <a:srcRect b="12507" l="0" r="0" t="12507"/>
          <a:stretch/>
        </p:blipFill>
        <p:spPr>
          <a:xfrm>
            <a:off x="6794475" y="1759975"/>
            <a:ext cx="1489200" cy="1489200"/>
          </a:xfrm>
          <a:prstGeom prst="ellipse">
            <a:avLst/>
          </a:prstGeom>
          <a:noFill/>
          <a:ln>
            <a:noFill/>
          </a:ln>
        </p:spPr>
      </p:pic>
      <p:sp>
        <p:nvSpPr>
          <p:cNvPr id="252" name="Google Shape;252;p14"/>
          <p:cNvSpPr txBox="1"/>
          <p:nvPr/>
        </p:nvSpPr>
        <p:spPr>
          <a:xfrm>
            <a:off x="860325" y="3379000"/>
            <a:ext cx="1489200" cy="46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rgbClr val="3A3F50"/>
                </a:solidFill>
                <a:latin typeface="Barlow"/>
                <a:ea typeface="Barlow"/>
                <a:cs typeface="Barlow"/>
                <a:sym typeface="Barlow"/>
              </a:rPr>
              <a:t>Favor Fasunwon</a:t>
            </a:r>
            <a:br>
              <a:rPr lang="en">
                <a:latin typeface="Barlow"/>
                <a:ea typeface="Barlow"/>
                <a:cs typeface="Barlow"/>
                <a:sym typeface="Barlow"/>
              </a:rPr>
            </a:br>
            <a:r>
              <a:rPr lang="en" sz="800">
                <a:solidFill>
                  <a:srgbClr val="757B89"/>
                </a:solidFill>
                <a:latin typeface="Barlow"/>
                <a:ea typeface="Barlow"/>
                <a:cs typeface="Barlow"/>
                <a:sym typeface="Barlow"/>
              </a:rPr>
              <a:t>Frontend Developer and UI/UX Designer</a:t>
            </a:r>
            <a:endParaRPr>
              <a:latin typeface="Barlow"/>
              <a:ea typeface="Barlow"/>
              <a:cs typeface="Barlow"/>
              <a:sym typeface="Barlow"/>
            </a:endParaRPr>
          </a:p>
        </p:txBody>
      </p:sp>
      <p:sp>
        <p:nvSpPr>
          <p:cNvPr id="253" name="Google Shape;253;p14"/>
          <p:cNvSpPr txBox="1"/>
          <p:nvPr/>
        </p:nvSpPr>
        <p:spPr>
          <a:xfrm>
            <a:off x="2835025"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Dhruv Modi</a:t>
            </a:r>
            <a:br>
              <a:rPr lang="en">
                <a:latin typeface="Barlow"/>
                <a:ea typeface="Barlow"/>
                <a:cs typeface="Barlow"/>
                <a:sym typeface="Barlow"/>
              </a:rPr>
            </a:br>
            <a:r>
              <a:rPr lang="en" sz="800">
                <a:solidFill>
                  <a:srgbClr val="757B89"/>
                </a:solidFill>
                <a:latin typeface="Barlow"/>
                <a:ea typeface="Barlow"/>
                <a:cs typeface="Barlow"/>
                <a:sym typeface="Barlow"/>
              </a:rPr>
              <a:t>Team Lead and Backend Developer</a:t>
            </a:r>
            <a:endParaRPr sz="800">
              <a:solidFill>
                <a:srgbClr val="757B89"/>
              </a:solidFill>
              <a:latin typeface="Barlow"/>
              <a:ea typeface="Barlow"/>
              <a:cs typeface="Barlow"/>
              <a:sym typeface="Barlow"/>
            </a:endParaRPr>
          </a:p>
          <a:p>
            <a:pPr indent="0" lvl="0" marL="0" rtl="0" algn="l">
              <a:spcBef>
                <a:spcPts val="400"/>
              </a:spcBef>
              <a:spcAft>
                <a:spcPts val="0"/>
              </a:spcAft>
              <a:buNone/>
            </a:pPr>
            <a:r>
              <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4" name="Google Shape;254;p14"/>
          <p:cNvSpPr txBox="1"/>
          <p:nvPr/>
        </p:nvSpPr>
        <p:spPr>
          <a:xfrm>
            <a:off x="4814750"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Abraham Mugerwa</a:t>
            </a:r>
            <a:br>
              <a:rPr lang="en">
                <a:latin typeface="Barlow"/>
                <a:ea typeface="Barlow"/>
                <a:cs typeface="Barlow"/>
                <a:sym typeface="Barlow"/>
              </a:rPr>
            </a:br>
            <a:r>
              <a:rPr lang="en" sz="800">
                <a:solidFill>
                  <a:srgbClr val="757B89"/>
                </a:solidFill>
                <a:latin typeface="Barlow"/>
                <a:ea typeface="Barlow"/>
                <a:cs typeface="Barlow"/>
                <a:sym typeface="Barlow"/>
              </a:rPr>
              <a:t>Frontend Developer Documentation Manager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5" name="Google Shape;255;p14"/>
          <p:cNvSpPr txBox="1"/>
          <p:nvPr/>
        </p:nvSpPr>
        <p:spPr>
          <a:xfrm>
            <a:off x="67944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Dinesh Dalip</a:t>
            </a:r>
            <a:br>
              <a:rPr lang="en">
                <a:latin typeface="Barlow"/>
                <a:ea typeface="Barlow"/>
                <a:cs typeface="Barlow"/>
                <a:sym typeface="Barlow"/>
              </a:rPr>
            </a:br>
            <a:r>
              <a:rPr lang="en" sz="800">
                <a:solidFill>
                  <a:srgbClr val="757B89"/>
                </a:solidFill>
                <a:latin typeface="Barlow"/>
                <a:ea typeface="Barlow"/>
                <a:cs typeface="Barlow"/>
                <a:sym typeface="Barlow"/>
              </a:rPr>
              <a:t>Software Architect and Backend Developer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6" name="Google Shape;256;p14"/>
          <p:cNvSpPr txBox="1"/>
          <p:nvPr/>
        </p:nvSpPr>
        <p:spPr>
          <a:xfrm>
            <a:off x="2299050" y="658325"/>
            <a:ext cx="454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3A3F50"/>
                </a:solidFill>
                <a:latin typeface="Merriweather"/>
                <a:ea typeface="Merriweather"/>
                <a:cs typeface="Merriweather"/>
                <a:sym typeface="Merriweather"/>
              </a:rPr>
              <a:t>Team (Re)Introduction</a:t>
            </a:r>
            <a:endParaRPr sz="2500">
              <a:solidFill>
                <a:srgbClr val="3A3F5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2" name="Google Shape;262;p15"/>
          <p:cNvSpPr txBox="1"/>
          <p:nvPr/>
        </p:nvSpPr>
        <p:spPr>
          <a:xfrm>
            <a:off x="122750" y="689575"/>
            <a:ext cx="5772300" cy="3216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None/>
            </a:pPr>
            <a:r>
              <a:rPr lang="en" sz="2000">
                <a:solidFill>
                  <a:srgbClr val="3A3F50"/>
                </a:solidFill>
                <a:latin typeface="Times New Roman"/>
                <a:ea typeface="Times New Roman"/>
                <a:cs typeface="Times New Roman"/>
                <a:sym typeface="Times New Roman"/>
              </a:rPr>
              <a:t>Project background &amp; business need/opportunity</a:t>
            </a:r>
            <a:endParaRPr sz="2000">
              <a:solidFill>
                <a:srgbClr val="3A3F50"/>
              </a:solidFill>
              <a:latin typeface="Times New Roman"/>
              <a:ea typeface="Times New Roman"/>
              <a:cs typeface="Times New Roman"/>
              <a:sym typeface="Times New Roman"/>
            </a:endParaRPr>
          </a:p>
        </p:txBody>
      </p:sp>
      <p:sp>
        <p:nvSpPr>
          <p:cNvPr id="263" name="Google Shape;263;p15"/>
          <p:cNvSpPr txBox="1"/>
          <p:nvPr/>
        </p:nvSpPr>
        <p:spPr>
          <a:xfrm>
            <a:off x="173450" y="1178050"/>
            <a:ext cx="5670900" cy="3636300"/>
          </a:xfrm>
          <a:prstGeom prst="rect">
            <a:avLst/>
          </a:prstGeom>
          <a:noFill/>
          <a:ln>
            <a:noFill/>
          </a:ln>
        </p:spPr>
        <p:txBody>
          <a:bodyPr anchorCtr="0" anchor="t" bIns="0" lIns="0" spcFirstLastPara="1" rIns="0" wrap="square" tIns="0">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For our capstone project we are building a web application for U of R residence that allows U of R Residence Students: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connect with each other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Make friends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Help each other out academically [Build a community]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Be part of the Residence life [Stay updated about events]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decrease/eliminate the social gap [Less isolation and increased socialization]</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 Situation</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Opportunity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Build an application for U of R residence that</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Replaces the old application</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Enhances the experience of living on campus  </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Future Opportunity</a:t>
            </a:r>
            <a:endParaRPr sz="1100">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sz="1100">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sz="1200">
              <a:solidFill>
                <a:srgbClr val="3A3F50"/>
              </a:solidFill>
              <a:latin typeface="Times New Roman"/>
              <a:ea typeface="Times New Roman"/>
              <a:cs typeface="Times New Roman"/>
              <a:sym typeface="Times New Roman"/>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idx="1" type="body"/>
          </p:nvPr>
        </p:nvSpPr>
        <p:spPr>
          <a:xfrm>
            <a:off x="607775" y="857400"/>
            <a:ext cx="5360100" cy="40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00FF00"/>
                </a:solidFill>
                <a:latin typeface="Times New Roman"/>
                <a:ea typeface="Times New Roman"/>
                <a:cs typeface="Times New Roman"/>
                <a:sym typeface="Times New Roman"/>
              </a:rPr>
              <a:t>Green</a:t>
            </a:r>
            <a:endParaRPr sz="1100">
              <a:solidFill>
                <a:srgbClr val="00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1D2125"/>
                </a:solidFill>
                <a:latin typeface="Times New Roman"/>
                <a:ea typeface="Times New Roman"/>
                <a:cs typeface="Times New Roman"/>
                <a:sym typeface="Times New Roman"/>
              </a:rPr>
              <a:t>We believe we are still in the Green zone as we</a:t>
            </a:r>
            <a:r>
              <a:rPr lang="en" sz="1200">
                <a:solidFill>
                  <a:srgbClr val="1D2125"/>
                </a:solidFill>
                <a:latin typeface="Times New Roman"/>
                <a:ea typeface="Times New Roman"/>
                <a:cs typeface="Times New Roman"/>
                <a:sym typeface="Times New Roman"/>
              </a:rPr>
              <a:t> </a:t>
            </a:r>
            <a:r>
              <a:rPr lang="en" sz="1100">
                <a:solidFill>
                  <a:srgbClr val="1D2125"/>
                </a:solidFill>
                <a:latin typeface="Times New Roman"/>
                <a:ea typeface="Times New Roman"/>
                <a:cs typeface="Times New Roman"/>
                <a:sym typeface="Times New Roman"/>
              </a:rPr>
              <a:t>confirmed/validated our tech stack, completed our application diagramming through lofis, hifis, class diagra</a:t>
            </a:r>
            <a:r>
              <a:rPr lang="en" sz="1100">
                <a:solidFill>
                  <a:srgbClr val="1D2125"/>
                </a:solidFill>
                <a:latin typeface="Times New Roman"/>
                <a:ea typeface="Times New Roman"/>
                <a:cs typeface="Times New Roman"/>
                <a:sym typeface="Times New Roman"/>
              </a:rPr>
              <a:t>ms and user story </a:t>
            </a:r>
            <a:r>
              <a:rPr lang="en" sz="1100">
                <a:solidFill>
                  <a:srgbClr val="1D2125"/>
                </a:solidFill>
                <a:latin typeface="Times New Roman"/>
                <a:ea typeface="Times New Roman"/>
                <a:cs typeface="Times New Roman"/>
                <a:sym typeface="Times New Roman"/>
              </a:rPr>
              <a:t>maps, and we have our front and back end setup to begin the building phase of our application with utilization of MVC design pattern.</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Responsibilities during previous 2 weeks</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Team</a:t>
            </a:r>
            <a:r>
              <a:rPr lang="en" sz="1100">
                <a:solidFill>
                  <a:srgbClr val="1D2125"/>
                </a:solidFill>
                <a:latin typeface="Times New Roman"/>
                <a:ea typeface="Times New Roman"/>
                <a:cs typeface="Times New Roman"/>
                <a:sym typeface="Times New Roman"/>
              </a:rPr>
              <a:t>: we worked on the final lofi diagram, the scrum 2 presentation, and meeting with Bryan (Manager of UR residence) and Craig (Mentor).</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Dhruv</a:t>
            </a:r>
            <a:r>
              <a:rPr lang="en" sz="1100">
                <a:solidFill>
                  <a:srgbClr val="1D2125"/>
                </a:solidFill>
                <a:latin typeface="Times New Roman"/>
                <a:ea typeface="Times New Roman"/>
                <a:cs typeface="Times New Roman"/>
                <a:sym typeface="Times New Roman"/>
              </a:rPr>
              <a:t>: Lo-Fi prototype, Set up meeting with Craig, Use Case Diagram,Scrum 2 Powerpoint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Abraham</a:t>
            </a:r>
            <a:r>
              <a:rPr lang="en" sz="1100">
                <a:solidFill>
                  <a:srgbClr val="1D2125"/>
                </a:solidFill>
                <a:latin typeface="Times New Roman"/>
                <a:ea typeface="Times New Roman"/>
                <a:cs typeface="Times New Roman"/>
                <a:sym typeface="Times New Roman"/>
              </a:rPr>
              <a:t>: Lo-Fi prototype, Hi-Fi prototype with Favor</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Dinesh</a:t>
            </a:r>
            <a:r>
              <a:rPr lang="en" sz="1100">
                <a:solidFill>
                  <a:srgbClr val="1D2125"/>
                </a:solidFill>
                <a:latin typeface="Times New Roman"/>
                <a:ea typeface="Times New Roman"/>
                <a:cs typeface="Times New Roman"/>
                <a:sym typeface="Times New Roman"/>
              </a:rPr>
              <a:t>: Lo-Fi prototype, Use Case Diagram, Class Diagram for main features, layout of the database schema, Found APIs, User Story Map with Favor refreshed knowledge about MERN stack. </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Favor</a:t>
            </a:r>
            <a:r>
              <a:rPr lang="en" sz="1100">
                <a:solidFill>
                  <a:srgbClr val="1D2125"/>
                </a:solidFill>
                <a:latin typeface="Times New Roman"/>
                <a:ea typeface="Times New Roman"/>
                <a:cs typeface="Times New Roman"/>
                <a:sym typeface="Times New Roman"/>
              </a:rPr>
              <a:t>: Emailed Byran regarding our application and a potential comparison of our app and theirs. Lo-Fi prototype. Hi-Fi prototype with Abraham as well as testing it with a previous residence attendee (User Testing). Studied React and Node Js via youtube tutorials and courses. Implemented the login functionality for code base setup (front and back end). User Story Maps with Dinesh. </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sp>
        <p:nvSpPr>
          <p:cNvPr id="269" name="Google Shape;269;p16"/>
          <p:cNvSpPr txBox="1"/>
          <p:nvPr>
            <p:ph type="title"/>
          </p:nvPr>
        </p:nvSpPr>
        <p:spPr>
          <a:xfrm>
            <a:off x="457200" y="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Status Description</a:t>
            </a:r>
            <a:endParaRPr>
              <a:latin typeface="Times New Roman"/>
              <a:ea typeface="Times New Roman"/>
              <a:cs typeface="Times New Roman"/>
              <a:sym typeface="Times New Roman"/>
            </a:endParaRPr>
          </a:p>
        </p:txBody>
      </p:sp>
      <p:pic>
        <p:nvPicPr>
          <p:cNvPr id="270" name="Google Shape;270;p16"/>
          <p:cNvPicPr preferRelativeResize="0"/>
          <p:nvPr/>
        </p:nvPicPr>
        <p:blipFill>
          <a:blip r:embed="rId3">
            <a:alphaModFix/>
          </a:blip>
          <a:stretch>
            <a:fillRect/>
          </a:stretch>
        </p:blipFill>
        <p:spPr>
          <a:xfrm>
            <a:off x="5967885" y="0"/>
            <a:ext cx="2837265" cy="5143501"/>
          </a:xfrm>
          <a:prstGeom prst="rect">
            <a:avLst/>
          </a:prstGeom>
          <a:noFill/>
          <a:ln>
            <a:noFill/>
          </a:ln>
        </p:spPr>
      </p:pic>
      <p:sp>
        <p:nvSpPr>
          <p:cNvPr id="271" name="Google Shape;271;p16"/>
          <p:cNvSpPr txBox="1"/>
          <p:nvPr>
            <p:ph idx="12" type="sldNum"/>
          </p:nvPr>
        </p:nvSpPr>
        <p:spPr>
          <a:xfrm>
            <a:off x="8808000" y="2168550"/>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Changes/Issues</a:t>
            </a:r>
            <a:endParaRPr>
              <a:latin typeface="Times New Roman"/>
              <a:ea typeface="Times New Roman"/>
              <a:cs typeface="Times New Roman"/>
              <a:sym typeface="Times New Roman"/>
            </a:endParaRPr>
          </a:p>
        </p:txBody>
      </p:sp>
      <p:sp>
        <p:nvSpPr>
          <p:cNvPr id="277" name="Google Shape;277;p17"/>
          <p:cNvSpPr txBox="1"/>
          <p:nvPr>
            <p:ph idx="1" type="body"/>
          </p:nvPr>
        </p:nvSpPr>
        <p:spPr>
          <a:xfrm>
            <a:off x="520600" y="1016400"/>
            <a:ext cx="50754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Times New Roman"/>
                <a:ea typeface="Times New Roman"/>
                <a:cs typeface="Times New Roman"/>
                <a:sym typeface="Times New Roman"/>
              </a:rPr>
              <a:t>Changes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changes to Lo-fi</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rPr lang="en">
                <a:latin typeface="Times New Roman"/>
                <a:ea typeface="Times New Roman"/>
                <a:cs typeface="Times New Roman"/>
                <a:sym typeface="Times New Roman"/>
              </a:rPr>
              <a:t>Issues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issue with hifi prototype application(Mockitt)</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able to make mobile version (However our application is built to be </a:t>
            </a:r>
            <a:r>
              <a:rPr lang="en">
                <a:latin typeface="Times New Roman"/>
                <a:ea typeface="Times New Roman"/>
                <a:cs typeface="Times New Roman"/>
                <a:sym typeface="Times New Roman"/>
              </a:rPr>
              <a:t>responsive for both desktop and mobile</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one person could edit (for free)</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p:txBody>
      </p:sp>
      <p:sp>
        <p:nvSpPr>
          <p:cNvPr id="278" name="Google Shape;278;p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endParaRPr>
          </a:p>
        </p:txBody>
      </p:sp>
      <p:sp>
        <p:nvSpPr>
          <p:cNvPr id="284" name="Google Shape;284;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p18"/>
          <p:cNvSpPr txBox="1"/>
          <p:nvPr>
            <p:ph idx="4294967295" type="body"/>
          </p:nvPr>
        </p:nvSpPr>
        <p:spPr>
          <a:xfrm>
            <a:off x="485850" y="671150"/>
            <a:ext cx="2097900" cy="37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Times New Roman"/>
                <a:ea typeface="Times New Roman"/>
                <a:cs typeface="Times New Roman"/>
                <a:sym typeface="Times New Roman"/>
              </a:rPr>
              <a:t>KanBan Board</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rPr lang="en" sz="1500">
                <a:latin typeface="Times New Roman"/>
                <a:ea typeface="Times New Roman"/>
                <a:cs typeface="Times New Roman"/>
                <a:sym typeface="Times New Roman"/>
              </a:rPr>
              <a:t>This board illustrates how we plan for the 2-week interval towards the next scrum. It also keeps us organized in distribution of responsibilities </a:t>
            </a:r>
            <a:endParaRPr sz="1500">
              <a:latin typeface="Times New Roman"/>
              <a:ea typeface="Times New Roman"/>
              <a:cs typeface="Times New Roman"/>
              <a:sym typeface="Times New Roman"/>
            </a:endParaRPr>
          </a:p>
        </p:txBody>
      </p:sp>
      <p:sp>
        <p:nvSpPr>
          <p:cNvPr id="286" name="Google Shape;286;p18"/>
          <p:cNvSpPr txBox="1"/>
          <p:nvPr>
            <p:ph idx="4294967295" type="body"/>
          </p:nvPr>
        </p:nvSpPr>
        <p:spPr>
          <a:xfrm>
            <a:off x="5413325" y="1995600"/>
            <a:ext cx="1367700" cy="66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Desktop</a:t>
            </a:r>
            <a:endParaRPr sz="1800"/>
          </a:p>
        </p:txBody>
      </p:sp>
      <p:pic>
        <p:nvPicPr>
          <p:cNvPr id="287" name="Google Shape;287;p18"/>
          <p:cNvPicPr preferRelativeResize="0"/>
          <p:nvPr/>
        </p:nvPicPr>
        <p:blipFill>
          <a:blip r:embed="rId3">
            <a:alphaModFix/>
          </a:blip>
          <a:stretch>
            <a:fillRect/>
          </a:stretch>
        </p:blipFill>
        <p:spPr>
          <a:xfrm>
            <a:off x="3542000" y="874446"/>
            <a:ext cx="5049925" cy="339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p:nvPr/>
        </p:nvSpPr>
        <p:spPr>
          <a:xfrm>
            <a:off x="581914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txBox="1"/>
          <p:nvPr>
            <p:ph idx="4294967295" type="body"/>
          </p:nvPr>
        </p:nvSpPr>
        <p:spPr>
          <a:xfrm>
            <a:off x="809100" y="676075"/>
            <a:ext cx="2658300" cy="72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latin typeface="Times New Roman"/>
                <a:ea typeface="Times New Roman"/>
                <a:cs typeface="Times New Roman"/>
                <a:sym typeface="Times New Roman"/>
                <a:hlinkClick r:id="rId3"/>
              </a:rPr>
              <a:t>Hi-Fi Prototype</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294" name="Google Shape;294;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95" name="Google Shape;295;p19"/>
          <p:cNvGrpSpPr/>
          <p:nvPr/>
        </p:nvGrpSpPr>
        <p:grpSpPr>
          <a:xfrm>
            <a:off x="1670220" y="2692244"/>
            <a:ext cx="936061" cy="2451262"/>
            <a:chOff x="7556500" y="3806825"/>
            <a:chExt cx="838313" cy="2195488"/>
          </a:xfrm>
        </p:grpSpPr>
        <p:sp>
          <p:nvSpPr>
            <p:cNvPr id="296" name="Google Shape;296;p19"/>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9"/>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9"/>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9"/>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9"/>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9"/>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9"/>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9"/>
          <p:cNvSpPr txBox="1"/>
          <p:nvPr>
            <p:ph idx="4294967295" type="body"/>
          </p:nvPr>
        </p:nvSpPr>
        <p:spPr>
          <a:xfrm>
            <a:off x="6222350" y="2283175"/>
            <a:ext cx="12687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Mobile</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304" name="Google Shape;304;p19"/>
          <p:cNvSpPr txBox="1"/>
          <p:nvPr/>
        </p:nvSpPr>
        <p:spPr>
          <a:xfrm>
            <a:off x="809100" y="1287650"/>
            <a:ext cx="26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Hi-Fi Prototype illustrates the web </a:t>
            </a:r>
            <a:r>
              <a:rPr lang="en">
                <a:latin typeface="Times New Roman"/>
                <a:ea typeface="Times New Roman"/>
                <a:cs typeface="Times New Roman"/>
                <a:sym typeface="Times New Roman"/>
              </a:rPr>
              <a:t>application</a:t>
            </a:r>
            <a:r>
              <a:rPr lang="en">
                <a:latin typeface="Times New Roman"/>
                <a:ea typeface="Times New Roman"/>
                <a:cs typeface="Times New Roman"/>
                <a:sym typeface="Times New Roman"/>
              </a:rPr>
              <a:t> in a mobile responsive state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0" name="Google Shape;310;p20"/>
          <p:cNvPicPr preferRelativeResize="0"/>
          <p:nvPr/>
        </p:nvPicPr>
        <p:blipFill>
          <a:blip r:embed="rId3">
            <a:alphaModFix/>
          </a:blip>
          <a:stretch>
            <a:fillRect/>
          </a:stretch>
        </p:blipFill>
        <p:spPr>
          <a:xfrm>
            <a:off x="538675" y="305950"/>
            <a:ext cx="2207350" cy="4531675"/>
          </a:xfrm>
          <a:prstGeom prst="rect">
            <a:avLst/>
          </a:prstGeom>
          <a:noFill/>
          <a:ln>
            <a:noFill/>
          </a:ln>
        </p:spPr>
      </p:pic>
      <p:pic>
        <p:nvPicPr>
          <p:cNvPr id="311" name="Google Shape;311;p20"/>
          <p:cNvPicPr preferRelativeResize="0"/>
          <p:nvPr/>
        </p:nvPicPr>
        <p:blipFill>
          <a:blip r:embed="rId4">
            <a:alphaModFix/>
          </a:blip>
          <a:stretch>
            <a:fillRect/>
          </a:stretch>
        </p:blipFill>
        <p:spPr>
          <a:xfrm>
            <a:off x="3503125" y="304025"/>
            <a:ext cx="2203704" cy="4535423"/>
          </a:xfrm>
          <a:prstGeom prst="rect">
            <a:avLst/>
          </a:prstGeom>
          <a:noFill/>
          <a:ln>
            <a:noFill/>
          </a:ln>
        </p:spPr>
      </p:pic>
      <p:pic>
        <p:nvPicPr>
          <p:cNvPr id="312" name="Google Shape;312;p20"/>
          <p:cNvPicPr preferRelativeResize="0"/>
          <p:nvPr/>
        </p:nvPicPr>
        <p:blipFill>
          <a:blip r:embed="rId5">
            <a:alphaModFix/>
          </a:blip>
          <a:stretch>
            <a:fillRect/>
          </a:stretch>
        </p:blipFill>
        <p:spPr>
          <a:xfrm>
            <a:off x="6604305" y="304063"/>
            <a:ext cx="2203704" cy="4535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8" name="Google Shape;318;p21"/>
          <p:cNvPicPr preferRelativeResize="0"/>
          <p:nvPr/>
        </p:nvPicPr>
        <p:blipFill>
          <a:blip r:embed="rId3">
            <a:alphaModFix/>
          </a:blip>
          <a:stretch>
            <a:fillRect/>
          </a:stretch>
        </p:blipFill>
        <p:spPr>
          <a:xfrm>
            <a:off x="643275" y="152400"/>
            <a:ext cx="2203704" cy="4535424"/>
          </a:xfrm>
          <a:prstGeom prst="rect">
            <a:avLst/>
          </a:prstGeom>
          <a:noFill/>
          <a:ln>
            <a:noFill/>
          </a:ln>
        </p:spPr>
      </p:pic>
      <p:pic>
        <p:nvPicPr>
          <p:cNvPr id="319" name="Google Shape;319;p21"/>
          <p:cNvPicPr preferRelativeResize="0"/>
          <p:nvPr/>
        </p:nvPicPr>
        <p:blipFill>
          <a:blip r:embed="rId4">
            <a:alphaModFix/>
          </a:blip>
          <a:stretch>
            <a:fillRect/>
          </a:stretch>
        </p:blipFill>
        <p:spPr>
          <a:xfrm>
            <a:off x="3623786" y="152400"/>
            <a:ext cx="2203704" cy="4535425"/>
          </a:xfrm>
          <a:prstGeom prst="rect">
            <a:avLst/>
          </a:prstGeom>
          <a:noFill/>
          <a:ln>
            <a:noFill/>
          </a:ln>
        </p:spPr>
      </p:pic>
      <p:pic>
        <p:nvPicPr>
          <p:cNvPr id="320" name="Google Shape;320;p21"/>
          <p:cNvPicPr preferRelativeResize="0"/>
          <p:nvPr/>
        </p:nvPicPr>
        <p:blipFill>
          <a:blip r:embed="rId5">
            <a:alphaModFix/>
          </a:blip>
          <a:stretch>
            <a:fillRect/>
          </a:stretch>
        </p:blipFill>
        <p:spPr>
          <a:xfrm>
            <a:off x="6604300" y="152400"/>
            <a:ext cx="2203704" cy="453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