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oppins"/>
      <p:regular r:id="rId14"/>
      <p:bold r:id="rId15"/>
      <p:italic r:id="rId16"/>
      <p:boldItalic r:id="rId17"/>
    </p:embeddedFont>
    <p:embeddedFont>
      <p:font typeface="Montserrat"/>
      <p:regular r:id="rId18"/>
      <p:bold r:id="rId19"/>
      <p:italic r:id="rId20"/>
      <p:boldItalic r:id="rId21"/>
    </p:embeddedFont>
    <p:embeddedFont>
      <p:font typeface="Lexend Deca"/>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exendDeca-regular.fntdata"/><Relationship Id="rId21" Type="http://schemas.openxmlformats.org/officeDocument/2006/relationships/font" Target="fonts/Montserrat-boldItalic.fntdata"/><Relationship Id="rId24" Type="http://schemas.openxmlformats.org/officeDocument/2006/relationships/font" Target="fonts/OpenSans-regular.fntdata"/><Relationship Id="rId23" Type="http://schemas.openxmlformats.org/officeDocument/2006/relationships/font" Target="fonts/LexendDec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0000"/>
              </a:lnSpc>
              <a:spcBef>
                <a:spcPts val="60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Current Situation</a:t>
            </a:r>
            <a:endParaRPr>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Currently U of R Residence does not have a dynamic application that brings U of R Students together. There is an application for U of R Residence however it is outdated and requires a major upgrade.</a:t>
            </a:r>
            <a:endParaRPr>
              <a:solidFill>
                <a:srgbClr val="3A3F50"/>
              </a:solidFill>
              <a:latin typeface="Times New Roman"/>
              <a:ea typeface="Times New Roman"/>
              <a:cs typeface="Times New Roman"/>
              <a:sym typeface="Times New Roman"/>
            </a:endParaRPr>
          </a:p>
          <a:p>
            <a:pPr indent="-298450" lvl="0" marL="457200" rtl="0" algn="l">
              <a:lnSpc>
                <a:spcPct val="110000"/>
              </a:lnSpc>
              <a:spcBef>
                <a:spcPts val="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Opportunity</a:t>
            </a:r>
            <a:endParaRPr>
              <a:solidFill>
                <a:srgbClr val="3A3F50"/>
              </a:solidFill>
              <a:latin typeface="Times New Roman"/>
              <a:ea typeface="Times New Roman"/>
              <a:cs typeface="Times New Roman"/>
              <a:sym typeface="Times New Roman"/>
            </a:endParaRPr>
          </a:p>
          <a:p>
            <a:pPr indent="-298450" lvl="1" marL="914400" rtl="0" algn="l">
              <a:lnSpc>
                <a:spcPct val="110000"/>
              </a:lnSpc>
              <a:spcBef>
                <a:spcPts val="0"/>
              </a:spcBef>
              <a:spcAft>
                <a:spcPts val="0"/>
              </a:spcAft>
              <a:buClr>
                <a:srgbClr val="1D2125"/>
              </a:buClr>
              <a:buSzPts val="1100"/>
              <a:buFont typeface="Times New Roman"/>
              <a:buChar char="❏"/>
            </a:pPr>
            <a:r>
              <a:rPr lang="en">
                <a:solidFill>
                  <a:srgbClr val="3A3F50"/>
                </a:solidFill>
                <a:latin typeface="Times New Roman"/>
                <a:ea typeface="Times New Roman"/>
                <a:cs typeface="Times New Roman"/>
                <a:sym typeface="Times New Roman"/>
              </a:rPr>
              <a:t>Build an application for U of R residence that</a:t>
            </a:r>
            <a:endParaRPr>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Clr>
                <a:schemeClr val="dk1"/>
              </a:buClr>
              <a:buSzPts val="1100"/>
              <a:buFont typeface="Times New Roman"/>
              <a:buChar char="❏"/>
            </a:pPr>
            <a:r>
              <a:rPr lang="en">
                <a:solidFill>
                  <a:srgbClr val="3A3F50"/>
                </a:solidFill>
                <a:latin typeface="Times New Roman"/>
                <a:ea typeface="Times New Roman"/>
                <a:cs typeface="Times New Roman"/>
                <a:sym typeface="Times New Roman"/>
              </a:rPr>
              <a:t>Replaces the old application</a:t>
            </a:r>
            <a:endParaRPr>
              <a:solidFill>
                <a:srgbClr val="3A3F50"/>
              </a:solidFill>
              <a:latin typeface="Times New Roman"/>
              <a:ea typeface="Times New Roman"/>
              <a:cs typeface="Times New Roman"/>
              <a:sym typeface="Times New Roman"/>
            </a:endParaRPr>
          </a:p>
          <a:p>
            <a:pPr indent="-298450" lvl="2" marL="1371600" rtl="0" algn="l">
              <a:lnSpc>
                <a:spcPct val="110000"/>
              </a:lnSpc>
              <a:spcBef>
                <a:spcPts val="0"/>
              </a:spcBef>
              <a:spcAft>
                <a:spcPts val="0"/>
              </a:spcAft>
              <a:buClr>
                <a:schemeClr val="dk1"/>
              </a:buClr>
              <a:buSzPts val="1100"/>
              <a:buFont typeface="Times New Roman"/>
              <a:buChar char="❏"/>
            </a:pPr>
            <a:r>
              <a:rPr lang="en">
                <a:solidFill>
                  <a:srgbClr val="3A3F50"/>
                </a:solidFill>
                <a:latin typeface="Times New Roman"/>
                <a:ea typeface="Times New Roman"/>
                <a:cs typeface="Times New Roman"/>
                <a:sym typeface="Times New Roman"/>
              </a:rPr>
              <a:t>Enhances the experience of living on campus  </a:t>
            </a:r>
            <a:endParaRPr>
              <a:solidFill>
                <a:srgbClr val="3A3F50"/>
              </a:solidFill>
              <a:latin typeface="Times New Roman"/>
              <a:ea typeface="Times New Roman"/>
              <a:cs typeface="Times New Roman"/>
              <a:sym typeface="Times New Roman"/>
            </a:endParaRPr>
          </a:p>
          <a:p>
            <a:pPr indent="-304800" lvl="1" marL="914400" rtl="0" algn="l">
              <a:lnSpc>
                <a:spcPct val="110000"/>
              </a:lnSpc>
              <a:spcBef>
                <a:spcPts val="0"/>
              </a:spcBef>
              <a:spcAft>
                <a:spcPts val="0"/>
              </a:spcAft>
              <a:buClr>
                <a:srgbClr val="1D2125"/>
              </a:buClr>
              <a:buSzPts val="1200"/>
              <a:buFont typeface="Times New Roman"/>
              <a:buChar char="❏"/>
            </a:pPr>
            <a:r>
              <a:rPr lang="en">
                <a:solidFill>
                  <a:srgbClr val="3A3F50"/>
                </a:solidFill>
                <a:latin typeface="Times New Roman"/>
                <a:ea typeface="Times New Roman"/>
                <a:cs typeface="Times New Roman"/>
                <a:sym typeface="Times New Roman"/>
              </a:rPr>
              <a:t>Go beyond U of R and share this digital ecosystem with other University Residences as well.  </a:t>
            </a:r>
            <a:r>
              <a:rPr lang="en" sz="1200">
                <a:solidFill>
                  <a:srgbClr val="3A3F50"/>
                </a:solidFill>
                <a:latin typeface="Times New Roman"/>
                <a:ea typeface="Times New Roman"/>
                <a:cs typeface="Times New Roman"/>
                <a:sym typeface="Times New Roman"/>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19.png"/><Relationship Id="rId8"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2.jpg"/><Relationship Id="rId5" Type="http://schemas.openxmlformats.org/officeDocument/2006/relationships/image" Target="../media/image16.jpg"/><Relationship Id="rId6"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7.png"/><Relationship Id="rId4" Type="http://schemas.openxmlformats.org/officeDocument/2006/relationships/image" Target="../media/image13.png"/><Relationship Id="rId11" Type="http://schemas.openxmlformats.org/officeDocument/2006/relationships/image" Target="../media/image19.png"/><Relationship Id="rId10" Type="http://schemas.openxmlformats.org/officeDocument/2006/relationships/image" Target="../media/image23.png"/><Relationship Id="rId12" Type="http://schemas.openxmlformats.org/officeDocument/2006/relationships/image" Target="../media/image26.png"/><Relationship Id="rId9" Type="http://schemas.openxmlformats.org/officeDocument/2006/relationships/image" Target="../media/image14.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4.png"/><Relationship Id="rId8"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github.com/orgs/The-4-Codesmen/projects/1/views/1" TargetMode="Externa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slidescarnival.com/?utm_source=template" TargetMode="External"/><Relationship Id="rId4" Type="http://schemas.openxmlformats.org/officeDocument/2006/relationships/hyperlink" Target="http://unsplash.com/&amp;utm_source=slidescarniv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1" name="Google Shape;61;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2" name="Google Shape;62;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3" name="Google Shape;63;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4" name="Google Shape;64;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5" name="Google Shape;65;p13"/>
          <p:cNvPicPr preferRelativeResize="0"/>
          <p:nvPr/>
        </p:nvPicPr>
        <p:blipFill>
          <a:blip r:embed="rId7">
            <a:alphaModFix/>
          </a:blip>
          <a:stretch>
            <a:fillRect/>
          </a:stretch>
        </p:blipFill>
        <p:spPr>
          <a:xfrm>
            <a:off x="8664593" y="3757882"/>
            <a:ext cx="321850" cy="448425"/>
          </a:xfrm>
          <a:prstGeom prst="rect">
            <a:avLst/>
          </a:prstGeom>
          <a:noFill/>
          <a:ln>
            <a:noFill/>
          </a:ln>
        </p:spPr>
      </p:pic>
      <p:pic>
        <p:nvPicPr>
          <p:cNvPr id="66" name="Google Shape;66;p13"/>
          <p:cNvPicPr preferRelativeResize="0"/>
          <p:nvPr/>
        </p:nvPicPr>
        <p:blipFill>
          <a:blip r:embed="rId8">
            <a:alphaModFix/>
          </a:blip>
          <a:stretch>
            <a:fillRect/>
          </a:stretch>
        </p:blipFill>
        <p:spPr>
          <a:xfrm>
            <a:off x="1158025" y="841800"/>
            <a:ext cx="2782800" cy="2782800"/>
          </a:xfrm>
          <a:prstGeom prst="ellipse">
            <a:avLst/>
          </a:prstGeom>
          <a:noFill/>
          <a:ln>
            <a:noFill/>
          </a:ln>
        </p:spPr>
      </p:pic>
      <p:sp>
        <p:nvSpPr>
          <p:cNvPr id="67" name="Google Shape;67;p13"/>
          <p:cNvSpPr txBox="1"/>
          <p:nvPr/>
        </p:nvSpPr>
        <p:spPr>
          <a:xfrm>
            <a:off x="144175" y="3706500"/>
            <a:ext cx="5231700" cy="1437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000"/>
              <a:buFont typeface="Arial"/>
              <a:buNone/>
            </a:pPr>
            <a:r>
              <a:rPr b="1" lang="en" sz="6000">
                <a:solidFill>
                  <a:srgbClr val="FFFFFF"/>
                </a:solidFill>
                <a:latin typeface="Times New Roman"/>
                <a:ea typeface="Times New Roman"/>
                <a:cs typeface="Times New Roman"/>
                <a:sym typeface="Times New Roman"/>
              </a:rPr>
              <a:t>Project Vlog #6</a:t>
            </a:r>
            <a:endParaRPr b="1" i="0" sz="60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FFFFFF"/>
                </a:solidFill>
                <a:latin typeface="Times New Roman"/>
                <a:ea typeface="Times New Roman"/>
                <a:cs typeface="Times New Roman"/>
                <a:sym typeface="Times New Roman"/>
              </a:rPr>
              <a:t>By The 4 Codesmen - Abraham, Dhruv, Dinesh, Favor</a:t>
            </a:r>
            <a:endParaRPr i="0" sz="14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FFFFFF"/>
                </a:solidFill>
                <a:latin typeface="Times New Roman"/>
                <a:ea typeface="Times New Roman"/>
                <a:cs typeface="Times New Roman"/>
                <a:sym typeface="Times New Roman"/>
              </a:rPr>
              <a:t>ENSE 400/477(2022-2023): SSE Capstone</a:t>
            </a:r>
            <a:endParaRPr i="0" sz="14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6000"/>
              <a:buFont typeface="Arial"/>
              <a:buNone/>
            </a:pPr>
            <a:r>
              <a:t/>
            </a:r>
            <a:endParaRPr b="1" i="0" sz="6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4"/>
          <p:cNvSpPr txBox="1"/>
          <p:nvPr/>
        </p:nvSpPr>
        <p:spPr>
          <a:xfrm>
            <a:off x="1495225" y="279200"/>
            <a:ext cx="6300300" cy="857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Times New Roman"/>
                <a:ea typeface="Times New Roman"/>
                <a:cs typeface="Times New Roman"/>
                <a:sym typeface="Times New Roman"/>
              </a:rPr>
              <a:t>Team </a:t>
            </a:r>
            <a:r>
              <a:rPr b="1" lang="en" sz="4800">
                <a:solidFill>
                  <a:srgbClr val="FFFFFF"/>
                </a:solidFill>
                <a:latin typeface="Times New Roman"/>
                <a:ea typeface="Times New Roman"/>
                <a:cs typeface="Times New Roman"/>
                <a:sym typeface="Times New Roman"/>
              </a:rPr>
              <a:t>Members</a:t>
            </a:r>
            <a:endParaRPr b="1" i="0" sz="4800" u="none" cap="none" strike="noStrike">
              <a:solidFill>
                <a:srgbClr val="FFFFFF"/>
              </a:solidFill>
              <a:latin typeface="Times New Roman"/>
              <a:ea typeface="Times New Roman"/>
              <a:cs typeface="Times New Roman"/>
              <a:sym typeface="Times New Roman"/>
            </a:endParaRPr>
          </a:p>
        </p:txBody>
      </p:sp>
      <p:sp>
        <p:nvSpPr>
          <p:cNvPr id="74" name="Google Shape;74;p14"/>
          <p:cNvSpPr txBox="1"/>
          <p:nvPr/>
        </p:nvSpPr>
        <p:spPr>
          <a:xfrm>
            <a:off x="921525" y="3430500"/>
            <a:ext cx="1272000" cy="46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Favor Fasunwon</a:t>
            </a:r>
            <a:br>
              <a:rPr b="0" i="0" lang="en" sz="1400" u="none" cap="none" strike="noStrike">
                <a:solidFill>
                  <a:srgbClr val="FFFFFF"/>
                </a:solidFill>
                <a:latin typeface="Arial"/>
                <a:ea typeface="Arial"/>
                <a:cs typeface="Arial"/>
                <a:sym typeface="Arial"/>
              </a:rPr>
            </a:br>
            <a:r>
              <a:rPr lang="en" sz="800">
                <a:solidFill>
                  <a:srgbClr val="FFFFFF"/>
                </a:solidFill>
              </a:rPr>
              <a:t>Full Stack</a:t>
            </a:r>
            <a:r>
              <a:rPr b="0" i="0" lang="en" sz="800" u="none" cap="none" strike="noStrike">
                <a:solidFill>
                  <a:srgbClr val="FFFFFF"/>
                </a:solidFill>
                <a:latin typeface="Arial"/>
                <a:ea typeface="Arial"/>
                <a:cs typeface="Arial"/>
                <a:sym typeface="Arial"/>
              </a:rPr>
              <a:t> Developer and UI/UX Designer</a:t>
            </a:r>
            <a:endParaRPr b="0" i="0" sz="800" u="none" cap="none" strike="noStrike">
              <a:solidFill>
                <a:srgbClr val="FFFFFF"/>
              </a:solidFill>
              <a:latin typeface="Arial"/>
              <a:ea typeface="Arial"/>
              <a:cs typeface="Arial"/>
              <a:sym typeface="Arial"/>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75" name="Google Shape;75;p14"/>
          <p:cNvSpPr txBox="1"/>
          <p:nvPr/>
        </p:nvSpPr>
        <p:spPr>
          <a:xfrm>
            <a:off x="2947313" y="3459602"/>
            <a:ext cx="1199100" cy="462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Dhruv Modi</a:t>
            </a:r>
            <a:br>
              <a:rPr b="0" i="0" lang="en" sz="1400" u="none" cap="none" strike="noStrike">
                <a:solidFill>
                  <a:srgbClr val="FFFFFF"/>
                </a:solidFill>
                <a:latin typeface="Arial"/>
                <a:ea typeface="Arial"/>
                <a:cs typeface="Arial"/>
                <a:sym typeface="Arial"/>
              </a:rPr>
            </a:br>
            <a:r>
              <a:rPr b="0" i="0" lang="en" sz="800" u="none" cap="none" strike="noStrike">
                <a:solidFill>
                  <a:srgbClr val="FFFFFF"/>
                </a:solidFill>
                <a:latin typeface="Arial"/>
                <a:ea typeface="Arial"/>
                <a:cs typeface="Arial"/>
                <a:sym typeface="Arial"/>
              </a:rPr>
              <a:t>Team Lead and </a:t>
            </a:r>
            <a:r>
              <a:rPr lang="en" sz="800">
                <a:solidFill>
                  <a:srgbClr val="FFFFFF"/>
                </a:solidFill>
              </a:rPr>
              <a:t>Full Stack </a:t>
            </a:r>
            <a:r>
              <a:rPr b="0" i="0" lang="en" sz="800" u="none" cap="none" strike="noStrike">
                <a:solidFill>
                  <a:srgbClr val="FFFFFF"/>
                </a:solidFill>
                <a:latin typeface="Arial"/>
                <a:ea typeface="Arial"/>
                <a:cs typeface="Arial"/>
                <a:sym typeface="Arial"/>
              </a:rPr>
              <a:t>Developer</a:t>
            </a:r>
            <a:endParaRPr b="0" i="0" sz="800" u="none" cap="none" strike="noStrike">
              <a:solidFill>
                <a:srgbClr val="FFFFFF"/>
              </a:solidFill>
              <a:latin typeface="Arial"/>
              <a:ea typeface="Arial"/>
              <a:cs typeface="Arial"/>
              <a:sym typeface="Arial"/>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76" name="Google Shape;76;p14"/>
          <p:cNvSpPr txBox="1"/>
          <p:nvPr/>
        </p:nvSpPr>
        <p:spPr>
          <a:xfrm>
            <a:off x="4838875" y="3459600"/>
            <a:ext cx="1540200" cy="521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Abraham Mugerwa</a:t>
            </a:r>
            <a:br>
              <a:rPr b="0" i="0" lang="en" sz="1200" u="none" cap="none" strike="noStrike">
                <a:solidFill>
                  <a:srgbClr val="FFFFFF"/>
                </a:solidFill>
                <a:latin typeface="Arial"/>
                <a:ea typeface="Arial"/>
                <a:cs typeface="Arial"/>
                <a:sym typeface="Arial"/>
              </a:rPr>
            </a:br>
            <a:r>
              <a:rPr lang="en" sz="800">
                <a:solidFill>
                  <a:srgbClr val="FFFFFF"/>
                </a:solidFill>
              </a:rPr>
              <a:t>Full Stack</a:t>
            </a:r>
            <a:r>
              <a:rPr b="0" i="0" lang="en" sz="800" u="none" cap="none" strike="noStrike">
                <a:solidFill>
                  <a:srgbClr val="FFFFFF"/>
                </a:solidFill>
                <a:latin typeface="Arial"/>
                <a:ea typeface="Arial"/>
                <a:cs typeface="Arial"/>
                <a:sym typeface="Arial"/>
              </a:rPr>
              <a:t> Developer and Documentation Manager</a:t>
            </a:r>
            <a:endParaRPr b="0" i="0" sz="1400" u="none" cap="none" strike="noStrike">
              <a:solidFill>
                <a:srgbClr val="FFFFFF"/>
              </a:solidFill>
              <a:latin typeface="Arial"/>
              <a:ea typeface="Arial"/>
              <a:cs typeface="Arial"/>
              <a:sym typeface="Arial"/>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77" name="Google Shape;77;p14"/>
          <p:cNvSpPr txBox="1"/>
          <p:nvPr/>
        </p:nvSpPr>
        <p:spPr>
          <a:xfrm>
            <a:off x="7107966" y="3459609"/>
            <a:ext cx="1199100" cy="591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Dinesh Dalip</a:t>
            </a:r>
            <a:br>
              <a:rPr b="0" i="0" lang="en" sz="1400" u="none" cap="none" strike="noStrike">
                <a:solidFill>
                  <a:srgbClr val="FFFFFF"/>
                </a:solidFill>
                <a:latin typeface="Arial"/>
                <a:ea typeface="Arial"/>
                <a:cs typeface="Arial"/>
                <a:sym typeface="Arial"/>
              </a:rPr>
            </a:br>
            <a:r>
              <a:rPr b="0" i="0" lang="en" sz="800" u="none" cap="none" strike="noStrike">
                <a:solidFill>
                  <a:srgbClr val="FFFFFF"/>
                </a:solidFill>
                <a:latin typeface="Arial"/>
                <a:ea typeface="Arial"/>
                <a:cs typeface="Arial"/>
                <a:sym typeface="Arial"/>
              </a:rPr>
              <a:t>Software Architect and </a:t>
            </a:r>
            <a:r>
              <a:rPr lang="en" sz="800">
                <a:solidFill>
                  <a:srgbClr val="FFFFFF"/>
                </a:solidFill>
              </a:rPr>
              <a:t>Full Stack</a:t>
            </a:r>
            <a:r>
              <a:rPr b="0" i="0" lang="en" sz="800" u="none" cap="none" strike="noStrike">
                <a:solidFill>
                  <a:srgbClr val="FFFFFF"/>
                </a:solidFill>
                <a:latin typeface="Arial"/>
                <a:ea typeface="Arial"/>
                <a:cs typeface="Arial"/>
                <a:sym typeface="Arial"/>
              </a:rPr>
              <a:t> Developer</a:t>
            </a:r>
            <a:endParaRPr b="0" i="0" sz="8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40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pic>
        <p:nvPicPr>
          <p:cNvPr id="78" name="Google Shape;78;p14"/>
          <p:cNvPicPr preferRelativeResize="0"/>
          <p:nvPr/>
        </p:nvPicPr>
        <p:blipFill rotWithShape="1">
          <a:blip r:embed="rId3">
            <a:alphaModFix/>
          </a:blip>
          <a:srcRect b="0" l="0" r="0" t="0"/>
          <a:stretch/>
        </p:blipFill>
        <p:spPr>
          <a:xfrm>
            <a:off x="885075" y="2012850"/>
            <a:ext cx="1344900" cy="1344900"/>
          </a:xfrm>
          <a:prstGeom prst="ellipse">
            <a:avLst/>
          </a:prstGeom>
          <a:noFill/>
          <a:ln>
            <a:noFill/>
          </a:ln>
          <a:effectLst>
            <a:outerShdw rotWithShape="0" algn="bl" dir="5400000" dist="19050">
              <a:srgbClr val="000000">
                <a:alpha val="49800"/>
              </a:srgbClr>
            </a:outerShdw>
          </a:effectLst>
        </p:spPr>
      </p:pic>
      <p:pic>
        <p:nvPicPr>
          <p:cNvPr id="79" name="Google Shape;79;p14"/>
          <p:cNvPicPr preferRelativeResize="0"/>
          <p:nvPr/>
        </p:nvPicPr>
        <p:blipFill rotWithShape="1">
          <a:blip r:embed="rId4">
            <a:alphaModFix/>
          </a:blip>
          <a:srcRect b="0" l="0" r="0" t="0"/>
          <a:stretch/>
        </p:blipFill>
        <p:spPr>
          <a:xfrm>
            <a:off x="2838725" y="2013600"/>
            <a:ext cx="1416300" cy="1416300"/>
          </a:xfrm>
          <a:prstGeom prst="ellipse">
            <a:avLst/>
          </a:prstGeom>
          <a:noFill/>
          <a:ln>
            <a:noFill/>
          </a:ln>
        </p:spPr>
      </p:pic>
      <p:pic>
        <p:nvPicPr>
          <p:cNvPr id="80" name="Google Shape;80;p14"/>
          <p:cNvPicPr preferRelativeResize="0"/>
          <p:nvPr/>
        </p:nvPicPr>
        <p:blipFill rotWithShape="1">
          <a:blip r:embed="rId5">
            <a:alphaModFix/>
          </a:blip>
          <a:srcRect b="12495" l="0" r="0" t="12502"/>
          <a:stretch/>
        </p:blipFill>
        <p:spPr>
          <a:xfrm>
            <a:off x="4863763" y="1940100"/>
            <a:ext cx="1490400" cy="1490400"/>
          </a:xfrm>
          <a:prstGeom prst="ellipse">
            <a:avLst/>
          </a:prstGeom>
          <a:noFill/>
          <a:ln>
            <a:noFill/>
          </a:ln>
        </p:spPr>
      </p:pic>
      <p:pic>
        <p:nvPicPr>
          <p:cNvPr id="81" name="Google Shape;81;p14"/>
          <p:cNvPicPr preferRelativeResize="0"/>
          <p:nvPr/>
        </p:nvPicPr>
        <p:blipFill rotWithShape="1">
          <a:blip r:embed="rId6">
            <a:alphaModFix/>
          </a:blip>
          <a:srcRect b="12507" l="0" r="0" t="12507"/>
          <a:stretch/>
        </p:blipFill>
        <p:spPr>
          <a:xfrm>
            <a:off x="6962925" y="1940700"/>
            <a:ext cx="1489200" cy="14892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87" name="Google Shape;87;p15"/>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88" name="Google Shape;88;p15"/>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89" name="Google Shape;89;p15"/>
          <p:cNvSpPr txBox="1"/>
          <p:nvPr/>
        </p:nvSpPr>
        <p:spPr>
          <a:xfrm>
            <a:off x="229550" y="319275"/>
            <a:ext cx="8223900" cy="599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2700"/>
              <a:buFont typeface="Arial"/>
              <a:buNone/>
            </a:pPr>
            <a:r>
              <a:rPr b="1" i="0" lang="en" sz="3000" u="none" cap="none" strike="noStrike">
                <a:solidFill>
                  <a:schemeClr val="lt1"/>
                </a:solidFill>
                <a:latin typeface="Times New Roman"/>
                <a:ea typeface="Times New Roman"/>
                <a:cs typeface="Times New Roman"/>
                <a:sym typeface="Times New Roman"/>
              </a:rPr>
              <a:t>Project background &amp; business</a:t>
            </a:r>
            <a:r>
              <a:rPr b="1" lang="en" sz="3000">
                <a:solidFill>
                  <a:schemeClr val="lt1"/>
                </a:solidFill>
                <a:latin typeface="Times New Roman"/>
                <a:ea typeface="Times New Roman"/>
                <a:cs typeface="Times New Roman"/>
                <a:sym typeface="Times New Roman"/>
              </a:rPr>
              <a:t> </a:t>
            </a:r>
            <a:r>
              <a:rPr b="1" i="0" lang="en" sz="3000" u="none" cap="none" strike="noStrike">
                <a:solidFill>
                  <a:schemeClr val="lt1"/>
                </a:solidFill>
                <a:latin typeface="Times New Roman"/>
                <a:ea typeface="Times New Roman"/>
                <a:cs typeface="Times New Roman"/>
                <a:sym typeface="Times New Roman"/>
              </a:rPr>
              <a:t>need/opportunity</a:t>
            </a:r>
            <a:endParaRPr b="1" i="0" sz="3000" u="none" cap="none" strike="noStrike">
              <a:solidFill>
                <a:schemeClr val="lt1"/>
              </a:solidFill>
              <a:latin typeface="Times New Roman"/>
              <a:ea typeface="Times New Roman"/>
              <a:cs typeface="Times New Roman"/>
              <a:sym typeface="Times New Roman"/>
            </a:endParaRPr>
          </a:p>
        </p:txBody>
      </p:sp>
      <p:sp>
        <p:nvSpPr>
          <p:cNvPr id="90" name="Google Shape;90;p15"/>
          <p:cNvSpPr txBox="1"/>
          <p:nvPr/>
        </p:nvSpPr>
        <p:spPr>
          <a:xfrm>
            <a:off x="442236" y="1317731"/>
            <a:ext cx="6213300" cy="2685600"/>
          </a:xfrm>
          <a:prstGeom prst="rect">
            <a:avLst/>
          </a:prstGeom>
          <a:noFill/>
          <a:ln>
            <a:noFill/>
          </a:ln>
        </p:spPr>
        <p:txBody>
          <a:bodyPr anchorCtr="0" anchor="t" bIns="0" lIns="0" spcFirstLastPara="1" rIns="0" wrap="square" tIns="0">
            <a:noAutofit/>
          </a:bodyPr>
          <a:lstStyle/>
          <a:p>
            <a:pPr indent="-304800" lvl="0" marL="457200" marR="0" rtl="0" algn="l">
              <a:lnSpc>
                <a:spcPct val="110000"/>
              </a:lnSpc>
              <a:spcBef>
                <a:spcPts val="600"/>
              </a:spcBef>
              <a:spcAft>
                <a:spcPts val="0"/>
              </a:spcAft>
              <a:buClr>
                <a:schemeClr val="lt1"/>
              </a:buClr>
              <a:buSzPts val="1200"/>
              <a:buFont typeface="Times New Roman"/>
              <a:buChar char="❏"/>
            </a:pPr>
            <a:r>
              <a:rPr i="0" lang="en" sz="1200" u="none" cap="none" strike="noStrike">
                <a:solidFill>
                  <a:schemeClr val="lt1"/>
                </a:solidFill>
                <a:latin typeface="Times New Roman"/>
                <a:ea typeface="Times New Roman"/>
                <a:cs typeface="Times New Roman"/>
                <a:sym typeface="Times New Roman"/>
              </a:rPr>
              <a:t>For our capstone project we are building a web application for UR residence that allows </a:t>
            </a:r>
            <a:r>
              <a:rPr lang="en" sz="1200">
                <a:solidFill>
                  <a:schemeClr val="lt1"/>
                </a:solidFill>
                <a:latin typeface="Times New Roman"/>
                <a:ea typeface="Times New Roman"/>
                <a:cs typeface="Times New Roman"/>
                <a:sym typeface="Times New Roman"/>
              </a:rPr>
              <a:t>its</a:t>
            </a:r>
            <a:r>
              <a:rPr i="0" lang="en" sz="1200" u="none" cap="none" strike="noStrike">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tenants to</a:t>
            </a:r>
            <a:r>
              <a:rPr i="0" lang="en" sz="1200" u="none" cap="none" strike="noStrike">
                <a:solidFill>
                  <a:schemeClr val="lt1"/>
                </a:solidFill>
                <a:latin typeface="Times New Roman"/>
                <a:ea typeface="Times New Roman"/>
                <a:cs typeface="Times New Roman"/>
                <a:sym typeface="Times New Roman"/>
              </a:rPr>
              <a:t>:</a:t>
            </a:r>
            <a:endParaRPr i="0" sz="1200" u="none" cap="none" strike="noStrike">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i="0" lang="en" sz="1200" u="none" cap="none" strike="noStrike">
                <a:solidFill>
                  <a:schemeClr val="lt1"/>
                </a:solidFill>
                <a:latin typeface="Times New Roman"/>
                <a:ea typeface="Times New Roman"/>
                <a:cs typeface="Times New Roman"/>
                <a:sym typeface="Times New Roman"/>
              </a:rPr>
              <a:t>Build a community (decre</a:t>
            </a:r>
            <a:r>
              <a:rPr lang="en" sz="1200">
                <a:solidFill>
                  <a:schemeClr val="lt1"/>
                </a:solidFill>
                <a:latin typeface="Times New Roman"/>
                <a:ea typeface="Times New Roman"/>
                <a:cs typeface="Times New Roman"/>
                <a:sym typeface="Times New Roman"/>
              </a:rPr>
              <a:t>ase social gap</a:t>
            </a:r>
            <a:r>
              <a:rPr i="0" lang="en" sz="1200" u="none" cap="none" strike="noStrike">
                <a:solidFill>
                  <a:schemeClr val="lt1"/>
                </a:solidFill>
                <a:latin typeface="Times New Roman"/>
                <a:ea typeface="Times New Roman"/>
                <a:cs typeface="Times New Roman"/>
                <a:sym typeface="Times New Roman"/>
              </a:rPr>
              <a:t>)</a:t>
            </a:r>
            <a:endParaRPr i="0" sz="1200" u="none" cap="none" strike="noStrike">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Take charge with the ability to report incidents</a:t>
            </a:r>
            <a:endParaRPr sz="1200">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i="0" lang="en" sz="1200" u="none" cap="none" strike="noStrike">
                <a:solidFill>
                  <a:schemeClr val="lt1"/>
                </a:solidFill>
                <a:latin typeface="Times New Roman"/>
                <a:ea typeface="Times New Roman"/>
                <a:cs typeface="Times New Roman"/>
                <a:sym typeface="Times New Roman"/>
              </a:rPr>
              <a:t>Stay up</a:t>
            </a:r>
            <a:r>
              <a:rPr lang="en" sz="1200">
                <a:solidFill>
                  <a:schemeClr val="lt1"/>
                </a:solidFill>
                <a:latin typeface="Times New Roman"/>
                <a:ea typeface="Times New Roman"/>
                <a:cs typeface="Times New Roman"/>
                <a:sym typeface="Times New Roman"/>
              </a:rPr>
              <a:t> to date</a:t>
            </a:r>
            <a:r>
              <a:rPr i="0" lang="en" sz="1200" u="none" cap="none" strike="noStrike">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with events on residence</a:t>
            </a:r>
            <a:endParaRPr i="0" sz="1200" u="none" cap="none" strike="noStrike">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Live in an atmosphere that resembles home  </a:t>
            </a:r>
            <a:endParaRPr i="0" sz="1200" u="none" cap="none" strike="noStrike">
              <a:solidFill>
                <a:schemeClr val="lt1"/>
              </a:solidFill>
              <a:latin typeface="Times New Roman"/>
              <a:ea typeface="Times New Roman"/>
              <a:cs typeface="Times New Roman"/>
              <a:sym typeface="Times New Roman"/>
            </a:endParaRPr>
          </a:p>
          <a:p>
            <a:pPr indent="-304800" lvl="0" marL="457200" marR="0" rtl="0" algn="l">
              <a:lnSpc>
                <a:spcPct val="110000"/>
              </a:lnSpc>
              <a:spcBef>
                <a:spcPts val="0"/>
              </a:spcBef>
              <a:spcAft>
                <a:spcPts val="0"/>
              </a:spcAft>
              <a:buClr>
                <a:schemeClr val="lt1"/>
              </a:buClr>
              <a:buSzPts val="1200"/>
              <a:buFont typeface="Times New Roman"/>
              <a:buChar char="❏"/>
            </a:pPr>
            <a:r>
              <a:rPr i="0" lang="en" sz="1200" u="none" cap="none" strike="noStrike">
                <a:solidFill>
                  <a:schemeClr val="lt1"/>
                </a:solidFill>
                <a:latin typeface="Times New Roman"/>
                <a:ea typeface="Times New Roman"/>
                <a:cs typeface="Times New Roman"/>
                <a:sym typeface="Times New Roman"/>
              </a:rPr>
              <a:t>Current Situation?</a:t>
            </a:r>
            <a:endParaRPr i="0" sz="1200" u="none" cap="none" strike="noStrike">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Only made for U of R at the moment</a:t>
            </a:r>
            <a:endParaRPr sz="1200">
              <a:solidFill>
                <a:schemeClr val="lt1"/>
              </a:solidFill>
              <a:latin typeface="Times New Roman"/>
              <a:ea typeface="Times New Roman"/>
              <a:cs typeface="Times New Roman"/>
              <a:sym typeface="Times New Roman"/>
            </a:endParaRPr>
          </a:p>
          <a:p>
            <a:pPr indent="-304800" lvl="0" marL="457200" marR="0" rtl="0" algn="l">
              <a:lnSpc>
                <a:spcPct val="110000"/>
              </a:lnSpc>
              <a:spcBef>
                <a:spcPts val="0"/>
              </a:spcBef>
              <a:spcAft>
                <a:spcPts val="0"/>
              </a:spcAft>
              <a:buClr>
                <a:schemeClr val="lt1"/>
              </a:buClr>
              <a:buSzPts val="1200"/>
              <a:buFont typeface="Times New Roman"/>
              <a:buChar char="❏"/>
            </a:pPr>
            <a:r>
              <a:rPr i="0" lang="en" sz="1200" u="none" cap="none" strike="noStrike">
                <a:solidFill>
                  <a:schemeClr val="lt1"/>
                </a:solidFill>
                <a:latin typeface="Times New Roman"/>
                <a:ea typeface="Times New Roman"/>
                <a:cs typeface="Times New Roman"/>
                <a:sym typeface="Times New Roman"/>
              </a:rPr>
              <a:t>Opportunity?</a:t>
            </a:r>
            <a:endParaRPr i="0" sz="1200" u="none" cap="none" strike="noStrike">
              <a:solidFill>
                <a:schemeClr val="lt1"/>
              </a:solidFill>
              <a:latin typeface="Times New Roman"/>
              <a:ea typeface="Times New Roman"/>
              <a:cs typeface="Times New Roman"/>
              <a:sym typeface="Times New Roman"/>
            </a:endParaRPr>
          </a:p>
          <a:p>
            <a:pPr indent="-304800" lvl="1" marL="914400" marR="0" rtl="0" algn="l">
              <a:lnSpc>
                <a:spcPct val="11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Introduce this concept to other universities in Canada</a:t>
            </a:r>
            <a:endParaRPr sz="1200">
              <a:solidFill>
                <a:schemeClr val="lt1"/>
              </a:solidFill>
              <a:latin typeface="Times New Roman"/>
              <a:ea typeface="Times New Roman"/>
              <a:cs typeface="Times New Roman"/>
              <a:sym typeface="Times New Roman"/>
            </a:endParaRPr>
          </a:p>
          <a:p>
            <a:pPr indent="0" lvl="0" marL="0" marR="0" rtl="0" algn="l">
              <a:lnSpc>
                <a:spcPct val="110000"/>
              </a:lnSpc>
              <a:spcBef>
                <a:spcPts val="600"/>
              </a:spcBef>
              <a:spcAft>
                <a:spcPts val="0"/>
              </a:spcAft>
              <a:buClr>
                <a:srgbClr val="000000"/>
              </a:buClr>
              <a:buSzPts val="1200"/>
              <a:buFont typeface="Arial"/>
              <a:buNone/>
            </a:pPr>
            <a:r>
              <a:t/>
            </a:r>
            <a:endParaRPr i="0" sz="1200" u="none" cap="none" strike="noStrike">
              <a:solidFill>
                <a:srgbClr val="000000"/>
              </a:solidFill>
              <a:latin typeface="Times New Roman"/>
              <a:ea typeface="Times New Roman"/>
              <a:cs typeface="Times New Roman"/>
              <a:sym typeface="Times New Roman"/>
            </a:endParaRPr>
          </a:p>
          <a:p>
            <a:pPr indent="0" lvl="0" marL="0" marR="0" rtl="0" algn="l">
              <a:lnSpc>
                <a:spcPct val="110000"/>
              </a:lnSpc>
              <a:spcBef>
                <a:spcPts val="600"/>
              </a:spcBef>
              <a:spcAft>
                <a:spcPts val="0"/>
              </a:spcAft>
              <a:buClr>
                <a:srgbClr val="000000"/>
              </a:buClr>
              <a:buSzPts val="1200"/>
              <a:buFont typeface="Arial"/>
              <a:buNone/>
            </a:pPr>
            <a:r>
              <a:t/>
            </a:r>
            <a:endParaRPr i="0" sz="1200" u="none" cap="none" strike="noStrike">
              <a:solidFill>
                <a:srgbClr val="3A3F50"/>
              </a:solidFill>
              <a:latin typeface="Times New Roman"/>
              <a:ea typeface="Times New Roman"/>
              <a:cs typeface="Times New Roman"/>
              <a:sym typeface="Times New Roman"/>
            </a:endParaRPr>
          </a:p>
          <a:p>
            <a:pPr indent="0" lvl="0" marL="0" marR="0" rtl="0" algn="l">
              <a:lnSpc>
                <a:spcPct val="110000"/>
              </a:lnSpc>
              <a:spcBef>
                <a:spcPts val="600"/>
              </a:spcBef>
              <a:spcAft>
                <a:spcPts val="0"/>
              </a:spcAft>
              <a:buClr>
                <a:srgbClr val="000000"/>
              </a:buClr>
              <a:buSzPts val="1200"/>
              <a:buFont typeface="Arial"/>
              <a:buNone/>
            </a:pPr>
            <a:r>
              <a:t/>
            </a:r>
            <a:endParaRPr i="0" sz="1200" u="none" cap="none" strike="noStrike">
              <a:solidFill>
                <a:srgbClr val="3A3F50"/>
              </a:solidFill>
              <a:latin typeface="Times New Roman"/>
              <a:ea typeface="Times New Roman"/>
              <a:cs typeface="Times New Roman"/>
              <a:sym typeface="Times New Roman"/>
            </a:endParaRPr>
          </a:p>
        </p:txBody>
      </p:sp>
      <p:sp>
        <p:nvSpPr>
          <p:cNvPr id="91" name="Google Shape;91;p15"/>
          <p:cNvSpPr txBox="1"/>
          <p:nvPr>
            <p:ph idx="4294967295"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6"/>
          <p:cNvSpPr txBox="1"/>
          <p:nvPr/>
        </p:nvSpPr>
        <p:spPr>
          <a:xfrm>
            <a:off x="2500050" y="472700"/>
            <a:ext cx="4143900" cy="467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rPr b="1" lang="en" sz="3100">
                <a:solidFill>
                  <a:schemeClr val="lt1"/>
                </a:solidFill>
                <a:latin typeface="Times New Roman"/>
                <a:ea typeface="Times New Roman"/>
                <a:cs typeface="Times New Roman"/>
                <a:sym typeface="Times New Roman"/>
              </a:rPr>
              <a:t>Project/Work Activities </a:t>
            </a:r>
            <a:endParaRPr b="1" i="0" sz="3100" u="none" cap="none" strike="noStrike">
              <a:solidFill>
                <a:schemeClr val="lt1"/>
              </a:solidFill>
              <a:latin typeface="Times New Roman"/>
              <a:ea typeface="Times New Roman"/>
              <a:cs typeface="Times New Roman"/>
              <a:sym typeface="Times New Roman"/>
            </a:endParaRPr>
          </a:p>
        </p:txBody>
      </p:sp>
      <p:sp>
        <p:nvSpPr>
          <p:cNvPr id="98" name="Google Shape;98;p16"/>
          <p:cNvSpPr txBox="1"/>
          <p:nvPr/>
        </p:nvSpPr>
        <p:spPr>
          <a:xfrm>
            <a:off x="659200" y="998725"/>
            <a:ext cx="5197500" cy="394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lang="en" sz="1700">
                <a:solidFill>
                  <a:schemeClr val="lt1"/>
                </a:solidFill>
                <a:latin typeface="Times New Roman"/>
                <a:ea typeface="Times New Roman"/>
                <a:cs typeface="Times New Roman"/>
                <a:sym typeface="Times New Roman"/>
              </a:rPr>
              <a:t>Mar.3, 2023 - Mar.17, 2023</a:t>
            </a:r>
            <a:endParaRPr sz="17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b="1" lang="en" sz="1200" u="sng">
                <a:solidFill>
                  <a:schemeClr val="lt1"/>
                </a:solidFill>
                <a:latin typeface="Times New Roman"/>
                <a:ea typeface="Times New Roman"/>
                <a:cs typeface="Times New Roman"/>
                <a:sym typeface="Times New Roman"/>
              </a:rPr>
              <a:t>Team</a:t>
            </a:r>
            <a:r>
              <a:rPr b="1" lang="en" sz="1200">
                <a:solidFill>
                  <a:schemeClr val="lt1"/>
                </a:solidFill>
                <a:latin typeface="Times New Roman"/>
                <a:ea typeface="Times New Roman"/>
                <a:cs typeface="Times New Roman"/>
                <a:sym typeface="Times New Roman"/>
              </a:rPr>
              <a:t>:</a:t>
            </a:r>
            <a:r>
              <a:rPr lang="en" sz="1200">
                <a:solidFill>
                  <a:schemeClr val="lt1"/>
                </a:solidFill>
                <a:latin typeface="Times New Roman"/>
                <a:ea typeface="Times New Roman"/>
                <a:cs typeface="Times New Roman"/>
                <a:sym typeface="Times New Roman"/>
              </a:rPr>
              <a:t> Met up with mentor, deployed the application, Conducted user testing and integration (manual) on the application, Ensure hosting site and food api is upgraded to paid version (restricting in rendered results).</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b="1" lang="en" sz="1200" u="sng">
                <a:solidFill>
                  <a:schemeClr val="lt1"/>
                </a:solidFill>
                <a:latin typeface="Times New Roman"/>
                <a:ea typeface="Times New Roman"/>
                <a:cs typeface="Times New Roman"/>
                <a:sym typeface="Times New Roman"/>
              </a:rPr>
              <a:t>Dhruv</a:t>
            </a:r>
            <a:r>
              <a:rPr b="1" lang="en" sz="1200">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Refactored Restaurants page with Favor (based off users feedback), finished the user testing report [only editing the </a:t>
            </a:r>
            <a:r>
              <a:rPr lang="en" sz="1200">
                <a:solidFill>
                  <a:schemeClr val="lt1"/>
                </a:solidFill>
                <a:latin typeface="Times New Roman"/>
                <a:ea typeface="Times New Roman"/>
                <a:cs typeface="Times New Roman"/>
                <a:sym typeface="Times New Roman"/>
              </a:rPr>
              <a:t>document is left]</a:t>
            </a:r>
            <a:r>
              <a:rPr lang="en" sz="1200">
                <a:solidFill>
                  <a:schemeClr val="lt1"/>
                </a:solidFill>
                <a:latin typeface="Times New Roman"/>
                <a:ea typeface="Times New Roman"/>
                <a:cs typeface="Times New Roman"/>
                <a:sym typeface="Times New Roman"/>
              </a:rPr>
              <a:t>, and starting project commercial.</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b="1" lang="en" sz="1200" u="sng">
                <a:solidFill>
                  <a:schemeClr val="lt1"/>
                </a:solidFill>
                <a:latin typeface="Times New Roman"/>
                <a:ea typeface="Times New Roman"/>
                <a:cs typeface="Times New Roman"/>
                <a:sym typeface="Times New Roman"/>
              </a:rPr>
              <a:t>Abraham</a:t>
            </a:r>
            <a:r>
              <a:rPr b="1" lang="en" sz="1200">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Documented meeting minutes, and started working on the project experience report </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b="1" lang="en" sz="1200" u="sng">
                <a:solidFill>
                  <a:schemeClr val="lt1"/>
                </a:solidFill>
                <a:latin typeface="Times New Roman"/>
                <a:ea typeface="Times New Roman"/>
                <a:cs typeface="Times New Roman"/>
                <a:sym typeface="Times New Roman"/>
              </a:rPr>
              <a:t>Dinesh</a:t>
            </a:r>
            <a:r>
              <a:rPr b="1" lang="en" sz="1200">
                <a:solidFill>
                  <a:schemeClr val="lt1"/>
                </a:solidFill>
                <a:latin typeface="Times New Roman"/>
                <a:ea typeface="Times New Roman"/>
                <a:cs typeface="Times New Roman"/>
                <a:sym typeface="Times New Roman"/>
              </a:rPr>
              <a:t>:</a:t>
            </a:r>
            <a:r>
              <a:rPr lang="en" sz="1200">
                <a:solidFill>
                  <a:schemeClr val="lt1"/>
                </a:solidFill>
                <a:latin typeface="Times New Roman"/>
                <a:ea typeface="Times New Roman"/>
                <a:cs typeface="Times New Roman"/>
                <a:sym typeface="Times New Roman"/>
              </a:rPr>
              <a:t> Refactored and cleaned up the code base, started working on the code quality report. </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b="1" lang="en" sz="1200" u="sng">
                <a:solidFill>
                  <a:schemeClr val="lt1"/>
                </a:solidFill>
                <a:latin typeface="Times New Roman"/>
                <a:ea typeface="Times New Roman"/>
                <a:cs typeface="Times New Roman"/>
                <a:sym typeface="Times New Roman"/>
              </a:rPr>
              <a:t>Favor</a:t>
            </a:r>
            <a:r>
              <a:rPr b="1" lang="en" sz="1200">
                <a:solidFill>
                  <a:schemeClr val="lt1"/>
                </a:solidFill>
                <a:latin typeface="Times New Roman"/>
                <a:ea typeface="Times New Roman"/>
                <a:cs typeface="Times New Roman"/>
                <a:sym typeface="Times New Roman"/>
              </a:rPr>
              <a:t>:</a:t>
            </a:r>
            <a:r>
              <a:rPr lang="en" sz="1200">
                <a:solidFill>
                  <a:schemeClr val="lt1"/>
                </a:solidFill>
                <a:latin typeface="Times New Roman"/>
                <a:ea typeface="Times New Roman"/>
                <a:cs typeface="Times New Roman"/>
                <a:sym typeface="Times New Roman"/>
              </a:rPr>
              <a:t> Updated Kanban, Performed some CSS Customizations to chat, profile, login/signup, and complaint box (users can only see their complaints not everyones’) feature, started working on the code testing report. </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i="1" lang="en" sz="1200">
                <a:solidFill>
                  <a:schemeClr val="lt1"/>
                </a:solidFill>
                <a:latin typeface="Times New Roman"/>
                <a:ea typeface="Times New Roman"/>
                <a:cs typeface="Times New Roman"/>
                <a:sym typeface="Times New Roman"/>
              </a:rPr>
              <a:t>P.S. Project poster in completed</a:t>
            </a:r>
            <a:endParaRPr i="1" sz="1200">
              <a:solidFill>
                <a:schemeClr val="lt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rgbClr val="000000"/>
              </a:buClr>
              <a:buSzPts val="1000"/>
              <a:buFont typeface="Arial"/>
              <a:buNone/>
            </a:pPr>
            <a:r>
              <a:t/>
            </a:r>
            <a:endParaRPr b="0" i="0" sz="1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7"/>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04" name="Google Shape;104;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7"/>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06" name="Google Shape;106;p17"/>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07" name="Google Shape;107;p17"/>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08" name="Google Shape;108;p17"/>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09" name="Google Shape;109;p17"/>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0" name="Google Shape;110;p17"/>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11" name="Google Shape;111;p17"/>
          <p:cNvCxnSpPr/>
          <p:nvPr/>
        </p:nvCxnSpPr>
        <p:spPr>
          <a:xfrm>
            <a:off x="6958825" y="3257288"/>
            <a:ext cx="664200" cy="383400"/>
          </a:xfrm>
          <a:prstGeom prst="straightConnector1">
            <a:avLst/>
          </a:prstGeom>
          <a:noFill/>
          <a:ln cap="rnd" cmpd="sng" w="19050">
            <a:solidFill>
              <a:schemeClr val="accent3"/>
            </a:solidFill>
            <a:prstDash val="dash"/>
            <a:round/>
            <a:headEnd len="med" w="med" type="none"/>
            <a:tailEnd len="med" w="med" type="none"/>
          </a:ln>
        </p:spPr>
      </p:cxnSp>
      <p:cxnSp>
        <p:nvCxnSpPr>
          <p:cNvPr id="112" name="Google Shape;112;p17"/>
          <p:cNvCxnSpPr/>
          <p:nvPr/>
        </p:nvCxnSpPr>
        <p:spPr>
          <a:xfrm>
            <a:off x="4910575" y="2035238"/>
            <a:ext cx="559800" cy="323100"/>
          </a:xfrm>
          <a:prstGeom prst="straightConnector1">
            <a:avLst/>
          </a:prstGeom>
          <a:noFill/>
          <a:ln cap="rnd" cmpd="sng" w="19050">
            <a:solidFill>
              <a:schemeClr val="accent6"/>
            </a:solidFill>
            <a:prstDash val="dash"/>
            <a:round/>
            <a:headEnd len="med" w="med" type="none"/>
            <a:tailEnd len="med" w="med" type="none"/>
          </a:ln>
        </p:spPr>
      </p:cxnSp>
      <p:pic>
        <p:nvPicPr>
          <p:cNvPr id="113" name="Google Shape;113;p17"/>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14" name="Google Shape;114;p17"/>
          <p:cNvCxnSpPr/>
          <p:nvPr/>
        </p:nvCxnSpPr>
        <p:spPr>
          <a:xfrm flipH="1">
            <a:off x="4637575" y="3181088"/>
            <a:ext cx="936600" cy="540900"/>
          </a:xfrm>
          <a:prstGeom prst="straightConnector1">
            <a:avLst/>
          </a:prstGeom>
          <a:noFill/>
          <a:ln cap="rnd" cmpd="sng" w="19050">
            <a:solidFill>
              <a:schemeClr val="accent3"/>
            </a:solidFill>
            <a:prstDash val="dash"/>
            <a:round/>
            <a:headEnd len="med" w="med" type="none"/>
            <a:tailEnd len="med" w="med" type="none"/>
          </a:ln>
        </p:spPr>
      </p:cxnSp>
      <p:cxnSp>
        <p:nvCxnSpPr>
          <p:cNvPr id="115" name="Google Shape;115;p17"/>
          <p:cNvCxnSpPr/>
          <p:nvPr/>
        </p:nvCxnSpPr>
        <p:spPr>
          <a:xfrm flipH="1">
            <a:off x="6910225" y="2111438"/>
            <a:ext cx="559800" cy="323100"/>
          </a:xfrm>
          <a:prstGeom prst="straightConnector1">
            <a:avLst/>
          </a:prstGeom>
          <a:noFill/>
          <a:ln cap="rnd" cmpd="sng" w="19050">
            <a:solidFill>
              <a:schemeClr val="accent1"/>
            </a:solidFill>
            <a:prstDash val="dash"/>
            <a:round/>
            <a:headEnd len="med" w="med" type="none"/>
            <a:tailEnd len="med" w="med" type="none"/>
          </a:ln>
        </p:spPr>
      </p:cxnSp>
      <p:pic>
        <p:nvPicPr>
          <p:cNvPr id="116" name="Google Shape;116;p17"/>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17" name="Google Shape;117;p17"/>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18" name="Google Shape;118;p17"/>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19" name="Google Shape;119;p17"/>
          <p:cNvSpPr/>
          <p:nvPr/>
        </p:nvSpPr>
        <p:spPr>
          <a:xfrm>
            <a:off x="6114350" y="1645250"/>
            <a:ext cx="190800" cy="476700"/>
          </a:xfrm>
          <a:prstGeom prst="upDownArrow">
            <a:avLst>
              <a:gd fmla="val 50000" name="adj1"/>
              <a:gd fmla="val 50000" name="adj2"/>
            </a:avLst>
          </a:prstGeom>
          <a:gradFill>
            <a:gsLst>
              <a:gs pos="0">
                <a:schemeClr val="accent4"/>
              </a:gs>
              <a:gs pos="100000">
                <a:srgbClr val="00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200025" y="2402775"/>
            <a:ext cx="4985100" cy="57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900">
              <a:solidFill>
                <a:srgbClr val="1D2125"/>
              </a:solidFill>
              <a:latin typeface="Poppins"/>
              <a:ea typeface="Poppins"/>
              <a:cs typeface="Poppins"/>
              <a:sym typeface="Poppins"/>
            </a:endParaRPr>
          </a:p>
          <a:p>
            <a:pPr indent="0" lvl="0" marL="0" rtl="0" algn="ctr">
              <a:spcBef>
                <a:spcPts val="0"/>
              </a:spcBef>
              <a:spcAft>
                <a:spcPts val="0"/>
              </a:spcAft>
              <a:buNone/>
            </a:pPr>
            <a:r>
              <a:t/>
            </a:r>
            <a:endParaRPr b="1" sz="2900">
              <a:solidFill>
                <a:srgbClr val="1D2125"/>
              </a:solidFill>
              <a:latin typeface="Poppins"/>
              <a:ea typeface="Poppins"/>
              <a:cs typeface="Poppins"/>
              <a:sym typeface="Poppins"/>
            </a:endParaRPr>
          </a:p>
          <a:p>
            <a:pPr indent="0" lvl="0" marL="0" rtl="0" algn="ctr">
              <a:spcBef>
                <a:spcPts val="0"/>
              </a:spcBef>
              <a:spcAft>
                <a:spcPts val="0"/>
              </a:spcAft>
              <a:buNone/>
            </a:pPr>
            <a:r>
              <a:rPr b="1" lang="en" sz="2900">
                <a:solidFill>
                  <a:schemeClr val="lt1"/>
                </a:solidFill>
                <a:latin typeface="Poppins"/>
                <a:ea typeface="Poppins"/>
                <a:cs typeface="Poppins"/>
                <a:sym typeface="Poppins"/>
              </a:rPr>
              <a:t>PROJECT DEMO</a:t>
            </a:r>
            <a:endParaRPr b="1" sz="2900">
              <a:solidFill>
                <a:schemeClr val="lt1"/>
              </a:solidFill>
              <a:latin typeface="Poppins"/>
              <a:ea typeface="Poppins"/>
              <a:cs typeface="Poppins"/>
              <a:sym typeface="Poppins"/>
            </a:endParaRPr>
          </a:p>
          <a:p>
            <a:pPr indent="0" lvl="0" marL="0" rtl="0" algn="ctr">
              <a:spcBef>
                <a:spcPts val="0"/>
              </a:spcBef>
              <a:spcAft>
                <a:spcPts val="0"/>
              </a:spcAft>
              <a:buNone/>
            </a:pPr>
            <a:r>
              <a:t/>
            </a:r>
            <a:endParaRPr b="1" sz="60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8"/>
          <p:cNvSpPr txBox="1"/>
          <p:nvPr/>
        </p:nvSpPr>
        <p:spPr>
          <a:xfrm>
            <a:off x="451700" y="304650"/>
            <a:ext cx="6300300" cy="857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b="1" lang="en" sz="4800">
                <a:solidFill>
                  <a:srgbClr val="FFFFFF"/>
                </a:solidFill>
                <a:latin typeface="Poppins"/>
                <a:ea typeface="Poppins"/>
                <a:cs typeface="Poppins"/>
                <a:sym typeface="Poppins"/>
              </a:rPr>
              <a:t>Next Up</a:t>
            </a:r>
            <a:endParaRPr b="1" sz="4800">
              <a:solidFill>
                <a:srgbClr val="FFFFFF"/>
              </a:solidFill>
              <a:latin typeface="Poppins"/>
              <a:ea typeface="Poppins"/>
              <a:cs typeface="Poppins"/>
              <a:sym typeface="Poppins"/>
            </a:endParaRPr>
          </a:p>
        </p:txBody>
      </p:sp>
      <p:sp>
        <p:nvSpPr>
          <p:cNvPr id="127" name="Google Shape;127;p18"/>
          <p:cNvSpPr txBox="1"/>
          <p:nvPr/>
        </p:nvSpPr>
        <p:spPr>
          <a:xfrm>
            <a:off x="451700" y="1379225"/>
            <a:ext cx="4905000" cy="857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Kanban (</a:t>
            </a:r>
            <a:r>
              <a:rPr lang="en" sz="1200" u="sng">
                <a:solidFill>
                  <a:srgbClr val="FFFFFF"/>
                </a:solidFill>
                <a:latin typeface="Times New Roman"/>
                <a:ea typeface="Times New Roman"/>
                <a:cs typeface="Times New Roman"/>
                <a:sym typeface="Times New Roman"/>
                <a:hlinkClick r:id="rId3">
                  <a:extLst>
                    <a:ext uri="{A12FA001-AC4F-418D-AE19-62706E023703}">
                      <ahyp:hlinkClr val="tx"/>
                    </a:ext>
                  </a:extLst>
                </a:hlinkClick>
              </a:rPr>
              <a:t>https://github.com/orgs/The-4-Codesmen/projects/1/views/1</a:t>
            </a:r>
            <a:r>
              <a:rPr lang="en" sz="1200">
                <a:solidFill>
                  <a:srgbClr val="FFFFFF"/>
                </a:solidFill>
                <a:latin typeface="Times New Roman"/>
                <a:ea typeface="Times New Roman"/>
                <a:cs typeface="Times New Roman"/>
                <a:sym typeface="Times New Roman"/>
              </a:rPr>
              <a:t>)</a:t>
            </a:r>
            <a:endParaRPr sz="1200">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sz="1200">
              <a:solidFill>
                <a:srgbClr val="FFFFFF"/>
              </a:solidFill>
              <a:latin typeface="Times New Roman"/>
              <a:ea typeface="Times New Roman"/>
              <a:cs typeface="Times New Roman"/>
              <a:sym typeface="Times New Roman"/>
            </a:endParaRPr>
          </a:p>
        </p:txBody>
      </p:sp>
      <p:pic>
        <p:nvPicPr>
          <p:cNvPr id="128" name="Google Shape;128;p18"/>
          <p:cNvPicPr preferRelativeResize="0"/>
          <p:nvPr/>
        </p:nvPicPr>
        <p:blipFill>
          <a:blip r:embed="rId4">
            <a:alphaModFix/>
          </a:blip>
          <a:stretch>
            <a:fillRect/>
          </a:stretch>
        </p:blipFill>
        <p:spPr>
          <a:xfrm>
            <a:off x="6500507" y="667909"/>
            <a:ext cx="1099836" cy="11026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9"/>
          <p:cNvSpPr txBox="1"/>
          <p:nvPr/>
        </p:nvSpPr>
        <p:spPr>
          <a:xfrm>
            <a:off x="2519350" y="265275"/>
            <a:ext cx="4431900" cy="6867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b="1" lang="en" sz="4600">
                <a:solidFill>
                  <a:srgbClr val="FFFFFF"/>
                </a:solidFill>
                <a:latin typeface="Times New Roman"/>
                <a:ea typeface="Times New Roman"/>
                <a:cs typeface="Times New Roman"/>
                <a:sym typeface="Times New Roman"/>
              </a:rPr>
              <a:t>Team Reflection</a:t>
            </a:r>
            <a:endParaRPr b="1" sz="4600">
              <a:solidFill>
                <a:srgbClr val="FFFFFF"/>
              </a:solidFill>
              <a:latin typeface="Times New Roman"/>
              <a:ea typeface="Times New Roman"/>
              <a:cs typeface="Times New Roman"/>
              <a:sym typeface="Times New Roman"/>
            </a:endParaRPr>
          </a:p>
        </p:txBody>
      </p:sp>
      <p:sp>
        <p:nvSpPr>
          <p:cNvPr id="135" name="Google Shape;135;p19"/>
          <p:cNvSpPr txBox="1"/>
          <p:nvPr/>
        </p:nvSpPr>
        <p:spPr>
          <a:xfrm>
            <a:off x="328100" y="951975"/>
            <a:ext cx="5714100" cy="4035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Font typeface="Times New Roman"/>
              <a:buChar char="❏"/>
            </a:pPr>
            <a:r>
              <a:rPr b="1" lang="en" sz="1100" u="sng">
                <a:solidFill>
                  <a:schemeClr val="lt1"/>
                </a:solidFill>
                <a:latin typeface="Times New Roman"/>
                <a:ea typeface="Times New Roman"/>
                <a:cs typeface="Times New Roman"/>
                <a:sym typeface="Times New Roman"/>
              </a:rPr>
              <a:t>Does the team feel "on track"? (reiterate the above colour status)</a:t>
            </a:r>
            <a:endParaRPr b="1" sz="11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100" u="sng">
                <a:solidFill>
                  <a:srgbClr val="00FF00"/>
                </a:solidFill>
                <a:latin typeface="Times New Roman"/>
                <a:ea typeface="Times New Roman"/>
                <a:cs typeface="Times New Roman"/>
                <a:sym typeface="Times New Roman"/>
              </a:rPr>
              <a:t>Green</a:t>
            </a:r>
            <a:r>
              <a:rPr b="1" lang="en" sz="1100">
                <a:solidFill>
                  <a:srgbClr val="00FF00"/>
                </a:solidFill>
                <a:latin typeface="Times New Roman"/>
                <a:ea typeface="Times New Roman"/>
                <a:cs typeface="Times New Roman"/>
                <a:sym typeface="Times New Roman"/>
              </a:rPr>
              <a:t> </a:t>
            </a:r>
            <a:r>
              <a:rPr lang="en" sz="1100">
                <a:solidFill>
                  <a:srgbClr val="FFFFFF"/>
                </a:solidFill>
                <a:latin typeface="Times New Roman"/>
                <a:ea typeface="Times New Roman"/>
                <a:cs typeface="Times New Roman"/>
                <a:sym typeface="Times New Roman"/>
              </a:rPr>
              <a:t>Status. All features on the app is completed and tested.</a:t>
            </a:r>
            <a:endParaRPr sz="1100">
              <a:solidFill>
                <a:srgbClr val="FFFFFF"/>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lt1"/>
              </a:buClr>
              <a:buSzPts val="1100"/>
              <a:buFont typeface="Times New Roman"/>
              <a:buChar char="❏"/>
            </a:pPr>
            <a:r>
              <a:rPr b="1" lang="en" sz="1100" u="sng">
                <a:solidFill>
                  <a:schemeClr val="lt1"/>
                </a:solidFill>
                <a:latin typeface="Times New Roman"/>
                <a:ea typeface="Times New Roman"/>
                <a:cs typeface="Times New Roman"/>
                <a:sym typeface="Times New Roman"/>
              </a:rPr>
              <a:t>What progress does the team particularly feel good (great) about?</a:t>
            </a:r>
            <a:endParaRPr b="1" sz="11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FFFFFF"/>
                </a:solidFill>
                <a:latin typeface="Times New Roman"/>
                <a:ea typeface="Times New Roman"/>
                <a:cs typeface="Times New Roman"/>
                <a:sym typeface="Times New Roman"/>
              </a:rPr>
              <a:t>The end app result is shown in high regard to those in residence (They loved it).</a:t>
            </a:r>
            <a:endParaRPr sz="1100">
              <a:solidFill>
                <a:srgbClr val="FFFFFF"/>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lt1"/>
              </a:buClr>
              <a:buSzPts val="1100"/>
              <a:buFont typeface="Times New Roman"/>
              <a:buChar char="❏"/>
            </a:pPr>
            <a:r>
              <a:rPr b="1" lang="en" sz="1100" u="sng">
                <a:solidFill>
                  <a:schemeClr val="lt1"/>
                </a:solidFill>
                <a:latin typeface="Times New Roman"/>
                <a:ea typeface="Times New Roman"/>
                <a:cs typeface="Times New Roman"/>
                <a:sym typeface="Times New Roman"/>
              </a:rPr>
              <a:t>What barriers (if any) does the team feel are a current impediment to success?</a:t>
            </a:r>
            <a:endParaRPr b="1" sz="11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FFFFFF"/>
                </a:solidFill>
                <a:latin typeface="Times New Roman"/>
                <a:ea typeface="Times New Roman"/>
                <a:cs typeface="Times New Roman"/>
                <a:sym typeface="Times New Roman"/>
              </a:rPr>
              <a:t>The time constraint to effectively articulate the information from this entire </a:t>
            </a:r>
            <a:r>
              <a:rPr lang="en" sz="1100">
                <a:solidFill>
                  <a:srgbClr val="FFFFFF"/>
                </a:solidFill>
                <a:latin typeface="Times New Roman"/>
                <a:ea typeface="Times New Roman"/>
                <a:cs typeface="Times New Roman"/>
                <a:sym typeface="Times New Roman"/>
              </a:rPr>
              <a:t>app</a:t>
            </a:r>
            <a:r>
              <a:rPr lang="en" sz="1100">
                <a:solidFill>
                  <a:srgbClr val="FFFFFF"/>
                </a:solidFill>
                <a:latin typeface="Times New Roman"/>
                <a:ea typeface="Times New Roman"/>
                <a:cs typeface="Times New Roman"/>
                <a:sym typeface="Times New Roman"/>
              </a:rPr>
              <a:t> development process in form of reports. (Time is very tight to complete reports)</a:t>
            </a:r>
            <a:endParaRPr sz="1100">
              <a:solidFill>
                <a:srgbClr val="FFFFFF"/>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lt1"/>
              </a:buClr>
              <a:buSzPts val="1100"/>
              <a:buFont typeface="Times New Roman"/>
              <a:buChar char="❏"/>
            </a:pPr>
            <a:r>
              <a:rPr b="1" lang="en" sz="1100" u="sng">
                <a:solidFill>
                  <a:schemeClr val="lt1"/>
                </a:solidFill>
                <a:latin typeface="Times New Roman"/>
                <a:ea typeface="Times New Roman"/>
                <a:cs typeface="Times New Roman"/>
                <a:sym typeface="Times New Roman"/>
              </a:rPr>
              <a:t>What help (if any) does the team require to move positively forward?</a:t>
            </a:r>
            <a:endParaRPr b="1" sz="11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FFFFFF"/>
                </a:solidFill>
                <a:latin typeface="Times New Roman"/>
                <a:ea typeface="Times New Roman"/>
                <a:cs typeface="Times New Roman"/>
                <a:sym typeface="Times New Roman"/>
              </a:rPr>
              <a:t>Confidence in our services working for project day.</a:t>
            </a:r>
            <a:endParaRPr sz="1100">
              <a:solidFill>
                <a:srgbClr val="FFFFFF"/>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lt1"/>
              </a:buClr>
              <a:buSzPts val="1100"/>
              <a:buFont typeface="Times New Roman"/>
              <a:buChar char="❏"/>
            </a:pPr>
            <a:r>
              <a:rPr b="1" lang="en" sz="1100" u="sng">
                <a:solidFill>
                  <a:schemeClr val="lt1"/>
                </a:solidFill>
                <a:latin typeface="Times New Roman"/>
                <a:ea typeface="Times New Roman"/>
                <a:cs typeface="Times New Roman"/>
                <a:sym typeface="Times New Roman"/>
              </a:rPr>
              <a:t>What questions or concerns does the team have (if any)?</a:t>
            </a:r>
            <a:endParaRPr sz="1100" u="sng">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rgbClr val="FFFFFF"/>
                </a:solidFill>
                <a:latin typeface="Times New Roman"/>
                <a:ea typeface="Times New Roman"/>
                <a:cs typeface="Times New Roman"/>
                <a:sym typeface="Times New Roman"/>
              </a:rPr>
              <a:t>Just hoping integration testing can be accepted through manual processes rather than automation.</a:t>
            </a:r>
            <a:endParaRPr sz="11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100">
              <a:solidFill>
                <a:srgbClr val="1D2125"/>
              </a:solidFill>
              <a:latin typeface="Times New Roman"/>
              <a:ea typeface="Times New Roman"/>
              <a:cs typeface="Times New Roman"/>
              <a:sym typeface="Times New Roman"/>
            </a:endParaRPr>
          </a:p>
        </p:txBody>
      </p:sp>
      <p:pic>
        <p:nvPicPr>
          <p:cNvPr id="136" name="Google Shape;136;p19"/>
          <p:cNvPicPr preferRelativeResize="0"/>
          <p:nvPr/>
        </p:nvPicPr>
        <p:blipFill>
          <a:blip r:embed="rId3">
            <a:alphaModFix/>
          </a:blip>
          <a:stretch>
            <a:fillRect/>
          </a:stretch>
        </p:blipFill>
        <p:spPr>
          <a:xfrm>
            <a:off x="6620208" y="1797314"/>
            <a:ext cx="1911075" cy="210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0"/>
          <p:cNvSpPr txBox="1"/>
          <p:nvPr>
            <p:ph idx="4294967295" type="ctrTitle"/>
          </p:nvPr>
        </p:nvSpPr>
        <p:spPr>
          <a:xfrm>
            <a:off x="331350" y="232450"/>
            <a:ext cx="3972000" cy="2037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Thanks!</a:t>
            </a:r>
            <a:endParaRPr sz="7200"/>
          </a:p>
        </p:txBody>
      </p:sp>
      <p:sp>
        <p:nvSpPr>
          <p:cNvPr id="143" name="Google Shape;143;p20"/>
          <p:cNvSpPr txBox="1"/>
          <p:nvPr>
            <p:ph idx="4294967295" type="subTitle"/>
          </p:nvPr>
        </p:nvSpPr>
        <p:spPr>
          <a:xfrm>
            <a:off x="685800" y="2302047"/>
            <a:ext cx="3617400" cy="149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latin typeface="Muli"/>
                <a:ea typeface="Muli"/>
                <a:cs typeface="Muli"/>
                <a:sym typeface="Muli"/>
              </a:rPr>
              <a:t>Any questions?</a:t>
            </a:r>
            <a:endParaRPr b="1" sz="1800">
              <a:latin typeface="Muli"/>
              <a:ea typeface="Muli"/>
              <a:cs typeface="Muli"/>
              <a:sym typeface="Muli"/>
            </a:endParaRPr>
          </a:p>
          <a:p>
            <a:pPr indent="0" lvl="0" marL="0" rtl="0" algn="l">
              <a:spcBef>
                <a:spcPts val="600"/>
              </a:spcBef>
              <a:spcAft>
                <a:spcPts val="0"/>
              </a:spcAft>
              <a:buNone/>
            </a:pPr>
            <a:r>
              <a:rPr lang="en" sz="1800"/>
              <a:t>You can find me at:</a:t>
            </a:r>
            <a:endParaRPr sz="1800"/>
          </a:p>
          <a:p>
            <a:pPr indent="0" lvl="0" marL="0" rtl="0" algn="l">
              <a:lnSpc>
                <a:spcPct val="100000"/>
              </a:lnSpc>
              <a:spcBef>
                <a:spcPts val="600"/>
              </a:spcBef>
              <a:spcAft>
                <a:spcPts val="0"/>
              </a:spcAft>
              <a:buNone/>
            </a:pPr>
            <a:r>
              <a:rPr lang="en" sz="2000">
                <a:latin typeface="Open Sans"/>
                <a:ea typeface="Open Sans"/>
                <a:cs typeface="Open Sans"/>
                <a:sym typeface="Open Sans"/>
              </a:rPr>
              <a:t>fourcodesmen@gmail.com</a:t>
            </a:r>
            <a:endParaRPr sz="2000">
              <a:latin typeface="Open Sans"/>
              <a:ea typeface="Open Sans"/>
              <a:cs typeface="Open Sans"/>
              <a:sym typeface="Open Sans"/>
            </a:endParaRPr>
          </a:p>
          <a:p>
            <a:pPr indent="0" lvl="0" marL="0" rtl="0" algn="l">
              <a:spcBef>
                <a:spcPts val="600"/>
              </a:spcBef>
              <a:spcAft>
                <a:spcPts val="0"/>
              </a:spcAft>
              <a:buNone/>
            </a:pPr>
            <a:r>
              <a:t/>
            </a:r>
            <a:endParaRPr sz="1800"/>
          </a:p>
        </p:txBody>
      </p:sp>
      <p:pic>
        <p:nvPicPr>
          <p:cNvPr id="144" name="Google Shape;144;p20"/>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145" name="Google Shape;145;p20"/>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146" name="Google Shape;146;p20"/>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Credits</a:t>
            </a:r>
            <a:endParaRPr/>
          </a:p>
        </p:txBody>
      </p:sp>
      <p:sp>
        <p:nvSpPr>
          <p:cNvPr id="152" name="Google Shape;152;p21"/>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153" name="Google Shape;153;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