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1" r:id="rId5"/>
    <p:sldId id="343" r:id="rId6"/>
    <p:sldId id="359" r:id="rId7"/>
    <p:sldId id="357" r:id="rId8"/>
    <p:sldId id="344" r:id="rId9"/>
    <p:sldId id="349" r:id="rId10"/>
    <p:sldId id="355" r:id="rId11"/>
    <p:sldId id="356" r:id="rId12"/>
    <p:sldId id="350" r:id="rId13"/>
    <p:sldId id="353" r:id="rId14"/>
    <p:sldId id="351" r:id="rId15"/>
    <p:sldId id="354" r:id="rId16"/>
    <p:sldId id="360" r:id="rId17"/>
  </p:sldIdLst>
  <p:sldSz cx="18288000" cy="10287000"/>
  <p:notesSz cx="7104063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40902" initials="S" lastIdx="1" clrIdx="0">
    <p:extLst>
      <p:ext uri="{19B8F6BF-5375-455C-9EA6-DF929625EA0E}">
        <p15:presenceInfo xmlns:p15="http://schemas.microsoft.com/office/powerpoint/2012/main" userId="71cc2dac9e49e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FB7"/>
    <a:srgbClr val="006DB7"/>
    <a:srgbClr val="256964"/>
    <a:srgbClr val="2E827C"/>
    <a:srgbClr val="34948D"/>
    <a:srgbClr val="55C95D"/>
    <a:srgbClr val="0970C0"/>
    <a:srgbClr val="17B857"/>
    <a:srgbClr val="0070C0"/>
    <a:srgbClr val="005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12DF1-A6F6-EED6-8EDC-550B318F1EC8}" v="1886" dt="2024-05-27T15:52:34.268"/>
    <p1510:client id="{15207CC6-CFB3-2D36-860F-6C960FEE9860}" v="326" dt="2024-05-27T20:06:00.755"/>
    <p1510:client id="{6733F113-CD9B-5D1C-23BB-975E9C895932}" v="1825" dt="2024-05-27T15:48:34.654"/>
    <p1510:client id="{6EB4B53F-237A-E92B-699E-2162123E7A4D}" v="23" dt="2024-05-27T16:25:12.875"/>
    <p1510:client id="{AD410891-6051-3B40-B1F6-76BC99F070F8}" v="193" dt="2024-05-27T14:48:32.890"/>
    <p1510:client id="{BE6BAB04-F30B-8EC0-2636-D22E465909D9}" v="2544" dt="2024-05-27T19:15:06.444"/>
    <p1510:client id="{CAAF4A50-2174-6482-926C-3B286F17C6EB}" v="1" dt="2024-05-29T04:00:30.039"/>
    <p1510:client id="{CD8DFF1A-2981-6810-BBB2-2375BCBAC58B}" v="97" dt="2024-05-27T15:10:17.226"/>
    <p1510:client id="{D5E4F4E4-04F8-A6EC-0DC1-86CF8FF93E83}" v="2" dt="2024-05-27T14:34:00.382"/>
    <p1510:client id="{D67F52FF-F366-92DA-3050-23A79D5C07EE}" v="9" dt="2024-05-27T15:51:52.476"/>
    <p1510:client id="{F68C717D-6DFF-99E8-131C-37818F17EA83}" v="78" dt="2024-05-27T20:04:30.850"/>
    <p1510:client id="{FF07EF3A-4463-B70D-60BE-5FC3488A23A6}" v="29" dt="2024-05-27T15:40:30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0B27FD23-188A-49E6-97A3-5751516DA1D2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34C265E4-EFE2-4F0C-B33C-67C7FDC5B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9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3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55477" tIns="27738" rIns="55477" bIns="27738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55477" tIns="27738" rIns="55477" bIns="27738"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02CF68E-E57E-4621-B24B-702ADD235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0"/>
            <a:ext cx="18287999" cy="119989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321F0D-50FE-4A31-AAF7-9A995C77D9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8078" y="9648789"/>
            <a:ext cx="6750397" cy="317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1DB677-AED3-4D69-B840-26388E9237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" y="7735981"/>
            <a:ext cx="18287998" cy="15939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E397D9-8CFA-493E-A8D0-322CC1ADA2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-13143"/>
            <a:ext cx="18288000" cy="2089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40D2A3-3143-430A-83CC-8A515D65F9E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35738" y="5864045"/>
            <a:ext cx="8611043" cy="253378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A9C9C4-82DD-4616-BB9F-63DE8F04C46D}"/>
              </a:ext>
            </a:extLst>
          </p:cNvPr>
          <p:cNvSpPr/>
          <p:nvPr userDrawn="1"/>
        </p:nvSpPr>
        <p:spPr>
          <a:xfrm>
            <a:off x="463463" y="325677"/>
            <a:ext cx="3306871" cy="631410"/>
          </a:xfrm>
          <a:prstGeom prst="roundRect">
            <a:avLst>
              <a:gd name="adj" fmla="val 50000"/>
            </a:avLst>
          </a:prstGeom>
          <a:solidFill>
            <a:srgbClr val="006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38927F-0479-4C67-9E70-A6EDB39FF999}"/>
              </a:ext>
            </a:extLst>
          </p:cNvPr>
          <p:cNvSpPr txBox="1"/>
          <p:nvPr userDrawn="1"/>
        </p:nvSpPr>
        <p:spPr>
          <a:xfrm>
            <a:off x="559383" y="456716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제</a:t>
            </a:r>
            <a:r>
              <a:rPr lang="en-US" altLang="ko-KR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회 </a:t>
            </a:r>
            <a:r>
              <a:rPr lang="en-US" altLang="ko-KR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PNU </a:t>
            </a:r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창의융합</a:t>
            </a:r>
            <a:r>
              <a:rPr lang="en-US" altLang="ko-KR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SW</a:t>
            </a:r>
            <a:r>
              <a:rPr lang="ko-KR" altLang="en-US" b="1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해커톤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10514F5-EBFA-453E-8F65-71F6216BB07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5670618" y="429278"/>
            <a:ext cx="1967728" cy="4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4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19372D4-2538-47FF-8F0D-ABAA9E7AD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3143"/>
            <a:ext cx="18288000" cy="2089257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4174122-DD56-4E1F-A4C1-BF9F2D9D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79395"/>
            <a:ext cx="17237121" cy="795437"/>
          </a:xfrm>
          <a:prstGeom prst="rect">
            <a:avLst/>
          </a:prstGeom>
        </p:spPr>
        <p:txBody>
          <a:bodyPr anchor="ctr"/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2DA3E66-0E06-EEB5-BE9E-5744AB0342BF}"/>
              </a:ext>
            </a:extLst>
          </p:cNvPr>
          <p:cNvSpPr/>
          <p:nvPr userDrawn="1"/>
        </p:nvSpPr>
        <p:spPr>
          <a:xfrm>
            <a:off x="494066" y="607370"/>
            <a:ext cx="139485" cy="139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C6BF03B-5422-D762-4CF7-721C7EC89AD7}"/>
              </a:ext>
            </a:extLst>
          </p:cNvPr>
          <p:cNvCxnSpPr>
            <a:cxnSpLocks/>
          </p:cNvCxnSpPr>
          <p:nvPr userDrawn="1"/>
        </p:nvCxnSpPr>
        <p:spPr>
          <a:xfrm>
            <a:off x="563808" y="0"/>
            <a:ext cx="0" cy="6771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98C52D8E-1043-A227-BCE4-8FA766B4EF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879" y="1836759"/>
            <a:ext cx="16309074" cy="785812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800"/>
              </a:spcBef>
              <a:buFontTx/>
              <a:buBlip>
                <a:blip r:embed="rId3"/>
              </a:buBlip>
              <a:defRPr sz="40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spcBef>
                <a:spcPts val="180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  <a:defRPr sz="4000" b="1">
                <a:solidFill>
                  <a:srgbClr val="575858"/>
                </a:solidFill>
                <a:latin typeface="+mj-ea"/>
                <a:ea typeface="+mj-ea"/>
              </a:defRPr>
            </a:lvl2pPr>
            <a:lvl3pPr marL="1143000" indent="-228600">
              <a:spcBef>
                <a:spcPts val="1800"/>
              </a:spcBef>
              <a:buClr>
                <a:srgbClr val="0070C0"/>
              </a:buClr>
              <a:buFont typeface="나눔바른고딕"/>
              <a:buChar char="◦"/>
              <a:defRPr sz="3600" b="1">
                <a:solidFill>
                  <a:srgbClr val="575858"/>
                </a:solidFill>
              </a:defRPr>
            </a:lvl3pPr>
            <a:lvl4pPr marL="1600200" indent="-228600">
              <a:spcBef>
                <a:spcPts val="1800"/>
              </a:spcBef>
              <a:buFont typeface="나눔바른고딕"/>
              <a:buChar char="▫"/>
              <a:defRPr sz="3200">
                <a:solidFill>
                  <a:srgbClr val="575858"/>
                </a:solidFill>
              </a:defRPr>
            </a:lvl4pPr>
            <a:lvl5pPr>
              <a:spcBef>
                <a:spcPts val="1800"/>
              </a:spcBef>
              <a:defRPr sz="2800">
                <a:solidFill>
                  <a:srgbClr val="575858"/>
                </a:solidFill>
              </a:defRPr>
            </a:lvl5pPr>
          </a:lstStyle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3FB35F-9375-4701-9C13-AE6CF946C9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670618" y="429278"/>
            <a:ext cx="1967728" cy="4998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829656-408C-4462-9B71-7D3820608B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42769" r="65994" b="6494"/>
          <a:stretch/>
        </p:blipFill>
        <p:spPr>
          <a:xfrm rot="17870458">
            <a:off x="12902935" y="5138212"/>
            <a:ext cx="6613957" cy="5783326"/>
          </a:xfrm>
          <a:custGeom>
            <a:avLst/>
            <a:gdLst>
              <a:gd name="connsiteX0" fmla="*/ 4767959 w 6613957"/>
              <a:gd name="connsiteY0" fmla="*/ 0 h 5783326"/>
              <a:gd name="connsiteX1" fmla="*/ 6613957 w 6613957"/>
              <a:gd name="connsiteY1" fmla="*/ 3495187 h 5783326"/>
              <a:gd name="connsiteX2" fmla="*/ 2281628 w 6613957"/>
              <a:gd name="connsiteY2" fmla="*/ 5783326 h 5783326"/>
              <a:gd name="connsiteX3" fmla="*/ 0 w 6613957"/>
              <a:gd name="connsiteY3" fmla="*/ 1463323 h 5783326"/>
              <a:gd name="connsiteX4" fmla="*/ 0 w 6613957"/>
              <a:gd name="connsiteY4" fmla="*/ 1314801 h 5783326"/>
              <a:gd name="connsiteX5" fmla="*/ 2489427 w 6613957"/>
              <a:gd name="connsiteY5" fmla="*/ 0 h 578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13957" h="5783326">
                <a:moveTo>
                  <a:pt x="4767959" y="0"/>
                </a:moveTo>
                <a:lnTo>
                  <a:pt x="6613957" y="3495187"/>
                </a:lnTo>
                <a:lnTo>
                  <a:pt x="2281628" y="5783326"/>
                </a:lnTo>
                <a:lnTo>
                  <a:pt x="0" y="1463323"/>
                </a:lnTo>
                <a:lnTo>
                  <a:pt x="0" y="1314801"/>
                </a:lnTo>
                <a:lnTo>
                  <a:pt x="2489427" y="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C901E-318A-42EE-A9B7-E22599DDD8D7}"/>
              </a:ext>
            </a:extLst>
          </p:cNvPr>
          <p:cNvSpPr txBox="1"/>
          <p:nvPr userDrawn="1"/>
        </p:nvSpPr>
        <p:spPr>
          <a:xfrm>
            <a:off x="16829903" y="9218141"/>
            <a:ext cx="12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4FB7B8-D2EA-485D-B71B-D5955EE0BCDA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7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9C7744FD-6C16-8761-287A-5DF3B3B28EA5}"/>
              </a:ext>
            </a:extLst>
          </p:cNvPr>
          <p:cNvSpPr/>
          <p:nvPr userDrawn="1"/>
        </p:nvSpPr>
        <p:spPr>
          <a:xfrm>
            <a:off x="494066" y="607370"/>
            <a:ext cx="139485" cy="1394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AF9064E-2315-7B75-EC0D-3B09C405BB0B}"/>
              </a:ext>
            </a:extLst>
          </p:cNvPr>
          <p:cNvCxnSpPr>
            <a:cxnSpLocks/>
          </p:cNvCxnSpPr>
          <p:nvPr userDrawn="1"/>
        </p:nvCxnSpPr>
        <p:spPr>
          <a:xfrm>
            <a:off x="563808" y="0"/>
            <a:ext cx="0" cy="6771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76325F69-921C-B7A6-F898-0436EBCD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599804"/>
            <a:ext cx="15773400" cy="48223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BA85C6C6-C674-3BD6-044D-8E0F72FDB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0879" y="265252"/>
            <a:ext cx="15773400" cy="3345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/>
              <a:t>마스터 텍스트 스타일을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9A23ABD6-1E61-6802-034E-EAF1652BC1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0879" y="1416592"/>
            <a:ext cx="16309074" cy="7858125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800"/>
              </a:spcBef>
              <a:buFontTx/>
              <a:buBlip>
                <a:blip r:embed="rId2"/>
              </a:buBlip>
              <a:defRPr sz="4000" b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defRPr>
            </a:lvl1pPr>
            <a:lvl2pPr marL="742950" indent="-285750">
              <a:spcBef>
                <a:spcPts val="1800"/>
              </a:spcBef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  <a:defRPr sz="4000" b="1">
                <a:solidFill>
                  <a:srgbClr val="575858"/>
                </a:solidFill>
                <a:latin typeface="+mj-ea"/>
                <a:ea typeface="+mj-ea"/>
              </a:defRPr>
            </a:lvl2pPr>
            <a:lvl3pPr marL="1143000" indent="-228600">
              <a:spcBef>
                <a:spcPts val="1800"/>
              </a:spcBef>
              <a:buClr>
                <a:srgbClr val="0070C0"/>
              </a:buClr>
              <a:buFont typeface="나눔바른고딕"/>
              <a:buChar char="◦"/>
              <a:defRPr sz="3600" b="1">
                <a:solidFill>
                  <a:srgbClr val="575858"/>
                </a:solidFill>
              </a:defRPr>
            </a:lvl3pPr>
            <a:lvl4pPr marL="1600200" indent="-228600">
              <a:spcBef>
                <a:spcPts val="1800"/>
              </a:spcBef>
              <a:buFont typeface="나눔바른고딕"/>
              <a:buChar char="▫"/>
              <a:defRPr sz="3200">
                <a:solidFill>
                  <a:srgbClr val="575858"/>
                </a:solidFill>
              </a:defRPr>
            </a:lvl4pPr>
            <a:lvl5pPr>
              <a:spcBef>
                <a:spcPts val="1800"/>
              </a:spcBef>
              <a:defRPr sz="2800">
                <a:solidFill>
                  <a:srgbClr val="575858"/>
                </a:solidFill>
              </a:defRPr>
            </a:lvl5pPr>
          </a:lstStyle>
          <a:p>
            <a:pPr lvl="0"/>
            <a:r>
              <a:rPr lang="en-US" altLang="ko-KR"/>
              <a:t> </a:t>
            </a:r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45A2D4-15C6-961C-F37F-1B3FF340F3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85581" y="7038461"/>
            <a:ext cx="2785730" cy="27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7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4"/>
          <p:cNvSpPr/>
          <p:nvPr/>
        </p:nvSpPr>
        <p:spPr>
          <a:xfrm>
            <a:off x="1657348" y="2762410"/>
            <a:ext cx="15154276" cy="1200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8775"/>
              </a:lnSpc>
            </a:pPr>
            <a:r>
              <a:rPr lang="ko-KR" altLang="en-US" sz="7200" b="1">
                <a:solidFill>
                  <a:srgbClr val="256964"/>
                </a:solidFill>
                <a:latin typeface="+mj-lt"/>
                <a:ea typeface="나눔바른고딕"/>
              </a:rPr>
              <a:t>대학생 맞춤 알바 구직 어플 '</a:t>
            </a:r>
            <a:r>
              <a:rPr lang="ko-KR" altLang="en-US" sz="7200" b="1" err="1">
                <a:solidFill>
                  <a:srgbClr val="256964"/>
                </a:solidFill>
                <a:latin typeface="+mj-lt"/>
                <a:ea typeface="나눔바른고딕"/>
              </a:rPr>
              <a:t>알바노</a:t>
            </a:r>
            <a:r>
              <a:rPr lang="ko-KR" altLang="en-US" sz="7200" b="1">
                <a:solidFill>
                  <a:srgbClr val="256964"/>
                </a:solidFill>
                <a:latin typeface="+mj-lt"/>
                <a:ea typeface="나눔바른고딕"/>
              </a:rPr>
              <a:t>'</a:t>
            </a:r>
          </a:p>
        </p:txBody>
      </p:sp>
      <p:sp>
        <p:nvSpPr>
          <p:cNvPr id="6" name="Object4">
            <a:extLst>
              <a:ext uri="{FF2B5EF4-FFF2-40B4-BE49-F238E27FC236}">
                <a16:creationId xmlns:a16="http://schemas.microsoft.com/office/drawing/2014/main" id="{E9A8D951-8454-44FB-99A7-F06C449007C9}"/>
              </a:ext>
            </a:extLst>
          </p:cNvPr>
          <p:cNvSpPr/>
          <p:nvPr/>
        </p:nvSpPr>
        <p:spPr>
          <a:xfrm>
            <a:off x="1664403" y="5495893"/>
            <a:ext cx="14891794" cy="2008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팀 명 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: </a:t>
            </a:r>
            <a:r>
              <a:rPr lang="en-US" altLang="ko-KR" sz="2800" b="1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구은생선</a:t>
            </a:r>
            <a:endParaRPr lang="en-US" altLang="ko-KR" sz="2800" b="1" err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kern="0" spc="-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참가자 성명 </a:t>
            </a:r>
            <a:r>
              <a:rPr lang="en-US" altLang="ko-KR" sz="2800" b="1" kern="0" spc="-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: </a:t>
            </a:r>
            <a:r>
              <a:rPr lang="en-US" altLang="ko-KR" sz="2800" b="1" kern="0" spc="-5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윤상현</a:t>
            </a:r>
            <a:r>
              <a:rPr lang="en-US" altLang="ko-KR" sz="2800" b="1" kern="0" spc="-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, </a:t>
            </a:r>
            <a:r>
              <a:rPr lang="en-US" altLang="ko-KR" sz="2800" b="1" kern="0" spc="-5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조은서</a:t>
            </a:r>
            <a:r>
              <a:rPr lang="en-US" altLang="ko-KR" sz="2800" b="1" kern="0" spc="-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, </a:t>
            </a:r>
            <a:r>
              <a:rPr lang="en-US" altLang="ko-KR" sz="2800" b="1" kern="0" spc="-5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박선영</a:t>
            </a:r>
            <a:r>
              <a:rPr lang="en-US" altLang="ko-KR" sz="2800" b="1" kern="0" spc="-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, </a:t>
            </a:r>
            <a:r>
              <a:rPr lang="en-US" altLang="ko-KR" sz="2800" b="1" kern="0" spc="-5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구예미</a:t>
            </a:r>
            <a:endParaRPr lang="en-US" altLang="ko-KR" sz="2800" b="1" kern="0" spc="-50" err="1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b="1" kern="0" spc="-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서비스 형태 </a:t>
            </a:r>
            <a:r>
              <a:rPr lang="en-US" altLang="ko-KR" sz="2800" b="1" kern="0" spc="-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나눔바른고딕"/>
              </a:rPr>
              <a:t>: 앱 (Application)</a:t>
            </a:r>
            <a:endParaRPr lang="en-US" altLang="ko-KR" sz="2800" b="1" kern="0" spc="-5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9590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0879" y="1416593"/>
            <a:ext cx="16309074" cy="852219"/>
          </a:xfrm>
        </p:spPr>
        <p:txBody>
          <a:bodyPr/>
          <a:lstStyle/>
          <a:p>
            <a:r>
              <a:rPr lang="en-US" altLang="ko-KR"/>
              <a:t> 2.4 </a:t>
            </a:r>
            <a:r>
              <a:rPr lang="ko-KR" altLang="en-US"/>
              <a:t>결과 예상 화면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B50F3-4C30-4187-8774-A144F9CD1ADD}"/>
              </a:ext>
            </a:extLst>
          </p:cNvPr>
          <p:cNvSpPr txBox="1"/>
          <p:nvPr/>
        </p:nvSpPr>
        <p:spPr>
          <a:xfrm>
            <a:off x="3380200" y="9175843"/>
            <a:ext cx="469917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+mj-ea"/>
                <a:ea typeface="+mj-ea"/>
              </a:rPr>
              <a:t>주요결과 예상화면 캡쳐 및 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ECD23-B6BB-4A65-8931-6FD311FEBC09}"/>
              </a:ext>
            </a:extLst>
          </p:cNvPr>
          <p:cNvSpPr txBox="1"/>
          <p:nvPr/>
        </p:nvSpPr>
        <p:spPr>
          <a:xfrm>
            <a:off x="10424971" y="9175843"/>
            <a:ext cx="487379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latin typeface="+mj-ea"/>
                <a:ea typeface="+mj-ea"/>
              </a:rPr>
              <a:t>주요결과 예상화면 캡쳐 및 설명</a:t>
            </a:r>
          </a:p>
        </p:txBody>
      </p:sp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2B375F79-B0BD-7D81-8ABC-8983C7BB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75" y="2573338"/>
            <a:ext cx="4114800" cy="6172200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BE4244-24C8-51F5-88EF-A49AFAA5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0" y="2573338"/>
            <a:ext cx="4114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9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활용 방안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ko-KR"/>
              <a:t>  </a:t>
            </a:r>
            <a:r>
              <a:rPr lang="ko-KR" altLang="en-US"/>
              <a:t>활용 계획</a:t>
            </a:r>
            <a:endParaRPr lang="en-US" altLang="ko-KR"/>
          </a:p>
          <a:p>
            <a:pPr lvl="1"/>
            <a:r>
              <a:rPr lang="ko-KR" altLang="en-US"/>
              <a:t>수업 시간 및 동아리 시간을 고려한 알바 추천을 통해 학생들이 본인들의 스케줄에 맞는 알바를 더 효율적으로 구할 수 있도록 함</a:t>
            </a:r>
          </a:p>
          <a:p>
            <a:pPr marL="457200" lvl="1" indent="0">
              <a:buNone/>
            </a:pPr>
            <a:endParaRPr lang="ko-KR" altLang="en-US"/>
          </a:p>
          <a:p>
            <a:pPr lvl="1"/>
            <a:r>
              <a:rPr lang="en-US" altLang="ko-KR" err="1"/>
              <a:t>양산시와의</a:t>
            </a:r>
            <a:r>
              <a:rPr lang="en-US" altLang="ko-KR"/>
              <a:t> </a:t>
            </a:r>
            <a:r>
              <a:rPr lang="en-US" altLang="ko-KR" err="1"/>
              <a:t>협업을</a:t>
            </a:r>
            <a:r>
              <a:rPr lang="en-US" altLang="ko-KR"/>
              <a:t> </a:t>
            </a:r>
            <a:r>
              <a:rPr lang="en-US" altLang="ko-KR" err="1"/>
              <a:t>통해</a:t>
            </a:r>
            <a:r>
              <a:rPr lang="en-US" altLang="ko-KR"/>
              <a:t> </a:t>
            </a:r>
            <a:r>
              <a:rPr lang="en-US" altLang="ko-KR" err="1"/>
              <a:t>홍보글을</a:t>
            </a:r>
            <a:r>
              <a:rPr lang="en-US" altLang="ko-KR"/>
              <a:t> </a:t>
            </a:r>
            <a:r>
              <a:rPr lang="en-US" altLang="ko-KR" err="1"/>
              <a:t>게시하고</a:t>
            </a:r>
            <a:r>
              <a:rPr lang="en-US" altLang="ko-KR"/>
              <a:t> '</a:t>
            </a:r>
            <a:r>
              <a:rPr lang="en-US" altLang="ko-KR" err="1"/>
              <a:t>알바노'에</a:t>
            </a:r>
            <a:r>
              <a:rPr lang="en-US" altLang="ko-KR"/>
              <a:t> </a:t>
            </a:r>
            <a:r>
              <a:rPr lang="en-US" altLang="ko-KR" err="1"/>
              <a:t>대한</a:t>
            </a:r>
            <a:r>
              <a:rPr lang="en-US" altLang="ko-KR"/>
              <a:t> </a:t>
            </a:r>
            <a:r>
              <a:rPr lang="en-US" altLang="ko-KR" err="1"/>
              <a:t>정보를</a:t>
            </a:r>
            <a:r>
              <a:rPr lang="en-US" altLang="ko-KR"/>
              <a:t> </a:t>
            </a:r>
            <a:r>
              <a:rPr lang="en-US" altLang="ko-KR" err="1"/>
              <a:t>공유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lvl="1"/>
            <a:r>
              <a:rPr lang="en-US" altLang="ko-KR" err="1"/>
              <a:t>부산대학교</a:t>
            </a:r>
            <a:r>
              <a:rPr lang="en-US" altLang="ko-KR"/>
              <a:t> </a:t>
            </a:r>
            <a:r>
              <a:rPr lang="en-US" altLang="ko-KR" err="1"/>
              <a:t>양산캠퍼스</a:t>
            </a:r>
            <a:r>
              <a:rPr lang="en-US" altLang="ko-KR"/>
              <a:t> </a:t>
            </a:r>
            <a:r>
              <a:rPr lang="en-US" altLang="ko-KR" err="1"/>
              <a:t>소셜</a:t>
            </a:r>
            <a:r>
              <a:rPr lang="en-US" altLang="ko-KR"/>
              <a:t> </a:t>
            </a:r>
            <a:r>
              <a:rPr lang="en-US" altLang="ko-KR" err="1"/>
              <a:t>네트워크</a:t>
            </a:r>
            <a:r>
              <a:rPr lang="en-US" altLang="ko-KR"/>
              <a:t> </a:t>
            </a:r>
            <a:r>
              <a:rPr lang="en-US" altLang="ko-KR" err="1"/>
              <a:t>또는</a:t>
            </a:r>
            <a:r>
              <a:rPr lang="en-US" altLang="ko-KR"/>
              <a:t> </a:t>
            </a:r>
            <a:r>
              <a:rPr lang="en-US" altLang="ko-KR" err="1"/>
              <a:t>포스터를</a:t>
            </a:r>
            <a:r>
              <a:rPr lang="en-US" altLang="ko-KR"/>
              <a:t> </a:t>
            </a:r>
            <a:r>
              <a:rPr lang="en-US" altLang="ko-KR" err="1"/>
              <a:t>통해</a:t>
            </a:r>
            <a:r>
              <a:rPr lang="en-US" altLang="ko-KR"/>
              <a:t> </a:t>
            </a:r>
            <a:r>
              <a:rPr lang="en-US" altLang="ko-KR" err="1"/>
              <a:t>사용자를</a:t>
            </a:r>
            <a:r>
              <a:rPr lang="en-US" altLang="ko-KR"/>
              <a:t> </a:t>
            </a:r>
            <a:r>
              <a:rPr lang="en-US" altLang="ko-KR" err="1"/>
              <a:t>확보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0" indent="0">
              <a:buFontTx/>
              <a:buNone/>
            </a:pPr>
            <a:endParaRPr lang="ko-KR" altLang="en-US">
              <a:solidFill>
                <a:srgbClr val="2F5597"/>
              </a:solidFill>
            </a:endParaRP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090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팀 구성 및 보유역량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ko-KR"/>
              <a:t>  </a:t>
            </a:r>
            <a:r>
              <a:rPr lang="ko-KR" altLang="en-US"/>
              <a:t>팀 구성현황</a:t>
            </a:r>
            <a:endParaRPr lang="en-US" altLang="ko-KR"/>
          </a:p>
          <a:p>
            <a:pPr lvl="1"/>
            <a:r>
              <a:rPr lang="ko-KR" altLang="en-US"/>
              <a:t>팀장 윤상현(24)</a:t>
            </a:r>
            <a:endParaRPr lang="en-US" altLang="ko-KR"/>
          </a:p>
          <a:p>
            <a:pPr lvl="1"/>
            <a:r>
              <a:rPr lang="ko-KR" altLang="en-US"/>
              <a:t>팀원 조은서(22), 박선영(24), </a:t>
            </a:r>
            <a:r>
              <a:rPr lang="ko-KR" altLang="en-US" err="1"/>
              <a:t>구예미</a:t>
            </a:r>
            <a:r>
              <a:rPr lang="ko-KR" altLang="en-US"/>
              <a:t>(24)</a:t>
            </a:r>
            <a:endParaRPr lang="en-US" altLang="ko-KR" err="1"/>
          </a:p>
          <a:p>
            <a:pPr lvl="1"/>
            <a:endParaRPr lang="en-US" altLang="ko-KR"/>
          </a:p>
          <a:p>
            <a:r>
              <a:rPr lang="en-US" altLang="ko-KR"/>
              <a:t> </a:t>
            </a:r>
            <a:r>
              <a:rPr lang="ko-KR" altLang="en-US"/>
              <a:t>팀 보유역량</a:t>
            </a:r>
            <a:endParaRPr lang="en-US" altLang="ko-KR"/>
          </a:p>
          <a:p>
            <a:pPr lvl="1"/>
            <a:r>
              <a:rPr lang="ko-KR" altLang="en-US"/>
              <a:t>윤상현 : 주요 개발</a:t>
            </a:r>
          </a:p>
          <a:p>
            <a:pPr lvl="1"/>
            <a:r>
              <a:rPr lang="ko-KR" altLang="en-US"/>
              <a:t>조은서 : 앱 디자인, 개발</a:t>
            </a:r>
          </a:p>
          <a:p>
            <a:pPr lvl="1"/>
            <a:r>
              <a:rPr lang="ko-KR" altLang="en-US"/>
              <a:t>박선영 : 개발</a:t>
            </a:r>
          </a:p>
          <a:p>
            <a:pPr lvl="1"/>
            <a:r>
              <a:rPr lang="en-US" altLang="ko-KR" err="1"/>
              <a:t>구예미</a:t>
            </a:r>
            <a:r>
              <a:rPr lang="en-US" altLang="ko-KR"/>
              <a:t> : </a:t>
            </a:r>
            <a:r>
              <a:rPr lang="en-US" altLang="ko-KR" err="1"/>
              <a:t>개발</a:t>
            </a:r>
          </a:p>
          <a:p>
            <a:pPr lvl="1"/>
            <a:endParaRPr lang="en-US" altLang="ko-KR"/>
          </a:p>
          <a:p>
            <a:pPr marL="0" indent="0">
              <a:buFontTx/>
              <a:buNone/>
            </a:pPr>
            <a:endParaRPr lang="ko-KR" altLang="en-US">
              <a:solidFill>
                <a:srgbClr val="2F5597"/>
              </a:solidFill>
            </a:endParaRP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565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래픽, 로고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1C56B9BD-F73A-3E24-7D80-93530A78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47" y="2557220"/>
            <a:ext cx="5191933" cy="51919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177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B0621-D42C-4FBB-A279-70C8B860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279395"/>
            <a:ext cx="5196517" cy="795437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1332D-FC04-4EF6-A495-1FC1FEF93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ko-KR"/>
              <a:t> </a:t>
            </a:r>
            <a:r>
              <a:rPr lang="en-US" altLang="ko-KR" err="1"/>
              <a:t>대학생</a:t>
            </a:r>
            <a:r>
              <a:rPr lang="en-US" altLang="ko-KR"/>
              <a:t> </a:t>
            </a:r>
            <a:r>
              <a:rPr lang="en-US" altLang="ko-KR" err="1"/>
              <a:t>맞춤</a:t>
            </a:r>
            <a:r>
              <a:rPr lang="en-US" altLang="ko-KR"/>
              <a:t> </a:t>
            </a:r>
            <a:r>
              <a:rPr lang="en-US" altLang="ko-KR" err="1"/>
              <a:t>알바</a:t>
            </a:r>
            <a:r>
              <a:rPr lang="en-US" altLang="ko-KR"/>
              <a:t> </a:t>
            </a:r>
            <a:r>
              <a:rPr lang="en-US" altLang="ko-KR" err="1"/>
              <a:t>구직</a:t>
            </a:r>
            <a:r>
              <a:rPr lang="en-US" altLang="ko-KR"/>
              <a:t> </a:t>
            </a:r>
            <a:r>
              <a:rPr lang="en-US" altLang="ko-KR" err="1"/>
              <a:t>어플</a:t>
            </a:r>
            <a:r>
              <a:rPr lang="en-US" altLang="ko-KR"/>
              <a:t> '</a:t>
            </a:r>
            <a:r>
              <a:rPr lang="en-US" altLang="ko-KR" err="1"/>
              <a:t>알바노</a:t>
            </a:r>
            <a:r>
              <a:rPr lang="en-US" altLang="ko-KR"/>
              <a:t>'</a:t>
            </a:r>
            <a:endParaRPr lang="ko-KR" altLang="en-US"/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>
              <a:cs typeface="+mj-ea"/>
            </a:endParaRPr>
          </a:p>
          <a:p>
            <a:pPr lvl="1"/>
            <a:endParaRPr lang="ko-KR" altLang="en-US"/>
          </a:p>
        </p:txBody>
      </p:sp>
      <p:pic>
        <p:nvPicPr>
          <p:cNvPr id="4" name="그림 3" descr="텍스트, 로고, 스크린샷, 폰트이(가) 표시된 사진&#10;&#10;자동 생성된 설명">
            <a:extLst>
              <a:ext uri="{FF2B5EF4-FFF2-40B4-BE49-F238E27FC236}">
                <a16:creationId xmlns:a16="http://schemas.microsoft.com/office/drawing/2014/main" id="{E319B1D8-F30D-2292-E06B-19AEB041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685" y="2415906"/>
            <a:ext cx="6560411" cy="787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56171-B669-0503-284D-34813E08ED98}"/>
              </a:ext>
            </a:extLst>
          </p:cNvPr>
          <p:cNvSpPr txBox="1"/>
          <p:nvPr/>
        </p:nvSpPr>
        <p:spPr>
          <a:xfrm>
            <a:off x="2156757" y="3012363"/>
            <a:ext cx="9149112" cy="5972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b="1">
                <a:latin typeface="맑은 고딕"/>
                <a:ea typeface="맑은 고딕"/>
              </a:rPr>
              <a:t>나는 </a:t>
            </a:r>
            <a:r>
              <a:rPr lang="ko-KR" altLang="en-US" sz="9600" b="1">
                <a:latin typeface="맑은 고딕"/>
                <a:ea typeface="맑은 고딕"/>
              </a:rPr>
              <a:t>학기중</a:t>
            </a:r>
            <a:r>
              <a:rPr lang="ko-KR" altLang="en-US" sz="7200" b="1">
                <a:latin typeface="맑은 고딕"/>
                <a:ea typeface="맑은 고딕"/>
              </a:rPr>
              <a:t>에도</a:t>
            </a:r>
            <a:r>
              <a:rPr lang="ko-KR" altLang="en-US" sz="8800" b="1">
                <a:latin typeface="맑은 고딕"/>
                <a:ea typeface="맑은 고딕"/>
              </a:rPr>
              <a:t> </a:t>
            </a:r>
            <a:endParaRPr lang="ko-KR" b="1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9600" b="1">
                <a:latin typeface="맑은 고딕"/>
                <a:ea typeface="맑은 고딕"/>
              </a:rPr>
              <a:t>알바</a:t>
            </a:r>
            <a:r>
              <a:rPr lang="ko-KR" altLang="en-US" sz="7200" b="1">
                <a:latin typeface="맑은 고딕"/>
                <a:ea typeface="맑은 고딕"/>
              </a:rPr>
              <a:t>를 할 </a:t>
            </a:r>
            <a:endParaRPr lang="ko-KR" sz="7200" b="1">
              <a:latin typeface="맑은 고딕"/>
              <a:ea typeface="맑은 고딕"/>
            </a:endParaRPr>
          </a:p>
          <a:p>
            <a:pPr>
              <a:lnSpc>
                <a:spcPct val="150000"/>
              </a:lnSpc>
            </a:pPr>
            <a:r>
              <a:rPr lang="ko-KR" altLang="en-US" sz="7200" b="1">
                <a:latin typeface="맑은 고딕"/>
                <a:ea typeface="맑은 고딕"/>
              </a:rPr>
              <a:t>의향이 있다?</a:t>
            </a:r>
            <a:endParaRPr lang="ko-KR" sz="7200" b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496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B0621-D42C-4FBB-A279-70C8B860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80" y="279395"/>
            <a:ext cx="5196517" cy="795437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1332D-FC04-4EF6-A495-1FC1FEF93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ko-KR"/>
              <a:t> </a:t>
            </a:r>
            <a:r>
              <a:rPr lang="en-US" altLang="ko-KR" err="1"/>
              <a:t>대학생</a:t>
            </a:r>
            <a:r>
              <a:rPr lang="en-US" altLang="ko-KR"/>
              <a:t> </a:t>
            </a:r>
            <a:r>
              <a:rPr lang="en-US" altLang="ko-KR" err="1"/>
              <a:t>맞춤</a:t>
            </a:r>
            <a:r>
              <a:rPr lang="en-US" altLang="ko-KR"/>
              <a:t> </a:t>
            </a:r>
            <a:r>
              <a:rPr lang="en-US" altLang="ko-KR" err="1"/>
              <a:t>알바</a:t>
            </a:r>
            <a:r>
              <a:rPr lang="en-US" altLang="ko-KR"/>
              <a:t> </a:t>
            </a:r>
            <a:r>
              <a:rPr lang="en-US" altLang="ko-KR" err="1"/>
              <a:t>구직</a:t>
            </a:r>
            <a:r>
              <a:rPr lang="en-US" altLang="ko-KR"/>
              <a:t> </a:t>
            </a:r>
            <a:r>
              <a:rPr lang="en-US" altLang="ko-KR" err="1"/>
              <a:t>어플</a:t>
            </a:r>
            <a:r>
              <a:rPr lang="en-US" altLang="ko-KR"/>
              <a:t> '</a:t>
            </a:r>
            <a:r>
              <a:rPr lang="en-US" altLang="ko-KR" err="1"/>
              <a:t>알바노</a:t>
            </a:r>
            <a:r>
              <a:rPr lang="en-US" altLang="ko-KR"/>
              <a:t>'</a:t>
            </a:r>
            <a:endParaRPr lang="ko-KR" altLang="en-US"/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None/>
            </a:pPr>
            <a:endParaRPr lang="en-US" altLang="ko-KR" b="0">
              <a:latin typeface="Malgun Gothic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>
              <a:cs typeface="+mj-ea"/>
            </a:endParaRPr>
          </a:p>
          <a:p>
            <a:pPr lvl="1"/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A90B3FA-F500-0136-1997-01DB2A8B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97" y="3274017"/>
            <a:ext cx="5536924" cy="55406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그림 6" descr="그래픽, 폰트, 로고, 상징이(가) 표시된 사진&#10;&#10;자동 생성된 설명">
            <a:extLst>
              <a:ext uri="{FF2B5EF4-FFF2-40B4-BE49-F238E27FC236}">
                <a16:creationId xmlns:a16="http://schemas.microsoft.com/office/drawing/2014/main" id="{AEA5E671-29C1-D69B-3D02-0E06E2AC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977" y="3282170"/>
            <a:ext cx="5542097" cy="55049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그림 7" descr="상징, 창의성이(가) 표시된 사진&#10;&#10;자동 생성된 설명">
            <a:extLst>
              <a:ext uri="{FF2B5EF4-FFF2-40B4-BE49-F238E27FC236}">
                <a16:creationId xmlns:a16="http://schemas.microsoft.com/office/drawing/2014/main" id="{E18BA91D-D504-A09F-29C9-2CF490833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507" y="4909008"/>
            <a:ext cx="1786988" cy="17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래픽, 로고, 그래픽 디자인, 폰트이(가) 표시된 사진&#10;&#10;자동 생성된 설명">
            <a:extLst>
              <a:ext uri="{FF2B5EF4-FFF2-40B4-BE49-F238E27FC236}">
                <a16:creationId xmlns:a16="http://schemas.microsoft.com/office/drawing/2014/main" id="{1C56B9BD-F73A-3E24-7D80-93530A78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47" y="2557220"/>
            <a:ext cx="5191933" cy="51919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2222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1004" y="1836759"/>
            <a:ext cx="16309074" cy="7858125"/>
          </a:xfrm>
        </p:spPr>
        <p:txBody>
          <a:bodyPr lIns="91440" tIns="45720" rIns="91440" bIns="45720" anchor="t"/>
          <a:lstStyle/>
          <a:p>
            <a:pPr>
              <a:buFont typeface="Arial"/>
            </a:pPr>
            <a:r>
              <a:rPr lang="en-US" altLang="ko-KR"/>
              <a:t> 2.1 </a:t>
            </a:r>
            <a:r>
              <a:rPr lang="ko-KR" altLang="en-US"/>
              <a:t>개발목표</a:t>
            </a:r>
            <a:endParaRPr lang="en-US" altLang="ko-KR"/>
          </a:p>
          <a:p>
            <a:pPr marL="457200" lvl="1" indent="0">
              <a:buNone/>
            </a:pPr>
            <a:endParaRPr lang="ko-KR" altLang="en-US">
              <a:solidFill>
                <a:srgbClr val="2F5597"/>
              </a:solidFill>
              <a:latin typeface="나눔바른고딕"/>
            </a:endParaRPr>
          </a:p>
          <a:p>
            <a:pPr marL="457200" lvl="1" indent="0" algn="ctr">
              <a:buNone/>
            </a:pPr>
            <a:r>
              <a:rPr lang="ko-KR" altLang="en-US" sz="6600">
                <a:solidFill>
                  <a:srgbClr val="2F5597"/>
                </a:solidFill>
                <a:latin typeface="나눔바른고딕"/>
              </a:rPr>
              <a:t>재학중인 학생들이 알바를 더욱 간편하게 구하여 학업과 알바의 균형을 맞추는 것</a:t>
            </a:r>
            <a:endParaRPr lang="ko-KR"/>
          </a:p>
          <a:p>
            <a:pPr marL="457200" lvl="1" indent="0">
              <a:buNone/>
            </a:pPr>
            <a:endParaRPr lang="ko-KR" altLang="en-US">
              <a:solidFill>
                <a:srgbClr val="2F5597"/>
              </a:solidFill>
              <a:latin typeface="나눔바른고딕"/>
            </a:endParaRPr>
          </a:p>
          <a:p>
            <a:pPr lvl="1">
              <a:buFont typeface="Arial"/>
              <a:buChar char="•"/>
            </a:pPr>
            <a:r>
              <a:rPr lang="ko-KR" altLang="en-US">
                <a:solidFill>
                  <a:srgbClr val="2F5597"/>
                </a:solidFill>
                <a:latin typeface="나눔바른고딕"/>
              </a:rPr>
              <a:t>최종목표</a:t>
            </a:r>
          </a:p>
          <a:p>
            <a:pPr lvl="2">
              <a:buFont typeface="Wingdings"/>
              <a:buChar char="§"/>
            </a:pPr>
            <a:r>
              <a:rPr lang="ko-KR" altLang="en-US">
                <a:solidFill>
                  <a:srgbClr val="2F5597"/>
                </a:solidFill>
                <a:latin typeface="나눔바른고딕"/>
              </a:rPr>
              <a:t>지역사회의 경제 활성화에도 기여하는 것</a:t>
            </a:r>
          </a:p>
          <a:p>
            <a:pPr lvl="1">
              <a:buFont typeface="Arial"/>
              <a:buChar char="•"/>
            </a:pPr>
            <a:r>
              <a:rPr lang="ko-KR" altLang="en-US">
                <a:solidFill>
                  <a:srgbClr val="2F5597"/>
                </a:solidFill>
                <a:latin typeface="나눔바른고딕"/>
              </a:rPr>
              <a:t>목표 달성 확인 방법</a:t>
            </a:r>
          </a:p>
          <a:p>
            <a:pPr lvl="2">
              <a:buFont typeface="Wingdings"/>
              <a:buChar char="§"/>
            </a:pPr>
            <a:r>
              <a:rPr lang="ko-KR" altLang="en-US">
                <a:solidFill>
                  <a:srgbClr val="2F5597"/>
                </a:solidFill>
                <a:latin typeface="나눔바른고딕"/>
              </a:rPr>
              <a:t>어플 내에서 설문조사를 통해 수치적으로 조사.</a:t>
            </a:r>
          </a:p>
          <a:p>
            <a:pPr marL="0" indent="0">
              <a:buNone/>
            </a:pPr>
            <a:endParaRPr lang="en-US" altLang="ko-KR" sz="3600" b="0">
              <a:solidFill>
                <a:srgbClr val="0D0D0D"/>
              </a:solidFill>
              <a:latin typeface="나눔바른고딕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ko-KR"/>
          </a:p>
          <a:p>
            <a:pPr marL="0" indent="0">
              <a:buFontTx/>
              <a:buNone/>
            </a:pPr>
            <a:endParaRPr lang="ko-KR" altLang="en-US">
              <a:solidFill>
                <a:srgbClr val="2F5597"/>
              </a:solidFill>
            </a:endParaRP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691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ko-KR"/>
              <a:t> 2.2 </a:t>
            </a:r>
            <a:r>
              <a:rPr lang="ko-KR" altLang="en-US"/>
              <a:t>세부 내용</a:t>
            </a:r>
            <a:endParaRPr lang="en-US" altLang="ko-KR"/>
          </a:p>
          <a:p>
            <a:pPr lvl="1"/>
            <a:r>
              <a:rPr lang="ko-KR" altLang="en-US"/>
              <a:t>가</a:t>
            </a:r>
            <a:r>
              <a:rPr lang="en-US" altLang="ko-KR"/>
              <a:t>. </a:t>
            </a:r>
            <a:r>
              <a:rPr lang="ko-KR" altLang="en-US"/>
              <a:t>요구사항 분석</a:t>
            </a:r>
            <a:endParaRPr lang="en-US" altLang="ko-KR">
              <a:ea typeface="나눔바른고딕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ko-KR" altLang="en-US">
                <a:ea typeface="나눔바른고딕"/>
              </a:rPr>
              <a:t>클라우드 시스템을 이용한 사용자의 정보 저장 및 활용</a:t>
            </a:r>
            <a:endParaRPr lang="ko-KR" altLang="en-US" b="1">
              <a:ea typeface="나눔바른고딕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</a:rPr>
              <a:t>로그인 또는 회원가입 기능</a:t>
            </a:r>
          </a:p>
          <a:p>
            <a:pPr lvl="3"/>
            <a:r>
              <a:rPr lang="ko-KR" altLang="en-US" b="1">
                <a:latin typeface="맑은 고딕"/>
                <a:ea typeface="나눔바른고딕"/>
              </a:rPr>
              <a:t>생년월일, 학과, 학년 등 개인정보 저장</a:t>
            </a:r>
          </a:p>
          <a:p>
            <a:pPr lvl="2">
              <a:buFont typeface="Wingdings"/>
              <a:buChar char="§"/>
            </a:pPr>
            <a:r>
              <a:rPr lang="ko-KR" altLang="en-US">
                <a:latin typeface="맑은 고딕"/>
                <a:ea typeface="나눔바른고딕"/>
              </a:rPr>
              <a:t>시간표 연동 기능</a:t>
            </a:r>
          </a:p>
          <a:p>
            <a:pPr lvl="3"/>
            <a:r>
              <a:rPr lang="ko-KR" altLang="en-US" b="1">
                <a:latin typeface="맑은 고딕"/>
              </a:rPr>
              <a:t>웹 </a:t>
            </a:r>
            <a:r>
              <a:rPr lang="ko-KR" altLang="en-US" b="1" err="1">
                <a:latin typeface="맑은 고딕"/>
              </a:rPr>
              <a:t>크롤링</a:t>
            </a:r>
            <a:r>
              <a:rPr lang="ko-KR" altLang="en-US" b="1">
                <a:latin typeface="맑은 고딕"/>
              </a:rPr>
              <a:t> 또는 부산대학교 포털 사이트와 협업</a:t>
            </a:r>
          </a:p>
          <a:p>
            <a:pPr lvl="2">
              <a:buFont typeface="Wingdings"/>
              <a:buChar char="§"/>
            </a:pPr>
            <a:r>
              <a:rPr lang="ko-KR" altLang="en-US">
                <a:latin typeface="맑은 고딕"/>
                <a:ea typeface="나눔바른고딕"/>
              </a:rPr>
              <a:t>검색 및 필터링 기능</a:t>
            </a:r>
          </a:p>
          <a:p>
            <a:pPr lvl="2">
              <a:buFont typeface="Wingdings"/>
              <a:buChar char="§"/>
            </a:pPr>
            <a:r>
              <a:rPr lang="ko-KR" altLang="en-US">
                <a:latin typeface="맑은 고딕"/>
                <a:ea typeface="나눔바른고딕"/>
              </a:rPr>
              <a:t>알바 추천 기능</a:t>
            </a:r>
            <a:endParaRPr lang="ko-KR" altLang="en-US" b="1">
              <a:latin typeface="맑은 고딕"/>
              <a:ea typeface="나눔바른고딕"/>
            </a:endParaRPr>
          </a:p>
          <a:p>
            <a:pPr lvl="3"/>
            <a:r>
              <a:rPr lang="ko-KR" altLang="en-US" b="1">
                <a:latin typeface="맑은 고딕"/>
              </a:rPr>
              <a:t>임금, 알바 장소까지의 거리, 시간 등을 모두 고려한 최적의 알바 추천</a:t>
            </a:r>
          </a:p>
          <a:p>
            <a:pPr marL="457200" lvl="1" indent="0">
              <a:buNone/>
            </a:pPr>
            <a:endParaRPr lang="ko-KR" altLang="en-US">
              <a:latin typeface="맑은 고딕"/>
            </a:endParaRPr>
          </a:p>
          <a:p>
            <a:pPr lvl="1"/>
            <a:endParaRPr lang="en-US" altLang="ko-KR"/>
          </a:p>
          <a:p>
            <a:pPr marL="0" indent="0">
              <a:buNone/>
            </a:pPr>
            <a:endParaRPr lang="ko-KR" altLang="en-US">
              <a:solidFill>
                <a:srgbClr val="2F5597"/>
              </a:solidFill>
            </a:endParaRP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3480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altLang="ko-KR"/>
              <a:t> 2.2 </a:t>
            </a:r>
            <a:r>
              <a:rPr lang="ko-KR" altLang="en-US"/>
              <a:t>세부 내용</a:t>
            </a:r>
            <a:endParaRPr lang="en-US" altLang="ko-KR"/>
          </a:p>
          <a:p>
            <a:pPr lvl="1"/>
            <a:r>
              <a:rPr lang="ko-KR">
                <a:latin typeface="Arial"/>
                <a:cs typeface="Arial"/>
              </a:rPr>
              <a:t>나</a:t>
            </a:r>
            <a:r>
              <a:rPr lang="en-US">
                <a:latin typeface="Arial"/>
                <a:cs typeface="Arial"/>
              </a:rPr>
              <a:t>. </a:t>
            </a:r>
            <a:r>
              <a:rPr lang="ko-KR">
                <a:latin typeface="Arial"/>
                <a:cs typeface="Arial"/>
              </a:rPr>
              <a:t>제한사항</a:t>
            </a:r>
            <a:r>
              <a:rPr lang="ko-KR">
                <a:latin typeface="Arial"/>
                <a:ea typeface="나눔바른고딕"/>
                <a:cs typeface="Arial"/>
              </a:rPr>
              <a:t> 및 대책</a:t>
            </a:r>
            <a:endParaRPr lang="en-US" altLang="ko-KR" b="0">
              <a:solidFill>
                <a:srgbClr val="000000"/>
              </a:solidFill>
              <a:latin typeface="Arial"/>
              <a:ea typeface="나눔바른고딕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사용자의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개인정보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보호법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및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근로기준법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준수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대책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: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명확한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개인정보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보호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수칙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사용자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 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개인정보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사용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동의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법률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전문가의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자문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초기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사용자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확보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4" indent="-342900">
              <a:buFont typeface="Arial" panose="020B0604020202020204" pitchFamily="34" charset="0"/>
              <a:buChar char="•"/>
            </a:pP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대책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: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양산시•부산대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양산캠퍼스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공식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소셜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네트워크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서비스를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통한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홍보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,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포스터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제작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지속적인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사용자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유지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4" indent="-342900">
              <a:buFont typeface="Arial" pitchFamily="34" charset="0"/>
              <a:buChar char="•"/>
            </a:pP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대책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: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지속적인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점검을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통한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오류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개선</a:t>
            </a:r>
            <a:r>
              <a:rPr lang="en-US" altLang="ko-KR" sz="32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및 </a:t>
            </a:r>
            <a:r>
              <a:rPr lang="en-US" altLang="ko-KR" sz="3200" b="1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업데이트</a:t>
            </a:r>
            <a:endParaRPr lang="en-US" altLang="ko-KR" sz="32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lvl="3">
              <a:buFont typeface="Wingdings" panose="020B0604020202020204" pitchFamily="34" charset="0"/>
              <a:buChar char="q"/>
            </a:pPr>
            <a:endParaRPr lang="ko-KR" altLang="en-US">
              <a:latin typeface="Arial"/>
              <a:cs typeface="Arial"/>
            </a:endParaRPr>
          </a:p>
          <a:p>
            <a:pPr marL="457200" lvl="1" indent="0">
              <a:buNone/>
            </a:pPr>
            <a:endParaRPr lang="ko-KR" altLang="en-US" b="1">
              <a:latin typeface="맑은 고딕"/>
              <a:cs typeface="Arial"/>
            </a:endParaRPr>
          </a:p>
          <a:p>
            <a:pPr lvl="1"/>
            <a:endParaRPr lang="en-US" altLang="ko-KR">
              <a:latin typeface="나눔바른고딕"/>
            </a:endParaRPr>
          </a:p>
          <a:p>
            <a:pPr marL="0" indent="0">
              <a:buNone/>
            </a:pPr>
            <a:endParaRPr lang="ko-KR" altLang="en-US">
              <a:solidFill>
                <a:srgbClr val="2F5597"/>
              </a:solidFill>
            </a:endParaRP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155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0879" y="1836759"/>
            <a:ext cx="16845937" cy="7858125"/>
          </a:xfrm>
        </p:spPr>
        <p:txBody>
          <a:bodyPr lIns="91440" tIns="45720" rIns="91440" bIns="45720" anchor="t"/>
          <a:lstStyle/>
          <a:p>
            <a:r>
              <a:rPr lang="en-US" altLang="ko-KR"/>
              <a:t> 2.2 </a:t>
            </a:r>
            <a:r>
              <a:rPr lang="ko-KR" altLang="en-US"/>
              <a:t>세부 내용</a:t>
            </a:r>
            <a:endParaRPr lang="en-US" altLang="ko-KR"/>
          </a:p>
          <a:p>
            <a:pPr lvl="1"/>
            <a:r>
              <a:rPr lang="ko-KR">
                <a:latin typeface="Arial"/>
                <a:cs typeface="Arial"/>
              </a:rPr>
              <a:t>다</a:t>
            </a:r>
            <a:r>
              <a:rPr lang="en-US" altLang="ko-KR">
                <a:latin typeface="Arial"/>
                <a:cs typeface="Arial"/>
              </a:rPr>
              <a:t>. </a:t>
            </a:r>
            <a:r>
              <a:rPr lang="ko-KR">
                <a:latin typeface="Arial"/>
                <a:cs typeface="Arial"/>
              </a:rPr>
              <a:t>개발 환경</a:t>
            </a:r>
            <a:endParaRPr lang="ko-KR"/>
          </a:p>
          <a:p>
            <a:pPr lvl="3">
              <a:buFont typeface="Wingdings" panose="020B0604020202020204" pitchFamily="34" charset="0"/>
              <a:buChar char="q"/>
            </a:pPr>
            <a:r>
              <a:rPr lang="ko-KR" altLang="en-US" b="1">
                <a:latin typeface="Arial"/>
                <a:cs typeface="Arial"/>
              </a:rPr>
              <a:t> 통합 개발 환경(IDE) - Google </a:t>
            </a:r>
            <a:r>
              <a:rPr lang="ko-KR" altLang="en-US" b="1" err="1">
                <a:latin typeface="Arial"/>
                <a:cs typeface="Arial"/>
              </a:rPr>
              <a:t>Colaboratory</a:t>
            </a:r>
            <a:r>
              <a:rPr lang="ko-KR" altLang="en-US" b="1">
                <a:latin typeface="Arial"/>
                <a:cs typeface="Arial"/>
              </a:rPr>
              <a:t> / 개발 언어: </a:t>
            </a:r>
            <a:r>
              <a:rPr lang="ko-KR" altLang="en-US" b="1" err="1">
                <a:latin typeface="Arial"/>
                <a:cs typeface="Arial"/>
              </a:rPr>
              <a:t>Python</a:t>
            </a:r>
            <a:endParaRPr lang="ko-KR" altLang="en-US" b="1">
              <a:latin typeface="Arial"/>
              <a:cs typeface="Arial"/>
            </a:endParaRPr>
          </a:p>
          <a:p>
            <a:pPr marL="1371600" lvl="3" indent="0">
              <a:buNone/>
            </a:pPr>
            <a:endParaRPr lang="ko-KR" altLang="en-US" b="1">
              <a:latin typeface="Arial"/>
              <a:cs typeface="Arial"/>
            </a:endParaRPr>
          </a:p>
          <a:p>
            <a:pPr lvl="3">
              <a:buFont typeface="Wingdings" panose="020B0604020202020204" pitchFamily="34" charset="0"/>
              <a:buChar char="q"/>
            </a:pPr>
            <a:r>
              <a:rPr lang="ko-KR" altLang="en-US" b="1">
                <a:latin typeface="Arial"/>
                <a:cs typeface="Arial"/>
              </a:rPr>
              <a:t> 서버 환경 - Google </a:t>
            </a:r>
            <a:r>
              <a:rPr lang="ko-KR" altLang="en-US" b="1" err="1">
                <a:latin typeface="Arial"/>
                <a:cs typeface="Arial"/>
              </a:rPr>
              <a:t>Cloud</a:t>
            </a:r>
            <a:r>
              <a:rPr lang="ko-KR" altLang="en-US" b="1">
                <a:latin typeface="Arial"/>
                <a:cs typeface="Arial"/>
              </a:rPr>
              <a:t> VM </a:t>
            </a:r>
            <a:r>
              <a:rPr lang="ko-KR" altLang="en-US" b="1" err="1">
                <a:latin typeface="Arial"/>
                <a:cs typeface="Arial"/>
              </a:rPr>
              <a:t>instance</a:t>
            </a:r>
            <a:r>
              <a:rPr lang="ko-KR" altLang="en-US" b="1">
                <a:latin typeface="Arial"/>
                <a:cs typeface="Arial"/>
              </a:rPr>
              <a:t> / 사용자 개인정보 저장</a:t>
            </a:r>
          </a:p>
          <a:p>
            <a:pPr marL="1371600" lvl="3" indent="0">
              <a:buNone/>
            </a:pPr>
            <a:endParaRPr lang="ko-KR" altLang="en-US" b="1">
              <a:latin typeface="Arial"/>
              <a:cs typeface="Arial"/>
            </a:endParaRPr>
          </a:p>
          <a:p>
            <a:pPr lvl="3">
              <a:buFont typeface="Wingdings" panose="020B0604020202020204" pitchFamily="34" charset="0"/>
              <a:buChar char="q"/>
            </a:pPr>
            <a:r>
              <a:rPr lang="ko-KR" altLang="en-US" b="1">
                <a:latin typeface="Arial"/>
                <a:cs typeface="Arial"/>
              </a:rPr>
              <a:t> 통합 개발 환경(IDE) - </a:t>
            </a:r>
            <a:r>
              <a:rPr lang="ko-KR" altLang="en-US" b="1" err="1">
                <a:latin typeface="Arial"/>
                <a:cs typeface="Arial"/>
              </a:rPr>
              <a:t>Visual</a:t>
            </a:r>
            <a:r>
              <a:rPr lang="ko-KR" altLang="en-US" b="1">
                <a:latin typeface="Arial"/>
                <a:cs typeface="Arial"/>
              </a:rPr>
              <a:t> </a:t>
            </a:r>
            <a:r>
              <a:rPr lang="ko-KR" altLang="en-US" b="1" err="1">
                <a:latin typeface="Arial"/>
                <a:cs typeface="Arial"/>
              </a:rPr>
              <a:t>Studio</a:t>
            </a:r>
            <a:r>
              <a:rPr lang="ko-KR" altLang="en-US" b="1">
                <a:latin typeface="Arial"/>
                <a:cs typeface="Arial"/>
              </a:rPr>
              <a:t> </a:t>
            </a:r>
            <a:r>
              <a:rPr lang="ko-KR" altLang="en-US" b="1" err="1">
                <a:latin typeface="Arial"/>
                <a:cs typeface="Arial"/>
              </a:rPr>
              <a:t>Code</a:t>
            </a:r>
            <a:r>
              <a:rPr lang="ko-KR" altLang="en-US" b="1">
                <a:latin typeface="Arial"/>
                <a:cs typeface="Arial"/>
              </a:rPr>
              <a:t> / 개발 언어: </a:t>
            </a:r>
            <a:r>
              <a:rPr lang="ko-KR" altLang="en-US" b="1" err="1">
                <a:latin typeface="Arial"/>
                <a:cs typeface="Arial"/>
              </a:rPr>
              <a:t>Python</a:t>
            </a:r>
            <a:endParaRPr lang="ko-KR" altLang="en-US" b="1">
              <a:latin typeface="Arial"/>
              <a:cs typeface="Arial"/>
            </a:endParaRPr>
          </a:p>
          <a:p>
            <a:pPr marL="1371600" lvl="3" indent="0">
              <a:buNone/>
            </a:pPr>
            <a:endParaRPr lang="ko-KR" altLang="en-US" b="1">
              <a:latin typeface="Arial"/>
              <a:cs typeface="Arial"/>
            </a:endParaRPr>
          </a:p>
          <a:p>
            <a:pPr lvl="3">
              <a:buFont typeface="Wingdings" panose="020B0604020202020204" pitchFamily="34" charset="0"/>
              <a:buChar char="q"/>
            </a:pPr>
            <a:r>
              <a:rPr lang="ko-KR" altLang="en-US" b="1">
                <a:latin typeface="Arial"/>
                <a:cs typeface="Arial"/>
              </a:rPr>
              <a:t> 워크스페이스 통합 개발 환경 - </a:t>
            </a:r>
            <a:r>
              <a:rPr lang="ko-KR" altLang="en-US" b="1" err="1">
                <a:latin typeface="Arial"/>
                <a:cs typeface="Arial"/>
              </a:rPr>
              <a:t>Visual</a:t>
            </a:r>
            <a:r>
              <a:rPr lang="ko-KR" altLang="en-US" b="1">
                <a:latin typeface="Arial"/>
                <a:cs typeface="Arial"/>
              </a:rPr>
              <a:t> </a:t>
            </a:r>
            <a:r>
              <a:rPr lang="ko-KR" altLang="en-US" b="1" err="1">
                <a:latin typeface="Arial"/>
                <a:cs typeface="Arial"/>
              </a:rPr>
              <a:t>Studio</a:t>
            </a:r>
            <a:r>
              <a:rPr lang="ko-KR" altLang="en-US" b="1">
                <a:latin typeface="Arial"/>
                <a:cs typeface="Arial"/>
              </a:rPr>
              <a:t> Live </a:t>
            </a:r>
            <a:r>
              <a:rPr lang="ko-KR" altLang="en-US" b="1" err="1">
                <a:latin typeface="Arial"/>
                <a:cs typeface="Arial"/>
              </a:rPr>
              <a:t>Share</a:t>
            </a:r>
            <a:r>
              <a:rPr lang="ko-KR" altLang="en-US" b="1">
                <a:latin typeface="Arial"/>
                <a:cs typeface="Arial"/>
              </a:rPr>
              <a:t> / 실시간 공동 작업 도구</a:t>
            </a:r>
          </a:p>
          <a:p>
            <a:pPr marL="457200" lvl="1" indent="0">
              <a:buNone/>
            </a:pPr>
            <a:endParaRPr lang="ko-KR" altLang="en-US"/>
          </a:p>
          <a:p>
            <a:pPr lvl="1"/>
            <a:endParaRPr lang="en-US" altLang="ko-KR"/>
          </a:p>
          <a:p>
            <a:pPr marL="0" indent="0">
              <a:buFontTx/>
              <a:buNone/>
            </a:pPr>
            <a:endParaRPr lang="ko-KR" altLang="en-US">
              <a:solidFill>
                <a:srgbClr val="2F5597"/>
              </a:solidFill>
            </a:endParaRPr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9172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FBF83-838D-4B81-9543-F9DC1E6D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실현 및 구체화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F57A3-6B08-406A-8FEB-AF4849E4C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endParaRPr lang="en-US" altLang="ko-KR"/>
          </a:p>
          <a:p>
            <a:r>
              <a:rPr lang="en-US" altLang="ko-KR"/>
              <a:t> 2.3 </a:t>
            </a:r>
            <a:r>
              <a:rPr lang="ko-KR" altLang="en-US"/>
              <a:t>기존 서비스 대비 차별성</a:t>
            </a:r>
            <a:endParaRPr lang="en-US" altLang="ko-KR"/>
          </a:p>
          <a:p>
            <a:pPr lvl="1"/>
            <a:r>
              <a:rPr lang="ko-KR" altLang="en-US"/>
              <a:t>학생 개개인의 스케줄 및 선호 근무조건에 따른 알바를 추천함으로써 기존의 알바 구직 앱과 차별성을 둠</a:t>
            </a:r>
          </a:p>
          <a:p>
            <a:pPr lvl="1"/>
            <a:endParaRPr lang="en-US" altLang="ko-KR"/>
          </a:p>
          <a:p>
            <a:r>
              <a:rPr lang="en-US" altLang="ko-KR"/>
              <a:t> 2.4 </a:t>
            </a:r>
            <a:r>
              <a:rPr lang="ko-KR" altLang="en-US"/>
              <a:t>개발 일정</a:t>
            </a:r>
            <a:endParaRPr lang="en-US" altLang="ko-KR"/>
          </a:p>
          <a:p>
            <a:pPr lvl="1"/>
            <a:r>
              <a:rPr lang="en-US" altLang="ko-KR"/>
              <a:t>5/20~6/16 : </a:t>
            </a:r>
            <a:r>
              <a:rPr lang="en-US" altLang="ko-KR" err="1"/>
              <a:t>역할</a:t>
            </a:r>
            <a:r>
              <a:rPr lang="en-US" altLang="ko-KR"/>
              <a:t> </a:t>
            </a:r>
            <a:r>
              <a:rPr lang="en-US" altLang="ko-KR" err="1"/>
              <a:t>분담</a:t>
            </a:r>
            <a:r>
              <a:rPr lang="en-US" altLang="ko-KR"/>
              <a:t> 및 앱 </a:t>
            </a:r>
            <a:r>
              <a:rPr lang="en-US" altLang="ko-KR" err="1"/>
              <a:t>디자인</a:t>
            </a:r>
            <a:endParaRPr lang="en-US" altLang="ko-KR"/>
          </a:p>
          <a:p>
            <a:pPr lvl="1"/>
            <a:r>
              <a:rPr lang="en-US" altLang="ko-KR"/>
              <a:t>6/10~9/8 : 앱 </a:t>
            </a:r>
            <a:r>
              <a:rPr lang="en-US" altLang="ko-KR" err="1"/>
              <a:t>개발</a:t>
            </a:r>
            <a:endParaRPr lang="en-US" altLang="ko-KR"/>
          </a:p>
          <a:p>
            <a:pPr lvl="1"/>
            <a:r>
              <a:rPr lang="en-US" altLang="ko-KR"/>
              <a:t>9/2~9/15 : </a:t>
            </a:r>
            <a:r>
              <a:rPr lang="en-US" altLang="ko-KR" err="1"/>
              <a:t>보고서</a:t>
            </a:r>
            <a:r>
              <a:rPr lang="en-US" altLang="ko-KR"/>
              <a:t> 및 </a:t>
            </a:r>
            <a:r>
              <a:rPr lang="en-US" altLang="ko-KR" err="1"/>
              <a:t>발표자료</a:t>
            </a:r>
            <a:r>
              <a:rPr lang="en-US" altLang="ko-KR"/>
              <a:t> </a:t>
            </a:r>
            <a:r>
              <a:rPr lang="en-US" altLang="ko-KR" err="1"/>
              <a:t>작성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				</a:t>
            </a:r>
            <a:r>
              <a:rPr lang="ko-KR" alt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585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나눔바른고딕"/>
        <a:cs typeface=""/>
      </a:majorFont>
      <a:minorFont>
        <a:latin typeface="맑은 고딕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F8784DF707CA4380CDD655103107B0" ma:contentTypeVersion="11" ma:contentTypeDescription="새 문서를 만듭니다." ma:contentTypeScope="" ma:versionID="cc06dcb6b87b6ad61578120dc7e4e940">
  <xsd:schema xmlns:xsd="http://www.w3.org/2001/XMLSchema" xmlns:xs="http://www.w3.org/2001/XMLSchema" xmlns:p="http://schemas.microsoft.com/office/2006/metadata/properties" xmlns:ns3="3ac0adf4-619c-43c0-ade2-7ddfd6d84928" targetNamespace="http://schemas.microsoft.com/office/2006/metadata/properties" ma:root="true" ma:fieldsID="5ad69c9d6224b4bb81a476285338b0ca" ns3:_="">
    <xsd:import namespace="3ac0adf4-619c-43c0-ade2-7ddfd6d849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0adf4-619c-43c0-ade2-7ddfd6d849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A46F8D-C151-4F24-898B-21FB3631A9F5}">
  <ds:schemaRefs>
    <ds:schemaRef ds:uri="3ac0adf4-619c-43c0-ade2-7ddfd6d849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C323DD-D3D8-4E86-8B81-7783A664BE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E620EA-24C5-4413-9484-F775357EB23C}">
  <ds:schemaRefs>
    <ds:schemaRef ds:uri="3ac0adf4-619c-43c0-ade2-7ddfd6d849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13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Theme</vt:lpstr>
      <vt:lpstr>PowerPoint 프레젠테이션</vt:lpstr>
      <vt:lpstr>1. 프로젝트 개요</vt:lpstr>
      <vt:lpstr>1. 프로젝트 개요</vt:lpstr>
      <vt:lpstr>PowerPoint 프레젠테이션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2. 실현 및 구체화 계획</vt:lpstr>
      <vt:lpstr>3. 활용 방안</vt:lpstr>
      <vt:lpstr>4. 팀 구성 및 보유역량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4</cp:revision>
  <cp:lastPrinted>2022-07-02T02:31:15Z</cp:lastPrinted>
  <dcterms:created xsi:type="dcterms:W3CDTF">2021-05-27T14:34:04Z</dcterms:created>
  <dcterms:modified xsi:type="dcterms:W3CDTF">2024-06-04T07:21:31Z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0x01010099F8784DF707CA4380CDD655103107B0</vt:lpwstr>
  </property>
</Properties>
</file>