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7104063" cy="10234613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 pos="57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W40902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6" autoAdjust="0"/>
    <p:restoredTop sz="84358" autoAdjust="0"/>
  </p:normalViewPr>
  <p:slideViewPr>
    <p:cSldViewPr snapToGrid="0" snapToObjects="1">
      <p:cViewPr varScale="1">
        <p:scale>
          <a:sx n="64" d="100"/>
          <a:sy n="64" d="100"/>
        </p:scale>
        <p:origin x="1344" y="72"/>
      </p:cViewPr>
      <p:guideLst>
        <p:guide orient="horz" pos="3239"/>
        <p:guide pos="57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4" d="100"/>
          <a:sy n="84" d="100"/>
        </p:scale>
        <p:origin x="2976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/>
          <a:lstStyle>
            <a:lvl1pPr algn="l">
              <a:defRPr sz="7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/>
          <a:lstStyle>
            <a:lvl1pPr algn="r">
              <a:defRPr sz="700"/>
            </a:lvl1pPr>
          </a:lstStyle>
          <a:p>
            <a:pPr lvl="0">
              <a:defRPr/>
            </a:pPr>
            <a:fld id="{0B27FD23-188A-49E6-97A3-5751516DA1D2}" type="datetime1">
              <a:rPr lang="ko-KR" altLang="en-US"/>
              <a:pPr lvl="0">
                <a:defRPr/>
              </a:pPr>
              <a:t>2024-05-29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anchor="b"/>
          <a:lstStyle>
            <a:lvl1pPr algn="l">
              <a:defRPr sz="7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anchor="b"/>
          <a:lstStyle>
            <a:lvl1pPr algn="r">
              <a:defRPr sz="700"/>
            </a:lvl1pPr>
          </a:lstStyle>
          <a:p>
            <a:pPr lvl="0">
              <a:defRPr/>
            </a:pPr>
            <a:fld id="{34C265E4-EFE2-4F0C-B33C-67C7FDC5BB2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55477" tIns="27738" rIns="55477" bIns="27738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안녕하십니까 </a:t>
            </a:r>
            <a:r>
              <a:rPr lang="en-US" altLang="ko-KR" sz="1200" b="1" i="0" u="none" strike="noStrike" dirty="0"/>
              <a:t>HPE(Human Pose Estimation)</a:t>
            </a:r>
            <a:r>
              <a:rPr lang="ko-KR" altLang="en-US" sz="1200" b="1" i="0" u="none" strike="noStrike" dirty="0"/>
              <a:t>를 통한 환자 관리 모듈 개발에</a:t>
            </a:r>
            <a:r>
              <a:rPr lang="en-US" altLang="ko-KR" sz="1200" b="1" i="0" u="none" strike="noStrike" dirty="0"/>
              <a:t> </a:t>
            </a:r>
            <a:r>
              <a:rPr lang="ko-KR" altLang="en-US" sz="1200" b="1" i="0" u="none" strike="noStrike" dirty="0"/>
              <a:t>대해 발표할 </a:t>
            </a:r>
            <a:r>
              <a:rPr lang="en-US" altLang="ko-KR" sz="1200" b="1" i="0" u="none" strike="noStrike" dirty="0"/>
              <a:t>OWO </a:t>
            </a:r>
            <a:r>
              <a:rPr lang="ko-KR" altLang="en-US" sz="1200" b="1" i="0" u="none" strike="noStrike" dirty="0"/>
              <a:t>팀이며 발표를 맡은 팀장 </a:t>
            </a:r>
            <a:r>
              <a:rPr lang="ko-KR" altLang="en-US" sz="1200" b="1" i="0" u="none" strike="noStrike" dirty="0" err="1"/>
              <a:t>하규승입니다</a:t>
            </a:r>
            <a:r>
              <a:rPr lang="en-US" altLang="ko-KR" sz="1200" b="1" i="0" u="none" strike="noStrike" dirty="0"/>
              <a:t>. </a:t>
            </a:r>
            <a:r>
              <a:rPr lang="ko-KR" altLang="en-US" sz="1200" b="1" i="0" u="none" strike="noStrike" dirty="0"/>
              <a:t>저희의 서비스 형태는 앱 및 </a:t>
            </a:r>
            <a:r>
              <a:rPr lang="ko-KR" altLang="en-US" sz="1200" b="1" i="0" u="none" strike="noStrike" dirty="0" err="1"/>
              <a:t>인베디드로</a:t>
            </a:r>
            <a:r>
              <a:rPr lang="ko-KR" altLang="en-US" sz="1200" b="1" i="0" u="none" strike="noStrike" dirty="0"/>
              <a:t> 진행될 예정입니다</a:t>
            </a:r>
            <a:r>
              <a:rPr lang="en-US" altLang="ko-KR" sz="1200" b="1" i="0" u="none" strike="noStrike" dirty="0"/>
              <a:t>.</a:t>
            </a:r>
            <a:endParaRPr lang="ko-KR" altLang="en-US" sz="1200" b="1" i="0" u="none" strike="noStrike" dirty="0"/>
          </a:p>
          <a:p>
            <a:pPr lvl="0">
              <a:defRPr/>
            </a:pP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55477" tIns="27738" rIns="55477" bIns="27738"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제한사항은 실시간 카메라 관찰로 인한 사생활 침해와 해킹을 통한 개인 정보 유출의 두 가지로 예상됩니다</a:t>
            </a:r>
            <a:r>
              <a:rPr lang="en-US" altLang="ko-KR" dirty="0"/>
              <a:t>. </a:t>
            </a:r>
            <a:r>
              <a:rPr lang="ko-KR" altLang="en-US" dirty="0"/>
              <a:t>이에 대한 대책으로 평소에는 </a:t>
            </a:r>
            <a:r>
              <a:rPr lang="en-US" altLang="ko-KR" dirty="0"/>
              <a:t>HPE</a:t>
            </a:r>
            <a:r>
              <a:rPr lang="ko-KR" altLang="en-US" dirty="0"/>
              <a:t>에 사용되는 </a:t>
            </a:r>
            <a:r>
              <a:rPr lang="en-US" altLang="ko-KR" dirty="0"/>
              <a:t>Skeleton </a:t>
            </a:r>
            <a:r>
              <a:rPr lang="ko-KR" altLang="en-US" dirty="0"/>
              <a:t>형태로 보여주고 위급 시에만 실시간 영상을 보여주는 형태로 사생활 침해를 방지하고 </a:t>
            </a:r>
            <a:r>
              <a:rPr lang="en-US" altLang="ko-KR" dirty="0"/>
              <a:t>C</a:t>
            </a:r>
            <a:r>
              <a:rPr lang="ko-KR" altLang="en-US" dirty="0"/>
              <a:t>언어의 취약점임 포인터 연산을 지원하지 않아 </a:t>
            </a:r>
            <a:r>
              <a:rPr lang="ko-KR" altLang="en-US" dirty="0" err="1"/>
              <a:t>싱대적으로</a:t>
            </a:r>
            <a:r>
              <a:rPr lang="ko-KR" altLang="en-US" dirty="0"/>
              <a:t> 보안에 강한 </a:t>
            </a:r>
            <a:r>
              <a:rPr lang="ko-KR" altLang="en-US" dirty="0" err="1"/>
              <a:t>코들린을</a:t>
            </a:r>
            <a:r>
              <a:rPr lang="ko-KR" altLang="en-US" dirty="0"/>
              <a:t> 이용하여 해킹의 위험을 줄일 수 있을 것이라 예상합니다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548488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18262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오류가 자주 발생하는 센서를 이용하는 기존 방식과는 달리 카메라로 실제 상황을 </a:t>
            </a:r>
            <a:r>
              <a:rPr lang="en-US" altLang="ko-KR" dirty="0"/>
              <a:t>24</a:t>
            </a:r>
            <a:r>
              <a:rPr lang="ko-KR" altLang="en-US" dirty="0"/>
              <a:t>시간 확인할 수 있어 더 정확하고 오류 발생 시에도 직접 영상을 확인하여 </a:t>
            </a:r>
            <a:r>
              <a:rPr lang="en-US" altLang="ko-KR" dirty="0"/>
              <a:t>119</a:t>
            </a:r>
            <a:r>
              <a:rPr lang="ko-KR" altLang="en-US" dirty="0"/>
              <a:t>에 구조요청을 할 수 있어 고독사 예방에 </a:t>
            </a:r>
            <a:r>
              <a:rPr lang="ko-KR" altLang="en-US" dirty="0" err="1"/>
              <a:t>효과적일것입니다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통화기능 탑재로 영상 촬영에 제한되지 않고 필요시 쌍방향 통신이 가능하여 현 상황을 좀 더 상세히 알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1370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7726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결과 예상화면은 관리 대상자의 영상을 스마트폰으로 실시간으로 확인할 수 있고 </a:t>
            </a:r>
            <a:r>
              <a:rPr lang="ko-KR" altLang="en-US" dirty="0" err="1"/>
              <a:t>스켈레톤을</a:t>
            </a:r>
            <a:r>
              <a:rPr lang="ko-KR" altLang="en-US" dirty="0"/>
              <a:t> 추출하고</a:t>
            </a:r>
            <a:r>
              <a:rPr lang="en-US" altLang="ko-KR" dirty="0"/>
              <a:t> HPE</a:t>
            </a:r>
            <a:r>
              <a:rPr lang="ko-KR" altLang="en-US" dirty="0"/>
              <a:t>를 이용하여 위급상황을 자동으로 판단할 수 있습니다</a:t>
            </a:r>
            <a:r>
              <a:rPr lang="en-US" altLang="ko-KR" dirty="0"/>
              <a:t>. </a:t>
            </a:r>
            <a:r>
              <a:rPr lang="ko-KR" altLang="en-US" dirty="0"/>
              <a:t>또한 관리 대상의 위치를 파악하고 이를 기반으로 의료정보 전송이 가능하도록 개발할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71106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41288" y="768350"/>
            <a:ext cx="6819900" cy="3836988"/>
          </a:xfrm>
          <a:noFill/>
          <a:ln w="12700" cap="flat" cmpd="sng" algn="ctr">
            <a:solidFill>
              <a:prstClr val="black"/>
            </a:solidFill>
            <a:prstDash val="solid"/>
            <a:round/>
            <a:headEnd w="med" len="med"/>
            <a:tailEnd w="med" len="med"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6" y="4861441"/>
            <a:ext cx="5683250" cy="4605576"/>
          </a:xfrm>
        </p:spPr>
        <p:txBody>
          <a:bodyPr/>
          <a:lstStyle/>
          <a:p>
            <a:pPr>
              <a:defRPr/>
            </a:pPr>
            <a:endParaRPr lang="ko-KR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41288" y="768350"/>
            <a:ext cx="6819900" cy="3836988"/>
          </a:xfrm>
          <a:noFill/>
          <a:ln w="12700" cap="flat" cmpd="sng" algn="ctr">
            <a:solidFill>
              <a:prstClr val="black"/>
            </a:solidFill>
            <a:prstDash val="solid"/>
            <a:round/>
            <a:headEnd w="med" len="med"/>
            <a:tailEnd w="med" len="med"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6" y="4861441"/>
            <a:ext cx="5683250" cy="4605576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r>
              <a:rPr lang="ko-KR" altLang="en-US" dirty="0"/>
              <a:t>팀원 구성은 이렇습니다</a:t>
            </a:r>
            <a:r>
              <a:rPr lang="en-US" altLang="ko-KR" dirty="0"/>
              <a:t>. </a:t>
            </a:r>
            <a:r>
              <a:rPr lang="ko-KR" altLang="en-US" dirty="0"/>
              <a:t>이상 발표 종료하겠습니다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프로젝트 개요입니다</a:t>
            </a:r>
            <a:r>
              <a:rPr lang="en-US" altLang="ko-KR" dirty="0"/>
              <a:t>. </a:t>
            </a:r>
            <a:r>
              <a:rPr lang="en-US" altLang="ko-KR" b="1" i="0" u="none" strike="noStrike" dirty="0"/>
              <a:t>HPE(Human Pose Estimation)</a:t>
            </a:r>
            <a:r>
              <a:rPr lang="ko-KR" altLang="en-US" b="1" i="0" u="none" strike="noStrike" dirty="0"/>
              <a:t>를 통한 환자 관리 모듈 개발</a:t>
            </a:r>
            <a:r>
              <a:rPr lang="ko-KR" altLang="en-US" dirty="0"/>
              <a:t>프로젝트 배경 및 동기입니다</a:t>
            </a:r>
            <a:r>
              <a:rPr lang="en-US" altLang="ko-KR" dirty="0"/>
              <a:t>. </a:t>
            </a:r>
            <a:r>
              <a:rPr lang="ko-KR" altLang="en-US" dirty="0"/>
              <a:t>아래 표를 </a:t>
            </a:r>
            <a:r>
              <a:rPr lang="ko-KR" altLang="en-US" dirty="0" err="1"/>
              <a:t>보시다시피</a:t>
            </a:r>
            <a:r>
              <a:rPr lang="ko-KR" altLang="en-US" dirty="0"/>
              <a:t> 통계청에서 발표한 자료에 따르면 연도별 </a:t>
            </a:r>
            <a:r>
              <a:rPr lang="en-US" altLang="ko-KR" dirty="0"/>
              <a:t>65</a:t>
            </a:r>
            <a:r>
              <a:rPr lang="ko-KR" altLang="en-US" dirty="0"/>
              <a:t>세 이상 고령층 인구 및 </a:t>
            </a:r>
            <a:r>
              <a:rPr lang="en-US" altLang="ko-KR" dirty="0"/>
              <a:t>1</a:t>
            </a:r>
            <a:r>
              <a:rPr lang="ko-KR" altLang="en-US" dirty="0"/>
              <a:t>인 가구 수가 증가하고 있는 것을 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9322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41288" y="768350"/>
            <a:ext cx="6819900" cy="3836988"/>
          </a:xfrm>
          <a:noFill/>
          <a:ln w="12700" cap="flat" cmpd="sng" algn="ctr">
            <a:solidFill>
              <a:prstClr val="black"/>
            </a:solidFill>
            <a:prstDash val="solid"/>
            <a:round/>
            <a:headEnd w="med" len="med"/>
            <a:tailEnd w="med" len="med"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6" y="4861441"/>
            <a:ext cx="5683250" cy="4605576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또한 그래프를 보면</a:t>
            </a:r>
            <a:r>
              <a:rPr lang="en-US" altLang="ko-KR" dirty="0"/>
              <a:t>, </a:t>
            </a:r>
            <a:r>
              <a:rPr lang="ko-KR" altLang="en-US" dirty="0"/>
              <a:t>보건복지부에 의하면 고독사 비율이 높아 지고 있으며 특히 고령의 나이대에서 높이 분포하고 있습니다</a:t>
            </a:r>
            <a:r>
              <a:rPr lang="en-US" altLang="ko-KR" dirty="0"/>
              <a:t>. </a:t>
            </a:r>
            <a:r>
              <a:rPr lang="ko-KR" altLang="en-US" dirty="0"/>
              <a:t>지역별로 고령인구를 확인해보면 부산은 고령인구 비중이 </a:t>
            </a:r>
            <a:r>
              <a:rPr lang="en-US" altLang="ko-KR" dirty="0"/>
              <a:t>22.2%</a:t>
            </a:r>
            <a:r>
              <a:rPr lang="ko-KR" altLang="en-US" dirty="0"/>
              <a:t>로 상위권에 위치하고 있어 고독사 비율이 더욱 높아질 것이라 예상됩니다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이렇게 고독사 및 고령화로 인한 사회적 문제가 발생하고 있으며 이를 해결하기 위하여 각종 센서를 이용해 환자</a:t>
            </a:r>
            <a:r>
              <a:rPr lang="en-US" altLang="ko-KR" dirty="0"/>
              <a:t>, </a:t>
            </a:r>
            <a:r>
              <a:rPr lang="ko-KR" altLang="en-US" sz="1200" b="0" i="0" u="none" strike="noStrike" dirty="0">
                <a:solidFill>
                  <a:schemeClr val="tx1"/>
                </a:solidFill>
              </a:rPr>
              <a:t>독거노인 등 관리가 필요한 대상의 상태를 단순 예측하는 기존 방식과 달리 </a:t>
            </a:r>
            <a:r>
              <a:rPr lang="ko-KR" altLang="en-US" sz="1200" b="0" i="0" u="none" strike="noStrike" dirty="0">
                <a:solidFill>
                  <a:srgbClr val="FF0000"/>
                </a:solidFill>
              </a:rPr>
              <a:t>카메라를 이용하여 실시간으로 확인하고</a:t>
            </a:r>
            <a:r>
              <a:rPr lang="en-US" altLang="ko-KR" sz="1200" b="0" i="0" u="none" strike="noStrike" dirty="0">
                <a:solidFill>
                  <a:srgbClr val="FF0000"/>
                </a:solidFill>
              </a:rPr>
              <a:t>, </a:t>
            </a:r>
            <a:r>
              <a:rPr lang="ko-KR" altLang="en-US" sz="1200" b="0" i="0" u="none" strike="noStrike" dirty="0">
                <a:solidFill>
                  <a:srgbClr val="FF0000"/>
                </a:solidFill>
              </a:rPr>
              <a:t>위급 시 보호자에게 알리는 서비스를 개발하기로 하였습니다</a:t>
            </a:r>
            <a:r>
              <a:rPr lang="en-US" altLang="ko-KR" sz="1200" b="0" i="0" u="none" strike="noStrike" dirty="0">
                <a:solidFill>
                  <a:srgbClr val="FF0000"/>
                </a:solidFill>
              </a:rPr>
              <a:t>.</a:t>
            </a:r>
            <a:endParaRPr lang="ko-KR" altLang="en-US" sz="1200" b="0" i="0" u="none" strike="noStrike" dirty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9020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우선 해당 목표를 실현하기 위해 먼저 카메라 모듈에 쓰일 외형을 </a:t>
            </a:r>
            <a:r>
              <a:rPr lang="en-US" altLang="ko-KR" dirty="0"/>
              <a:t>Creo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이용하여 모델링하고 </a:t>
            </a:r>
            <a:r>
              <a:rPr lang="en-US" altLang="ko-KR" dirty="0"/>
              <a:t>3D </a:t>
            </a:r>
            <a:r>
              <a:rPr lang="ko-KR" altLang="en-US" dirty="0"/>
              <a:t>프린터로 출력할 예정입니다</a:t>
            </a:r>
            <a:r>
              <a:rPr lang="en-US" altLang="ko-KR" dirty="0"/>
              <a:t>. </a:t>
            </a:r>
            <a:r>
              <a:rPr lang="ko-KR" altLang="en-US" dirty="0"/>
              <a:t>기존에 있는 카메라 모듈을 사용할 경우 고정된 형태로 인해 부착 위치에 제한이 있을 것이라 판단하여 </a:t>
            </a:r>
            <a:r>
              <a:rPr lang="en-US" altLang="ko-KR" dirty="0"/>
              <a:t>3D </a:t>
            </a:r>
            <a:r>
              <a:rPr lang="ko-KR" altLang="en-US" dirty="0"/>
              <a:t>프린터를 이용하여 다양한 환경에 맞게 적합한 형태로 제작할 예정입니다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5502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/>
          <a:lstStyle/>
          <a:p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카메라 모듈에서 유선 통신을 이용해 데이터 값을 게이트웨이로 송신하고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게이트웨이에서 데이터를 처리한 뒤 인터넷을 이용해 센서의 측정 값 및 추론된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스켈레톤을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서버를 이용하여 애플리케이션으로 넘겨준다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3206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/>
          <a:lstStyle/>
          <a:p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게이트웨이에서 이 과제의 가장 핵심적인 내용인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스켈레톤을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추출하고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 데이터를 학습된 모델에 넣어서 현재 자세가 어떤 자세인지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일정시간 동안에 움직임이 있는지 추론한다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6161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41288" y="768350"/>
            <a:ext cx="6819900" cy="3836988"/>
          </a:xfrm>
          <a:noFill/>
          <a:ln w="12700" cap="flat" cmpd="sng" algn="ctr">
            <a:solidFill>
              <a:prstClr val="black"/>
            </a:solidFill>
            <a:prstDash val="solid"/>
            <a:round/>
            <a:headEnd w="med" len="med"/>
            <a:tailEnd w="med" len="med"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6" y="4861441"/>
            <a:ext cx="5683250" cy="4605576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개발 요구사항 그 중 기능 요구사항입니다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우선</a:t>
            </a:r>
            <a:r>
              <a:rPr lang="en-US" altLang="ko-KR" dirty="0"/>
              <a:t>,. </a:t>
            </a:r>
            <a:r>
              <a:rPr lang="ko-KR" altLang="en-US" dirty="0"/>
              <a:t>스마트폰과 게이트웨이 간의 통신 구현</a:t>
            </a:r>
          </a:p>
          <a:p>
            <a:pPr>
              <a:defRPr/>
            </a:pPr>
            <a:r>
              <a:rPr lang="ko-KR" altLang="en-US" dirty="0"/>
              <a:t>자세 추론 모델 학습</a:t>
            </a:r>
          </a:p>
          <a:p>
            <a:pPr>
              <a:defRPr/>
            </a:pPr>
            <a:r>
              <a:rPr lang="ko-KR" altLang="en-US" dirty="0"/>
              <a:t>스마트폰 애플리케이션 </a:t>
            </a:r>
            <a:r>
              <a:rPr lang="en-US" altLang="ko-KR" dirty="0"/>
              <a:t>UI </a:t>
            </a:r>
            <a:r>
              <a:rPr lang="ko-KR" altLang="en-US" dirty="0"/>
              <a:t>작성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저희가 생각한 주된 사용자를 고려했을 때 이들의 요구사항으로는</a:t>
            </a:r>
            <a:endParaRPr lang="en-US" altLang="ko-KR" dirty="0"/>
          </a:p>
          <a:p>
            <a:r>
              <a:rPr lang="ko-KR" altLang="en-US" dirty="0"/>
              <a:t>우선</a:t>
            </a:r>
            <a:r>
              <a:rPr lang="en-US" altLang="ko-KR" dirty="0"/>
              <a:t>, </a:t>
            </a:r>
            <a:r>
              <a:rPr lang="ko-KR" altLang="en-US" dirty="0"/>
              <a:t>저비용</a:t>
            </a:r>
            <a:r>
              <a:rPr lang="en-US" altLang="ko-KR" dirty="0"/>
              <a:t>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가격이 저렴할 것입니다</a:t>
            </a:r>
            <a:r>
              <a:rPr lang="en-US" altLang="ko-KR" dirty="0"/>
              <a:t>. </a:t>
            </a:r>
            <a:r>
              <a:rPr lang="ko-KR" altLang="en-US" dirty="0"/>
              <a:t>취약 계층 및 독거 노인들이 사용할 것이라 예상되기에 </a:t>
            </a:r>
            <a:r>
              <a:rPr lang="ko-KR" altLang="en-US" dirty="0" err="1"/>
              <a:t>부담없이</a:t>
            </a:r>
            <a:r>
              <a:rPr lang="ko-KR" altLang="en-US" dirty="0"/>
              <a:t> 접근 및 구매가 </a:t>
            </a:r>
            <a:r>
              <a:rPr lang="ko-KR" altLang="en-US" dirty="0" err="1"/>
              <a:t>가능해야합니다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마찬가지의 이유로 설치 및 사용이 편하며 유지보수가 잘될 것</a:t>
            </a:r>
          </a:p>
          <a:p>
            <a:r>
              <a:rPr lang="ko-KR" altLang="en-US" dirty="0"/>
              <a:t>골든 타임을 놓치지 않게 영상 처리가 신속 및 정확해야 할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182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E02CF68E-E57E-4621-B24B-702ADD2357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" y="0"/>
            <a:ext cx="18287999" cy="1199891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8321F0D-50FE-4A31-AAF7-9A995C77D9F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8078" y="9648789"/>
            <a:ext cx="6750397" cy="31751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B1DB677-AED3-4D69-B840-26388E9237E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2" y="7735981"/>
            <a:ext cx="18287998" cy="159393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8E397D9-8CFA-493E-A8D0-322CC1ADA2F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" y="-13143"/>
            <a:ext cx="18288000" cy="208925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240D2A3-3143-430A-83CC-8A515D65F9E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535738" y="5864045"/>
            <a:ext cx="8611043" cy="2533780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7A9C9C4-82DD-4616-BB9F-63DE8F04C46D}"/>
              </a:ext>
            </a:extLst>
          </p:cNvPr>
          <p:cNvSpPr/>
          <p:nvPr userDrawn="1"/>
        </p:nvSpPr>
        <p:spPr>
          <a:xfrm>
            <a:off x="463463" y="325677"/>
            <a:ext cx="3306871" cy="631410"/>
          </a:xfrm>
          <a:prstGeom prst="roundRect">
            <a:avLst>
              <a:gd name="adj" fmla="val 50000"/>
            </a:avLst>
          </a:prstGeom>
          <a:solidFill>
            <a:srgbClr val="006D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38927F-0479-4C67-9E70-A6EDB39FF999}"/>
              </a:ext>
            </a:extLst>
          </p:cNvPr>
          <p:cNvSpPr txBox="1"/>
          <p:nvPr userDrawn="1"/>
        </p:nvSpPr>
        <p:spPr>
          <a:xfrm>
            <a:off x="559383" y="456716"/>
            <a:ext cx="3135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제</a:t>
            </a:r>
            <a:r>
              <a:rPr lang="en-US" altLang="ko-KR" b="1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5</a:t>
            </a:r>
            <a:r>
              <a:rPr lang="ko-KR" altLang="en-US" b="1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회 </a:t>
            </a:r>
            <a:r>
              <a:rPr lang="en-US" altLang="ko-KR" b="1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PNU </a:t>
            </a:r>
            <a:r>
              <a:rPr lang="ko-KR" altLang="en-US" b="1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창의융합</a:t>
            </a:r>
            <a:r>
              <a:rPr lang="en-US" altLang="ko-KR" b="1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SW</a:t>
            </a:r>
            <a:r>
              <a:rPr lang="ko-KR" altLang="en-US" b="1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해커톤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A10514F5-EBFA-453E-8F65-71F6216BB071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5670618" y="429278"/>
            <a:ext cx="1967728" cy="49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643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19372D4-2538-47FF-8F0D-ABAA9E7ADA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-13143"/>
            <a:ext cx="18288000" cy="2089257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A4174122-DD56-4E1F-A4C1-BF9F2D9D4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279395"/>
            <a:ext cx="17237121" cy="795437"/>
          </a:xfrm>
          <a:prstGeom prst="rect">
            <a:avLst/>
          </a:prstGeom>
        </p:spPr>
        <p:txBody>
          <a:bodyPr anchor="ctr"/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2DA3E66-0E06-EEB5-BE9E-5744AB0342BF}"/>
              </a:ext>
            </a:extLst>
          </p:cNvPr>
          <p:cNvSpPr/>
          <p:nvPr userDrawn="1"/>
        </p:nvSpPr>
        <p:spPr>
          <a:xfrm>
            <a:off x="494066" y="607370"/>
            <a:ext cx="139485" cy="1394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6C6BF03B-5422-D762-4CF7-721C7EC89AD7}"/>
              </a:ext>
            </a:extLst>
          </p:cNvPr>
          <p:cNvCxnSpPr>
            <a:cxnSpLocks/>
          </p:cNvCxnSpPr>
          <p:nvPr userDrawn="1"/>
        </p:nvCxnSpPr>
        <p:spPr>
          <a:xfrm>
            <a:off x="563808" y="0"/>
            <a:ext cx="0" cy="67711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98C52D8E-1043-A227-BCE4-8FA766B4EF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50879" y="1836759"/>
            <a:ext cx="16309074" cy="7858125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1800"/>
              </a:spcBef>
              <a:buFontTx/>
              <a:buBlip>
                <a:blip r:embed="rId3"/>
              </a:buBlip>
              <a:defRPr sz="4000" b="1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defRPr>
            </a:lvl1pPr>
            <a:lvl2pPr marL="742950" indent="-285750">
              <a:spcBef>
                <a:spcPts val="1800"/>
              </a:spcBef>
              <a:buClr>
                <a:srgbClr val="0070C0"/>
              </a:buClr>
              <a:buSzPct val="80000"/>
              <a:buFont typeface="Arial" panose="020B0604020202020204" pitchFamily="34" charset="0"/>
              <a:buChar char="•"/>
              <a:defRPr sz="4000" b="1">
                <a:solidFill>
                  <a:srgbClr val="575858"/>
                </a:solidFill>
                <a:latin typeface="+mj-ea"/>
                <a:ea typeface="+mj-ea"/>
              </a:defRPr>
            </a:lvl2pPr>
            <a:lvl3pPr marL="1143000" indent="-228600">
              <a:spcBef>
                <a:spcPts val="1800"/>
              </a:spcBef>
              <a:buClr>
                <a:srgbClr val="0070C0"/>
              </a:buClr>
              <a:buFont typeface="나눔바른고딕"/>
              <a:buChar char="◦"/>
              <a:defRPr sz="3600" b="1">
                <a:solidFill>
                  <a:srgbClr val="575858"/>
                </a:solidFill>
              </a:defRPr>
            </a:lvl3pPr>
            <a:lvl4pPr marL="1600200" indent="-228600">
              <a:spcBef>
                <a:spcPts val="1800"/>
              </a:spcBef>
              <a:buFont typeface="나눔바른고딕"/>
              <a:buChar char="▫"/>
              <a:defRPr sz="3200">
                <a:solidFill>
                  <a:srgbClr val="575858"/>
                </a:solidFill>
              </a:defRPr>
            </a:lvl4pPr>
            <a:lvl5pPr>
              <a:spcBef>
                <a:spcPts val="1800"/>
              </a:spcBef>
              <a:defRPr sz="2800">
                <a:solidFill>
                  <a:srgbClr val="575858"/>
                </a:solidFill>
              </a:defRPr>
            </a:lvl5pPr>
          </a:lstStyle>
          <a:p>
            <a:pPr lvl="0"/>
            <a:r>
              <a:rPr lang="en-US" altLang="ko-KR" dirty="0"/>
              <a:t> </a:t>
            </a:r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83FB35F-9375-4701-9C13-AE6CF946C9C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5670618" y="429278"/>
            <a:ext cx="1967728" cy="49986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4829656-408C-4462-9B71-7D3820608B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t="42769" r="65994" b="6494"/>
          <a:stretch/>
        </p:blipFill>
        <p:spPr>
          <a:xfrm rot="17870458">
            <a:off x="12902935" y="5138212"/>
            <a:ext cx="6613957" cy="5783326"/>
          </a:xfrm>
          <a:custGeom>
            <a:avLst/>
            <a:gdLst>
              <a:gd name="connsiteX0" fmla="*/ 4767959 w 6613957"/>
              <a:gd name="connsiteY0" fmla="*/ 0 h 5783326"/>
              <a:gd name="connsiteX1" fmla="*/ 6613957 w 6613957"/>
              <a:gd name="connsiteY1" fmla="*/ 3495187 h 5783326"/>
              <a:gd name="connsiteX2" fmla="*/ 2281628 w 6613957"/>
              <a:gd name="connsiteY2" fmla="*/ 5783326 h 5783326"/>
              <a:gd name="connsiteX3" fmla="*/ 0 w 6613957"/>
              <a:gd name="connsiteY3" fmla="*/ 1463323 h 5783326"/>
              <a:gd name="connsiteX4" fmla="*/ 0 w 6613957"/>
              <a:gd name="connsiteY4" fmla="*/ 1314801 h 5783326"/>
              <a:gd name="connsiteX5" fmla="*/ 2489427 w 6613957"/>
              <a:gd name="connsiteY5" fmla="*/ 0 h 5783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13957" h="5783326">
                <a:moveTo>
                  <a:pt x="4767959" y="0"/>
                </a:moveTo>
                <a:lnTo>
                  <a:pt x="6613957" y="3495187"/>
                </a:lnTo>
                <a:lnTo>
                  <a:pt x="2281628" y="5783326"/>
                </a:lnTo>
                <a:lnTo>
                  <a:pt x="0" y="1463323"/>
                </a:lnTo>
                <a:lnTo>
                  <a:pt x="0" y="1314801"/>
                </a:lnTo>
                <a:lnTo>
                  <a:pt x="2489427" y="0"/>
                </a:ln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AC901E-318A-42EE-A9B7-E22599DDD8D7}"/>
              </a:ext>
            </a:extLst>
          </p:cNvPr>
          <p:cNvSpPr txBox="1"/>
          <p:nvPr userDrawn="1"/>
        </p:nvSpPr>
        <p:spPr>
          <a:xfrm>
            <a:off x="16829903" y="9218141"/>
            <a:ext cx="12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44FB7B8-D2EA-485D-B71B-D5955EE0BCDA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378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타원 18">
            <a:extLst>
              <a:ext uri="{FF2B5EF4-FFF2-40B4-BE49-F238E27FC236}">
                <a16:creationId xmlns:a16="http://schemas.microsoft.com/office/drawing/2014/main" id="{9C7744FD-6C16-8761-287A-5DF3B3B28EA5}"/>
              </a:ext>
            </a:extLst>
          </p:cNvPr>
          <p:cNvSpPr/>
          <p:nvPr userDrawn="1"/>
        </p:nvSpPr>
        <p:spPr>
          <a:xfrm>
            <a:off x="494066" y="607370"/>
            <a:ext cx="139485" cy="1394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AAF9064E-2315-7B75-EC0D-3B09C405BB0B}"/>
              </a:ext>
            </a:extLst>
          </p:cNvPr>
          <p:cNvCxnSpPr>
            <a:cxnSpLocks/>
          </p:cNvCxnSpPr>
          <p:nvPr userDrawn="1"/>
        </p:nvCxnSpPr>
        <p:spPr>
          <a:xfrm>
            <a:off x="563808" y="0"/>
            <a:ext cx="0" cy="67711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76325F69-921C-B7A6-F898-0436EBCD1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599804"/>
            <a:ext cx="15773400" cy="482236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텍스트 개체 틀 16">
            <a:extLst>
              <a:ext uri="{FF2B5EF4-FFF2-40B4-BE49-F238E27FC236}">
                <a16:creationId xmlns:a16="http://schemas.microsoft.com/office/drawing/2014/main" id="{BA85C6C6-C674-3BD6-044D-8E0F72FDB4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50879" y="265252"/>
            <a:ext cx="15773400" cy="3345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</a:t>
            </a:r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9A23ABD6-1E61-6802-034E-EAF1652BC1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50879" y="1416592"/>
            <a:ext cx="16309074" cy="7858125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1800"/>
              </a:spcBef>
              <a:buFontTx/>
              <a:buBlip>
                <a:blip r:embed="rId2"/>
              </a:buBlip>
              <a:defRPr sz="4000" b="1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defRPr>
            </a:lvl1pPr>
            <a:lvl2pPr marL="742950" indent="-285750">
              <a:spcBef>
                <a:spcPts val="1800"/>
              </a:spcBef>
              <a:buClr>
                <a:srgbClr val="0070C0"/>
              </a:buClr>
              <a:buSzPct val="80000"/>
              <a:buFont typeface="Arial" panose="020B0604020202020204" pitchFamily="34" charset="0"/>
              <a:buChar char="•"/>
              <a:defRPr sz="4000" b="1">
                <a:solidFill>
                  <a:srgbClr val="575858"/>
                </a:solidFill>
                <a:latin typeface="+mj-ea"/>
                <a:ea typeface="+mj-ea"/>
              </a:defRPr>
            </a:lvl2pPr>
            <a:lvl3pPr marL="1143000" indent="-228600">
              <a:spcBef>
                <a:spcPts val="1800"/>
              </a:spcBef>
              <a:buClr>
                <a:srgbClr val="0070C0"/>
              </a:buClr>
              <a:buFont typeface="나눔바른고딕"/>
              <a:buChar char="◦"/>
              <a:defRPr sz="3600" b="1">
                <a:solidFill>
                  <a:srgbClr val="575858"/>
                </a:solidFill>
              </a:defRPr>
            </a:lvl3pPr>
            <a:lvl4pPr marL="1600200" indent="-228600">
              <a:spcBef>
                <a:spcPts val="1800"/>
              </a:spcBef>
              <a:buFont typeface="나눔바른고딕"/>
              <a:buChar char="▫"/>
              <a:defRPr sz="3200">
                <a:solidFill>
                  <a:srgbClr val="575858"/>
                </a:solidFill>
              </a:defRPr>
            </a:lvl4pPr>
            <a:lvl5pPr>
              <a:spcBef>
                <a:spcPts val="1800"/>
              </a:spcBef>
              <a:defRPr sz="2800">
                <a:solidFill>
                  <a:srgbClr val="575858"/>
                </a:solidFill>
              </a:defRPr>
            </a:lvl5pPr>
          </a:lstStyle>
          <a:p>
            <a:pPr lvl="0"/>
            <a:r>
              <a:rPr lang="en-US" altLang="ko-KR" dirty="0"/>
              <a:t> </a:t>
            </a:r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445A2D4-15C6-961C-F37F-1B3FF340F3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4885581" y="7038461"/>
            <a:ext cx="2785730" cy="274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064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2" r:id="rId2"/>
    <p:sldLayoutId id="2147483672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4"/>
          <p:cNvSpPr/>
          <p:nvPr/>
        </p:nvSpPr>
        <p:spPr>
          <a:xfrm>
            <a:off x="955673" y="2794160"/>
            <a:ext cx="16376651" cy="1899296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 i="0" u="none" strike="noStrike" dirty="0"/>
              <a:t>HPE(Human Pose Estimation)</a:t>
            </a:r>
            <a:r>
              <a:rPr sz="4800" b="1" i="0" u="none" strike="noStrike" dirty="0"/>
              <a:t>를 </a:t>
            </a:r>
            <a:r>
              <a:rPr sz="4800" b="1" i="0" u="none" strike="noStrike" dirty="0" err="1"/>
              <a:t>통한</a:t>
            </a:r>
            <a:r>
              <a:rPr sz="4800" b="1" i="0" u="none" strike="noStrike" dirty="0"/>
              <a:t> </a:t>
            </a:r>
            <a:r>
              <a:rPr sz="4800" b="1" i="0" u="none" strike="noStrike" dirty="0" err="1"/>
              <a:t>환자</a:t>
            </a:r>
            <a:r>
              <a:rPr sz="4800" b="1" i="0" u="none" strike="noStrike" dirty="0"/>
              <a:t> </a:t>
            </a:r>
            <a:r>
              <a:rPr sz="4800" b="1" i="0" u="none" strike="noStrike" dirty="0" err="1"/>
              <a:t>관리</a:t>
            </a:r>
            <a:r>
              <a:rPr sz="4800" b="1" i="0" u="none" strike="noStrike" dirty="0"/>
              <a:t> </a:t>
            </a:r>
            <a:r>
              <a:rPr sz="4800" b="1" i="0" u="none" strike="noStrike" dirty="0" err="1"/>
              <a:t>모듈</a:t>
            </a:r>
            <a:r>
              <a:rPr sz="4800" b="1" i="0" u="none" strike="noStrike" dirty="0"/>
              <a:t> </a:t>
            </a:r>
            <a:r>
              <a:rPr sz="4800" b="1" i="0" u="none" strike="noStrike" dirty="0" err="1"/>
              <a:t>개발</a:t>
            </a:r>
            <a:endParaRPr sz="4800" b="1" i="0" u="none" strike="noStrike" dirty="0"/>
          </a:p>
        </p:txBody>
      </p:sp>
      <p:sp>
        <p:nvSpPr>
          <p:cNvPr id="6" name="Object4"/>
          <p:cNvSpPr/>
          <p:nvPr/>
        </p:nvSpPr>
        <p:spPr>
          <a:xfrm>
            <a:off x="1657347" y="5007296"/>
            <a:ext cx="14891794" cy="2008101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>
              <a:lnSpc>
                <a:spcPct val="150000"/>
              </a:lnSpc>
              <a:defRPr/>
            </a:pPr>
            <a:r>
              <a:rPr lang="ko-KR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바른고딕"/>
              </a:rPr>
              <a:t>팀 명 </a:t>
            </a:r>
            <a:r>
              <a:rPr lang="en-US" altLang="ko-KR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바른고딕"/>
              </a:rPr>
              <a:t>:</a:t>
            </a:r>
            <a:r>
              <a:rPr lang="ko-KR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바른고딕"/>
              </a:rPr>
              <a:t> </a:t>
            </a:r>
            <a:r>
              <a:rPr lang="en-US" altLang="ko-KR" sz="3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바른고딕"/>
              </a:rPr>
              <a:t>OwO</a:t>
            </a:r>
            <a:endParaRPr lang="ko-KR" altLang="en-US" sz="30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나눔바른고딕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3000" b="1" kern="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바른고딕"/>
              </a:rPr>
              <a:t>참가자 성명 </a:t>
            </a:r>
            <a:r>
              <a:rPr lang="en-US" altLang="ko-KR" sz="3000" b="1" kern="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바른고딕"/>
              </a:rPr>
              <a:t>:</a:t>
            </a:r>
            <a:r>
              <a:rPr lang="ko-KR" altLang="en-US" sz="3000" b="1" kern="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바른고딕"/>
              </a:rPr>
              <a:t> 하 규 승</a:t>
            </a:r>
            <a:r>
              <a:rPr lang="en-US" altLang="ko-KR" sz="3000" b="1" kern="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바른고딕"/>
              </a:rPr>
              <a:t>(</a:t>
            </a:r>
            <a:r>
              <a:rPr lang="ko-KR" altLang="en-US" sz="3000" b="1" kern="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바른고딕"/>
              </a:rPr>
              <a:t>팀장</a:t>
            </a:r>
            <a:r>
              <a:rPr lang="en-US" altLang="ko-KR" sz="3000" b="1" kern="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바른고딕"/>
              </a:rPr>
              <a:t>),</a:t>
            </a:r>
            <a:r>
              <a:rPr lang="ko-KR" altLang="en-US" sz="3000" b="1" kern="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바른고딕"/>
              </a:rPr>
              <a:t> 김 효 준</a:t>
            </a:r>
            <a:r>
              <a:rPr lang="en-US" altLang="ko-KR" sz="3000" b="1" kern="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바른고딕"/>
              </a:rPr>
              <a:t>,</a:t>
            </a:r>
            <a:r>
              <a:rPr lang="ko-KR" altLang="en-US" sz="3000" b="1" kern="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바른고딕"/>
              </a:rPr>
              <a:t> 이 수 빈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3000" b="1" kern="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바른고딕"/>
              </a:rPr>
              <a:t>서비스 형태 </a:t>
            </a:r>
            <a:r>
              <a:rPr lang="en-US" altLang="ko-KR" sz="3000" b="1" kern="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바른고딕"/>
              </a:rPr>
              <a:t>:</a:t>
            </a:r>
            <a:r>
              <a:rPr lang="ko-KR" altLang="en-US" sz="3000" b="1" kern="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바른고딕"/>
              </a:rPr>
              <a:t> 앱</a:t>
            </a:r>
            <a:r>
              <a:rPr lang="en-US" altLang="ko-KR" sz="3000" b="1" kern="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바른고딕"/>
              </a:rPr>
              <a:t>,</a:t>
            </a:r>
            <a:r>
              <a:rPr lang="ko-KR" altLang="en-US" sz="3000" b="1" kern="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바른고딕"/>
              </a:rPr>
              <a:t> </a:t>
            </a:r>
            <a:r>
              <a:rPr lang="ko-KR" altLang="en-US" sz="3000" b="1" kern="0" spc="-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바른고딕"/>
              </a:rPr>
              <a:t>인베디드</a:t>
            </a:r>
            <a:endParaRPr lang="ko-KR" altLang="en-US" sz="3000" b="1" kern="0" spc="-5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나눔바른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실현 및 구체화 계획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 2.3 </a:t>
            </a:r>
            <a:r>
              <a:rPr lang="ko-KR" altLang="en-US"/>
              <a:t>세부 내용</a:t>
            </a:r>
          </a:p>
          <a:p>
            <a:pPr marL="457200" lvl="1" indent="0">
              <a:buNone/>
              <a:defRPr/>
            </a:pPr>
            <a:r>
              <a:rPr lang="en-US" altLang="ko-KR"/>
              <a:t>2. </a:t>
            </a:r>
            <a:r>
              <a:rPr lang="ko-KR" altLang="en-US"/>
              <a:t>제한사항 및 대책</a:t>
            </a:r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ko-KR" altLang="en-US"/>
          </a:p>
          <a:p>
            <a:pPr marL="457200" lvl="1" indent="0">
              <a:buNone/>
              <a:defRPr/>
            </a:pPr>
            <a:r>
              <a:rPr lang="en-US" altLang="ko-KR"/>
              <a:t>				</a:t>
            </a:r>
            <a:r>
              <a:rPr lang="ko-KR" altLang="en-US"/>
              <a:t> 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72074"/>
              </p:ext>
            </p:extLst>
          </p:nvPr>
        </p:nvGraphicFramePr>
        <p:xfrm>
          <a:off x="2522560" y="3422988"/>
          <a:ext cx="13624218" cy="6294731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1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2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547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500"/>
                        <a:t>제한사항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500"/>
                        <a:t>대책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777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500" b="1" dirty="0"/>
                        <a:t>실시간 카메라 관찰로 인한 사생활 침해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500" b="1" dirty="0"/>
                        <a:t>평소 </a:t>
                      </a:r>
                      <a:r>
                        <a:rPr lang="en-US" altLang="ko-KR" sz="2500" b="1" dirty="0"/>
                        <a:t>= skeleton</a:t>
                      </a:r>
                      <a:r>
                        <a:rPr lang="ko-KR" altLang="en-US" sz="2500" b="1" dirty="0"/>
                        <a:t> 형태 전시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2500" b="1" dirty="0"/>
                        <a:t>위급 </a:t>
                      </a:r>
                      <a:r>
                        <a:rPr lang="en-US" altLang="ko-KR" sz="2500" b="1" dirty="0"/>
                        <a:t>=</a:t>
                      </a:r>
                      <a:r>
                        <a:rPr lang="ko-KR" altLang="en-US" sz="2500" b="1" dirty="0"/>
                        <a:t> 실시간 영상 제공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224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500" b="1"/>
                        <a:t>해킹을 통한 개인 정보 유출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500" b="1" dirty="0"/>
                        <a:t>C</a:t>
                      </a:r>
                      <a:r>
                        <a:rPr lang="ko-KR" altLang="en-US" sz="2500" b="1" dirty="0"/>
                        <a:t>언어보다 상대적으로 보안에 강한 </a:t>
                      </a:r>
                      <a:endParaRPr lang="en-US" altLang="ko-KR" sz="2500" b="1" dirty="0"/>
                    </a:p>
                    <a:p>
                      <a:pPr algn="ctr">
                        <a:defRPr/>
                      </a:pPr>
                      <a:r>
                        <a:rPr lang="ko-KR" altLang="en-US" sz="2500" b="1" dirty="0" err="1"/>
                        <a:t>코틀린</a:t>
                      </a:r>
                      <a:r>
                        <a:rPr lang="ko-KR" altLang="en-US" sz="2500" b="1" dirty="0"/>
                        <a:t> 이용</a:t>
                      </a:r>
                    </a:p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500" b="1" dirty="0"/>
                        <a:t>(</a:t>
                      </a:r>
                      <a:r>
                        <a:rPr sz="2500" b="1" i="0" u="none" strike="noStrike" dirty="0" err="1"/>
                        <a:t>코틀린의</a:t>
                      </a:r>
                      <a:r>
                        <a:rPr sz="2500" b="1" i="0" u="none" strike="noStrike" dirty="0"/>
                        <a:t> </a:t>
                      </a:r>
                      <a:r>
                        <a:rPr sz="2500" b="1" i="0" u="none" strike="noStrike" dirty="0" err="1"/>
                        <a:t>경우</a:t>
                      </a:r>
                      <a:r>
                        <a:rPr sz="2500" b="1" i="0" u="none" strike="noStrike" dirty="0"/>
                        <a:t> </a:t>
                      </a:r>
                      <a:r>
                        <a:rPr lang="EN-US" sz="2500" b="1" i="0" u="none" strike="noStrike" dirty="0" err="1"/>
                        <a:t>C</a:t>
                      </a:r>
                      <a:r>
                        <a:rPr sz="2500" b="1" i="0" u="none" strike="noStrike" dirty="0" err="1"/>
                        <a:t>언어의</a:t>
                      </a:r>
                      <a:r>
                        <a:rPr sz="2500" b="1" i="0" u="none" strike="noStrike" dirty="0"/>
                        <a:t> </a:t>
                      </a:r>
                      <a:r>
                        <a:rPr sz="2500" b="1" i="0" u="none" strike="noStrike" dirty="0" err="1"/>
                        <a:t>대표적인</a:t>
                      </a:r>
                      <a:r>
                        <a:rPr sz="2500" b="1" i="0" u="none" strike="noStrike" dirty="0"/>
                        <a:t> </a:t>
                      </a:r>
                      <a:r>
                        <a:rPr sz="2500" b="1" i="0" u="none" strike="noStrike" dirty="0" err="1"/>
                        <a:t>취약점인</a:t>
                      </a:r>
                      <a:endParaRPr lang="en-US" sz="2500" b="1" i="0" u="none" strike="noStrike" dirty="0"/>
                    </a:p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2500" b="1" i="0" u="none" strike="noStrike" dirty="0"/>
                        <a:t> </a:t>
                      </a:r>
                      <a:r>
                        <a:rPr sz="2500" b="1" i="0" u="none" strike="noStrike" dirty="0" err="1"/>
                        <a:t>포인터</a:t>
                      </a:r>
                      <a:r>
                        <a:rPr sz="2500" b="1" i="0" u="none" strike="noStrike" dirty="0"/>
                        <a:t> </a:t>
                      </a:r>
                      <a:r>
                        <a:rPr sz="2500" b="1" i="0" u="none" strike="noStrike" dirty="0" err="1"/>
                        <a:t>연산을</a:t>
                      </a:r>
                      <a:r>
                        <a:rPr sz="2500" b="1" i="0" u="none" strike="noStrike" dirty="0"/>
                        <a:t> </a:t>
                      </a:r>
                      <a:r>
                        <a:rPr sz="2500" b="1" i="0" u="none" strike="noStrike" dirty="0" err="1"/>
                        <a:t>지원하지</a:t>
                      </a:r>
                      <a:r>
                        <a:rPr sz="2500" b="1" i="0" u="none" strike="noStrike" dirty="0"/>
                        <a:t> </a:t>
                      </a:r>
                      <a:r>
                        <a:rPr sz="2500" b="1" i="0" u="none" strike="noStrike" dirty="0" err="1"/>
                        <a:t>않음</a:t>
                      </a:r>
                      <a:r>
                        <a:rPr lang="en-US" altLang="ko-KR" sz="2500" b="1" i="0" u="none" strike="noStrike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실현 및 구체화 계획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 2.3 </a:t>
            </a:r>
            <a:r>
              <a:rPr lang="ko-KR" altLang="en-US"/>
              <a:t>세부 내용</a:t>
            </a:r>
          </a:p>
          <a:p>
            <a:pPr marL="457200" lvl="1" indent="0">
              <a:buNone/>
              <a:defRPr/>
            </a:pPr>
            <a:r>
              <a:rPr lang="en-US" altLang="ko-KR"/>
              <a:t>3. </a:t>
            </a:r>
            <a:r>
              <a:rPr lang="ko-KR" altLang="en-US"/>
              <a:t>개발환경</a:t>
            </a:r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457200" lvl="1" indent="0">
              <a:buNone/>
              <a:defRPr/>
            </a:pPr>
            <a:r>
              <a:rPr lang="en-US" altLang="ko-KR"/>
              <a:t>				</a:t>
            </a:r>
            <a:r>
              <a:rPr lang="ko-KR" altLang="en-US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80135" y="3420427"/>
            <a:ext cx="8093121" cy="5715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821103" y="3420427"/>
            <a:ext cx="8775358" cy="49361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실현 및 구체화 계획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 2.4 </a:t>
            </a:r>
            <a:r>
              <a:rPr lang="ko-KR" altLang="en-US"/>
              <a:t>기존 서비스 대비 차별성</a:t>
            </a:r>
          </a:p>
          <a:p>
            <a:pPr lvl="1">
              <a:defRPr/>
            </a:pPr>
            <a:r>
              <a:rPr lang="ko-KR" altLang="en-US"/>
              <a:t>차별성</a:t>
            </a:r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marL="457200" lvl="1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ko-KR" altLang="en-US"/>
          </a:p>
          <a:p>
            <a:pPr marL="457200" lvl="1" indent="0">
              <a:buNone/>
              <a:defRPr/>
            </a:pPr>
            <a:r>
              <a:rPr lang="en-US" altLang="ko-KR"/>
              <a:t>				</a:t>
            </a:r>
            <a:r>
              <a:rPr lang="ko-KR" altLang="en-US"/>
              <a:t>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0504" y="3609046"/>
            <a:ext cx="3407703" cy="340770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21600000">
            <a:off x="2124957" y="5143500"/>
            <a:ext cx="5480731" cy="5480731"/>
          </a:xfrm>
          <a:prstGeom prst="rect">
            <a:avLst/>
          </a:prstGeom>
        </p:spPr>
      </p:pic>
      <p:sp>
        <p:nvSpPr>
          <p:cNvPr id="6" name="화살표: 오른쪽 5"/>
          <p:cNvSpPr/>
          <p:nvPr/>
        </p:nvSpPr>
        <p:spPr>
          <a:xfrm>
            <a:off x="8240687" y="4905375"/>
            <a:ext cx="3270251" cy="2111375"/>
          </a:xfrm>
          <a:prstGeom prst="rightArrow">
            <a:avLst>
              <a:gd name="adj1" fmla="val 50000"/>
              <a:gd name="adj2" fmla="val 50000"/>
            </a:avLst>
          </a:prstGeom>
          <a:noFill/>
          <a:ln w="127000">
            <a:solidFill>
              <a:schemeClr val="dk1"/>
            </a:solidFill>
            <a:prstDash val="soli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lt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2483760" y="3609046"/>
            <a:ext cx="4876190" cy="5527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실현 및 구체화 계획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 2.5 </a:t>
            </a:r>
            <a:r>
              <a:rPr lang="ko-KR" altLang="en-US"/>
              <a:t>개발 일정</a:t>
            </a:r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ko-KR" altLang="en-US"/>
          </a:p>
          <a:p>
            <a:pPr marL="457200" lvl="1" indent="0">
              <a:buNone/>
              <a:defRPr/>
            </a:pPr>
            <a:r>
              <a:rPr lang="en-US" altLang="ko-KR"/>
              <a:t>				</a:t>
            </a:r>
            <a:r>
              <a:rPr lang="ko-KR" altLang="en-US"/>
              <a:t>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233297" y="2689987"/>
          <a:ext cx="16118636" cy="7004890"/>
        </p:xfrm>
        <a:graphic>
          <a:graphicData uri="http://schemas.openxmlformats.org/drawingml/2006/table">
            <a:tbl>
              <a:tblPr firstRow="1" bandRow="1"/>
              <a:tblGrid>
                <a:gridCol w="244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01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01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01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01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01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01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01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01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012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6012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6012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6012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6012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6012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76012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76012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76012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413816">
                <a:tc rowSpan="2"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2000" b="1" i="0" u="none" strike="noStrike"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</a:rPr>
                        <a:t>업무</a:t>
                      </a:r>
                    </a:p>
                  </a:txBody>
                  <a:tcPr anchor="ctr">
                    <a:lnL w="0">
                      <a:noFill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908" cmpd="dbl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</a:rPr>
                        <a:t>5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</a:rPr>
                        <a:t>6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</a:rPr>
                        <a:t>7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</a:rPr>
                        <a:t>8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</a:rPr>
                        <a:t>9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>
                      <a:noFill/>
                    </a:lnR>
                    <a:lnT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723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0">
                      <a:noFill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5908" cmpd="dbl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0099" cmpd="dbl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</a:rPr>
                        <a:t>4</a:t>
                      </a:r>
                      <a:r>
                        <a:rPr sz="2000" b="1" i="0" u="none" strike="noStrike"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</a:rPr>
                        <a:t>주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0099" cmpd="dbl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</a:rPr>
                        <a:t>5</a:t>
                      </a:r>
                      <a:r>
                        <a:rPr sz="2000" b="1" i="0" u="none" strike="noStrike"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</a:rPr>
                        <a:t>주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0099" cmpd="dbl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</a:rPr>
                        <a:t>1</a:t>
                      </a:r>
                      <a:r>
                        <a:rPr sz="2000" b="1" i="0" u="none" strike="noStrike"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</a:rPr>
                        <a:t>주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0099" cmpd="dbl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</a:rPr>
                        <a:t>2</a:t>
                      </a:r>
                      <a:r>
                        <a:rPr sz="2000" b="1" i="0" u="none" strike="noStrike"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</a:rPr>
                        <a:t>주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0099" cmpd="dbl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</a:rPr>
                        <a:t>3</a:t>
                      </a:r>
                      <a:r>
                        <a:rPr sz="2000" b="1" i="0" u="none" strike="noStrike"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</a:rPr>
                        <a:t>주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0099" cmpd="dbl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</a:rPr>
                        <a:t>4</a:t>
                      </a:r>
                      <a:r>
                        <a:rPr sz="2000" b="1" i="0" u="none" strike="noStrike"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</a:rPr>
                        <a:t>주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0099" cmpd="dbl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</a:rPr>
                        <a:t>5</a:t>
                      </a:r>
                      <a:r>
                        <a:rPr sz="2000" b="1" i="0" u="none" strike="noStrike"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</a:rPr>
                        <a:t>주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0099" cmpd="dbl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</a:rPr>
                        <a:t>1</a:t>
                      </a:r>
                      <a:r>
                        <a:rPr sz="2000" b="1" i="0" u="none" strike="noStrike"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</a:rPr>
                        <a:t>주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0099" cmpd="dbl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</a:rPr>
                        <a:t>2</a:t>
                      </a:r>
                      <a:r>
                        <a:rPr sz="2000" b="1" i="0" u="none" strike="noStrike"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</a:rPr>
                        <a:t>주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0099" cmpd="dbl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</a:rPr>
                        <a:t>3</a:t>
                      </a:r>
                      <a:r>
                        <a:rPr sz="2000" b="1" i="0" u="none" strike="noStrike"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</a:rPr>
                        <a:t>주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0099" cmpd="dbl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</a:rPr>
                        <a:t>4</a:t>
                      </a:r>
                      <a:r>
                        <a:rPr sz="2000" b="1" i="0" u="none" strike="noStrike"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</a:rPr>
                        <a:t>주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0099" cmpd="dbl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</a:rPr>
                        <a:t>5</a:t>
                      </a:r>
                      <a:r>
                        <a:rPr sz="2000" b="1" i="0" u="none" strike="noStrike"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</a:rPr>
                        <a:t>주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0099" cmpd="dbl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</a:rPr>
                        <a:t>1</a:t>
                      </a:r>
                      <a:r>
                        <a:rPr sz="2000" b="1" i="0" u="none" strike="noStrike"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</a:rPr>
                        <a:t>주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0099" cmpd="dbl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</a:rPr>
                        <a:t>2</a:t>
                      </a:r>
                      <a:r>
                        <a:rPr sz="2000" b="1" i="0" u="none" strike="noStrike"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</a:rPr>
                        <a:t>주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0099" cmpd="dbl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</a:rPr>
                        <a:t>3</a:t>
                      </a:r>
                      <a:r>
                        <a:rPr sz="2000" b="1" i="0" u="none" strike="noStrike"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</a:rPr>
                        <a:t>주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0099" cmpd="dbl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</a:rPr>
                        <a:t>4</a:t>
                      </a:r>
                      <a:r>
                        <a:rPr sz="2000" b="1" i="0" u="none" strike="noStrike"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</a:rPr>
                        <a:t>주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0099" cmpd="dbl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</a:rPr>
                        <a:t>5</a:t>
                      </a:r>
                      <a:r>
                        <a:rPr sz="2000" b="1" i="0" u="none" strike="noStrike"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</a:rPr>
                        <a:t>주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0099" cmpd="dbl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</a:rPr>
                        <a:t>1</a:t>
                      </a:r>
                      <a:r>
                        <a:rPr sz="2000" b="1" i="0" u="none" strike="noStrike"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</a:rPr>
                        <a:t>주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>
                      <a:noFill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0099" cmpd="dbl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743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2000" b="1" i="0" u="none" strike="noStrike" dirty="0" err="1"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</a:rPr>
                        <a:t>주제선정</a:t>
                      </a:r>
                      <a:endParaRPr sz="2000" b="1" i="0" u="none" strike="noStrike" dirty="0">
                        <a:solidFill>
                          <a:srgbClr val="000000"/>
                        </a:solidFill>
                        <a:latin typeface="함초롬돋움"/>
                        <a:ea typeface="함초롬돋움"/>
                      </a:endParaRPr>
                    </a:p>
                  </a:txBody>
                  <a:tcPr anchor="ctr">
                    <a:lnL w="0">
                      <a:noFill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25908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0099" cmpd="dbl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  <a:solidFill>
                      <a:srgbClr val="3A3C8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0099" cmpd="dbl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0099" cmpd="dbl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0099" cmpd="dbl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0099" cmpd="dbl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0099" cmpd="dbl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0099" cmpd="dbl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0099" cmpd="dbl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0099" cmpd="dbl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0099" cmpd="dbl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0099" cmpd="dbl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0099" cmpd="dbl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0099" cmpd="dbl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0099" cmpd="dbl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0099" cmpd="dbl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0099" cmpd="dbl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0099" cmpd="dbl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>
                      <a:noFill/>
                    </a:lnR>
                    <a:lnT w="30099" cmpd="dbl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743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2000" b="1" i="0" u="none" strike="noStrike" dirty="0" err="1"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</a:rPr>
                        <a:t>역할</a:t>
                      </a:r>
                      <a:r>
                        <a:rPr sz="2000" b="1" i="0" u="none" strike="noStrike" dirty="0"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</a:rPr>
                        <a:t> </a:t>
                      </a:r>
                      <a:r>
                        <a:rPr sz="2000" b="1" i="0" u="none" strike="noStrike" dirty="0" err="1"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</a:rPr>
                        <a:t>분담</a:t>
                      </a:r>
                      <a:endParaRPr sz="2000" b="1" i="0" u="none" strike="noStrike" dirty="0">
                        <a:solidFill>
                          <a:srgbClr val="000000"/>
                        </a:solidFill>
                        <a:latin typeface="함초롬돋움"/>
                        <a:ea typeface="함초롬돋움"/>
                      </a:endParaRPr>
                    </a:p>
                  </a:txBody>
                  <a:tcPr anchor="ctr">
                    <a:lnL w="0">
                      <a:noFill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  <a:solidFill>
                      <a:srgbClr val="3A3C8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>
                      <a:noFill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743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2000" b="1" i="0" u="none" strike="noStrike" dirty="0" err="1"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</a:rPr>
                        <a:t>모듈</a:t>
                      </a:r>
                      <a:r>
                        <a:rPr sz="2000" b="1" i="0" u="none" strike="noStrike" dirty="0"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</a:rPr>
                        <a:t> </a:t>
                      </a:r>
                      <a:r>
                        <a:rPr sz="2000" b="1" i="0" u="none" strike="noStrike" dirty="0" err="1"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</a:rPr>
                        <a:t>개발</a:t>
                      </a:r>
                      <a:endParaRPr sz="2000" b="1" i="0" u="none" strike="noStrike" dirty="0">
                        <a:solidFill>
                          <a:srgbClr val="000000"/>
                        </a:solidFill>
                        <a:latin typeface="함초롬돋움"/>
                        <a:ea typeface="함초롬돋움"/>
                      </a:endParaRPr>
                    </a:p>
                  </a:txBody>
                  <a:tcPr anchor="ctr">
                    <a:lnL w="0">
                      <a:noFill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  <a:solidFill>
                      <a:srgbClr val="3A3C8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  <a:solidFill>
                      <a:srgbClr val="3A3C8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  <a:solidFill>
                      <a:srgbClr val="3A3C8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  <a:solidFill>
                      <a:srgbClr val="3A3C8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  <a:solidFill>
                      <a:srgbClr val="3A3C8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  <a:solidFill>
                      <a:srgbClr val="3A3C8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>
                      <a:noFill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8703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2000" b="1" i="0" u="none" strike="noStrike"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</a:rPr>
                        <a:t>자세 추론 모델 학습</a:t>
                      </a:r>
                    </a:p>
                  </a:txBody>
                  <a:tcPr anchor="ctr">
                    <a:lnL w="0">
                      <a:noFill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  <a:solidFill>
                      <a:srgbClr val="3A3C8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  <a:solidFill>
                      <a:srgbClr val="3A3C8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  <a:solidFill>
                      <a:srgbClr val="3A3C8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  <a:solidFill>
                      <a:srgbClr val="3A3C8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  <a:solidFill>
                      <a:srgbClr val="3A3C8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  <a:solidFill>
                      <a:srgbClr val="3A3C8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  <a:solidFill>
                      <a:srgbClr val="3A3C8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>
                      <a:noFill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743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2000" b="1" i="0" u="none" strike="noStrike"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</a:rPr>
                        <a:t>연동 앱 개발</a:t>
                      </a:r>
                    </a:p>
                  </a:txBody>
                  <a:tcPr anchor="ctr">
                    <a:lnL w="0">
                      <a:noFill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  <a:solidFill>
                      <a:srgbClr val="3A3C8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  <a:solidFill>
                      <a:srgbClr val="3A3C8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  <a:solidFill>
                      <a:srgbClr val="3A3C8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  <a:solidFill>
                      <a:srgbClr val="3A3C8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>
                      <a:noFill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742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2000" b="1" i="0" u="none" strike="noStrike" dirty="0" err="1"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</a:rPr>
                        <a:t>디버깅</a:t>
                      </a:r>
                      <a:endParaRPr sz="2000" b="1" i="0" u="none" strike="noStrike" dirty="0">
                        <a:solidFill>
                          <a:srgbClr val="000000"/>
                        </a:solidFill>
                        <a:latin typeface="함초롬돋움"/>
                        <a:ea typeface="함초롬돋움"/>
                      </a:endParaRPr>
                    </a:p>
                  </a:txBody>
                  <a:tcPr anchor="ctr">
                    <a:lnL w="0">
                      <a:noFill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  <a:solidFill>
                      <a:srgbClr val="3A3C8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  <a:solidFill>
                      <a:srgbClr val="3A3C8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  <a:solidFill>
                      <a:srgbClr val="3A3C8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>
                      <a:noFill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8743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2000" b="1" i="0" u="none" strike="noStrike" spc="-100"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</a:rPr>
                        <a:t>결과보고서 작성</a:t>
                      </a:r>
                    </a:p>
                  </a:txBody>
                  <a:tcPr anchor="ctr">
                    <a:lnL w="0">
                      <a:noFill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  <a:solidFill>
                      <a:srgbClr val="3A3C8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>
                      <a:noFill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8745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2000" b="1" i="0" u="none" strike="noStrike" spc="-100"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</a:rPr>
                        <a:t>발표 자료 작성</a:t>
                      </a:r>
                    </a:p>
                  </a:txBody>
                  <a:tcPr anchor="ctr">
                    <a:lnL w="0">
                      <a:noFill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  <a:solidFill>
                      <a:srgbClr val="3A3C8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>
                      <a:noFill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23723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1" i="0" u="none" strike="noStrike" spc="-100"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</a:rPr>
                        <a:t>SW </a:t>
                      </a:r>
                      <a:r>
                        <a:rPr sz="2000" b="1" i="0" u="none" strike="noStrike" spc="-100"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</a:rPr>
                        <a:t>저작등록 준비</a:t>
                      </a:r>
                    </a:p>
                  </a:txBody>
                  <a:tcPr anchor="ctr">
                    <a:lnL w="0">
                      <a:noFill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  <a:solidFill>
                      <a:srgbClr val="3A3C8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>
                      <a:noFill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B>
                    <a:solidFill>
                      <a:srgbClr val="3A3C84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23723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2000" b="1" i="0" u="none" strike="noStrike" spc="-100"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</a:rPr>
                        <a:t>예산 사용 내역 증빙</a:t>
                      </a:r>
                    </a:p>
                  </a:txBody>
                  <a:tcPr anchor="ctr">
                    <a:lnL w="0">
                      <a:noFill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3A3C8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dirty="0"/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>
                      <a:noFill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ysDash"/>
                    </a:lnT>
                    <a:lnB w="259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3A3C84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실현 및 구체화 계획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1050879" y="1416593"/>
            <a:ext cx="16309074" cy="852219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 2.6 </a:t>
            </a:r>
            <a:r>
              <a:rPr lang="ko-KR" altLang="en-US" dirty="0"/>
              <a:t>결과 예상 화면</a:t>
            </a:r>
          </a:p>
          <a:p>
            <a:pPr marL="457200" lvl="1" indent="0"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457200" lvl="1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ko-KR" altLang="en-US" dirty="0"/>
          </a:p>
          <a:p>
            <a:pPr marL="457200" lvl="1" indent="0">
              <a:buNone/>
              <a:defRPr/>
            </a:pPr>
            <a:r>
              <a:rPr lang="en-US" altLang="ko-KR" dirty="0"/>
              <a:t>				</a:t>
            </a:r>
            <a:r>
              <a:rPr lang="ko-KR" altLang="en-US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55096" y="8935276"/>
            <a:ext cx="4318171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latin typeface="+mj-ea"/>
                <a:ea typeface="+mj-ea"/>
              </a:rPr>
              <a:t>관리 대상의 위치 파악 및</a:t>
            </a:r>
            <a:endParaRPr lang="en-US" altLang="ko-KR" sz="2400" dirty="0">
              <a:latin typeface="+mj-ea"/>
              <a:ea typeface="+mj-ea"/>
            </a:endParaRPr>
          </a:p>
          <a:p>
            <a:pPr algn="ctr">
              <a:defRPr/>
            </a:pPr>
            <a:r>
              <a:rPr lang="ko-KR" altLang="en-US" sz="2400" dirty="0">
                <a:latin typeface="+mj-ea"/>
                <a:ea typeface="+mj-ea"/>
              </a:rPr>
              <a:t>의료정보 전송</a:t>
            </a:r>
            <a:endParaRPr lang="en-US" altLang="ko-KR" sz="2400" dirty="0">
              <a:latin typeface="+mj-ea"/>
              <a:ea typeface="+mj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3D96545-4BE6-4E71-8A40-378791AB8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069" y="2626485"/>
            <a:ext cx="2652364" cy="583115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97AF606-61D6-4A4B-B6D6-6AC1ABB58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4197" y="2610573"/>
            <a:ext cx="2619968" cy="583115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8F2B4DB-0E87-4478-A9C5-20F92EC525E8}"/>
              </a:ext>
            </a:extLst>
          </p:cNvPr>
          <p:cNvSpPr txBox="1"/>
          <p:nvPr/>
        </p:nvSpPr>
        <p:spPr>
          <a:xfrm>
            <a:off x="3266165" y="9168608"/>
            <a:ext cx="4318171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latin typeface="+mj-ea"/>
                <a:ea typeface="+mj-ea"/>
                <a:cs typeface="+mn-cs"/>
              </a:rPr>
              <a:t>실시간 통신 및 스켈레톤 추출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 </a:t>
            </a:r>
            <a:r>
              <a:rPr lang="ko-KR" altLang="en-US"/>
              <a:t>활용 방안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1050879" y="1800225"/>
            <a:ext cx="16309074" cy="7858125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 </a:t>
            </a:r>
            <a:r>
              <a:rPr lang="ko-KR" altLang="en-US" dirty="0"/>
              <a:t>활용 계획</a:t>
            </a:r>
          </a:p>
          <a:p>
            <a:pPr marL="457200" lvl="1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en-US" altLang="ko-KR" sz="2500" i="0" u="none" strike="noStrike" dirty="0">
                <a:solidFill>
                  <a:schemeClr val="dk1"/>
                </a:solidFill>
              </a:rPr>
              <a:t>-</a:t>
            </a:r>
            <a:r>
              <a:rPr lang="ko-KR" altLang="en-US" sz="2500" i="0" u="none" strike="noStrike" dirty="0">
                <a:solidFill>
                  <a:schemeClr val="dk1"/>
                </a:solidFill>
              </a:rPr>
              <a:t> </a:t>
            </a:r>
            <a:r>
              <a:rPr sz="2500" i="0" u="none" strike="noStrike" dirty="0" err="1">
                <a:solidFill>
                  <a:schemeClr val="dk1"/>
                </a:solidFill>
              </a:rPr>
              <a:t>독거노인뿐만</a:t>
            </a:r>
            <a:r>
              <a:rPr sz="2500" i="0" u="none" strike="noStrike" dirty="0">
                <a:solidFill>
                  <a:schemeClr val="dk1"/>
                </a:solidFill>
              </a:rPr>
              <a:t> </a:t>
            </a:r>
            <a:r>
              <a:rPr sz="2500" i="0" u="none" strike="noStrike" dirty="0" err="1">
                <a:solidFill>
                  <a:schemeClr val="dk1"/>
                </a:solidFill>
              </a:rPr>
              <a:t>아니라</a:t>
            </a:r>
            <a:r>
              <a:rPr sz="2500" i="0" u="none" strike="noStrike" dirty="0">
                <a:solidFill>
                  <a:schemeClr val="dk1"/>
                </a:solidFill>
              </a:rPr>
              <a:t> </a:t>
            </a:r>
            <a:r>
              <a:rPr sz="2500" i="0" u="none" strike="noStrike" dirty="0" err="1">
                <a:solidFill>
                  <a:srgbClr val="FF0000"/>
                </a:solidFill>
              </a:rPr>
              <a:t>재택</a:t>
            </a:r>
            <a:r>
              <a:rPr sz="2500" i="0" u="none" strike="noStrike" dirty="0">
                <a:solidFill>
                  <a:srgbClr val="FF0000"/>
                </a:solidFill>
              </a:rPr>
              <a:t> </a:t>
            </a:r>
            <a:r>
              <a:rPr sz="2500" i="0" u="none" strike="noStrike" dirty="0" err="1">
                <a:solidFill>
                  <a:srgbClr val="FF0000"/>
                </a:solidFill>
              </a:rPr>
              <a:t>치료</a:t>
            </a:r>
            <a:r>
              <a:rPr sz="2500" i="0" u="none" strike="noStrike" dirty="0">
                <a:solidFill>
                  <a:srgbClr val="FF0000"/>
                </a:solidFill>
              </a:rPr>
              <a:t> </a:t>
            </a:r>
            <a:r>
              <a:rPr sz="2500" i="0" u="none" strike="noStrike" dirty="0" err="1">
                <a:solidFill>
                  <a:srgbClr val="FF0000"/>
                </a:solidFill>
              </a:rPr>
              <a:t>중인</a:t>
            </a:r>
            <a:r>
              <a:rPr sz="2500" i="0" u="none" strike="noStrike" dirty="0">
                <a:solidFill>
                  <a:srgbClr val="FF0000"/>
                </a:solidFill>
              </a:rPr>
              <a:t> </a:t>
            </a:r>
            <a:r>
              <a:rPr sz="2500" i="0" u="none" strike="noStrike" dirty="0" err="1">
                <a:solidFill>
                  <a:srgbClr val="FF0000"/>
                </a:solidFill>
              </a:rPr>
              <a:t>환자</a:t>
            </a:r>
            <a:r>
              <a:rPr sz="2500" i="0" u="none" strike="noStrike" dirty="0" err="1">
                <a:solidFill>
                  <a:schemeClr val="dk1"/>
                </a:solidFill>
              </a:rPr>
              <a:t>들의</a:t>
            </a:r>
            <a:r>
              <a:rPr sz="2500" i="0" u="none" strike="noStrike" dirty="0">
                <a:solidFill>
                  <a:schemeClr val="dk1"/>
                </a:solidFill>
              </a:rPr>
              <a:t> </a:t>
            </a:r>
            <a:r>
              <a:rPr sz="2500" i="0" u="none" strike="noStrike" dirty="0" err="1">
                <a:solidFill>
                  <a:srgbClr val="FF0000"/>
                </a:solidFill>
              </a:rPr>
              <a:t>상태</a:t>
            </a:r>
            <a:r>
              <a:rPr sz="2500" i="0" u="none" strike="noStrike" dirty="0">
                <a:solidFill>
                  <a:srgbClr val="FF0000"/>
                </a:solidFill>
              </a:rPr>
              <a:t> </a:t>
            </a:r>
            <a:r>
              <a:rPr sz="2500" i="0" u="none" strike="noStrike" dirty="0" err="1">
                <a:solidFill>
                  <a:srgbClr val="FF0000"/>
                </a:solidFill>
              </a:rPr>
              <a:t>확인</a:t>
            </a:r>
            <a:r>
              <a:rPr sz="2500" i="0" u="none" strike="noStrike" dirty="0">
                <a:solidFill>
                  <a:srgbClr val="FF0000"/>
                </a:solidFill>
              </a:rPr>
              <a:t> 및 </a:t>
            </a:r>
            <a:r>
              <a:rPr sz="2500" i="0" u="none" strike="noStrike" dirty="0" err="1">
                <a:solidFill>
                  <a:srgbClr val="FF0000"/>
                </a:solidFill>
              </a:rPr>
              <a:t>알림</a:t>
            </a:r>
            <a:r>
              <a:rPr sz="2500" i="0" u="none" strike="noStrike" dirty="0" err="1">
                <a:solidFill>
                  <a:schemeClr val="dk1"/>
                </a:solidFill>
              </a:rPr>
              <a:t>에</a:t>
            </a:r>
            <a:r>
              <a:rPr sz="2500" i="0" u="none" strike="noStrike" dirty="0">
                <a:solidFill>
                  <a:schemeClr val="dk1"/>
                </a:solidFill>
              </a:rPr>
              <a:t> </a:t>
            </a:r>
            <a:r>
              <a:rPr sz="2500" i="0" u="none" strike="noStrike" dirty="0" err="1">
                <a:solidFill>
                  <a:schemeClr val="dk1"/>
                </a:solidFill>
              </a:rPr>
              <a:t>사용할</a:t>
            </a:r>
            <a:r>
              <a:rPr sz="2500" i="0" u="none" strike="noStrike" dirty="0">
                <a:solidFill>
                  <a:schemeClr val="dk1"/>
                </a:solidFill>
              </a:rPr>
              <a:t> 수</a:t>
            </a:r>
            <a:r>
              <a:rPr lang="ko-KR" altLang="en-US" sz="2500" i="0" u="none" strike="noStrike" dirty="0">
                <a:solidFill>
                  <a:schemeClr val="dk1"/>
                </a:solidFill>
              </a:rPr>
              <a:t> 있음</a:t>
            </a:r>
          </a:p>
          <a:p>
            <a:pPr marL="457200" lvl="1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en-US" altLang="ko-KR" sz="2500" i="0" u="none" strike="noStrike" dirty="0">
                <a:solidFill>
                  <a:schemeClr val="dk1"/>
                </a:solidFill>
              </a:rPr>
              <a:t>-</a:t>
            </a:r>
            <a:r>
              <a:rPr lang="ko-KR" altLang="en-US" sz="2500" i="0" u="none" strike="noStrike" dirty="0">
                <a:solidFill>
                  <a:schemeClr val="dk1"/>
                </a:solidFill>
              </a:rPr>
              <a:t> </a:t>
            </a:r>
            <a:r>
              <a:rPr sz="2500" i="0" u="none" strike="noStrike" dirty="0" err="1">
                <a:solidFill>
                  <a:schemeClr val="dk1"/>
                </a:solidFill>
              </a:rPr>
              <a:t>추가적인</a:t>
            </a:r>
            <a:r>
              <a:rPr sz="2500" i="0" u="none" strike="noStrike" dirty="0">
                <a:solidFill>
                  <a:schemeClr val="dk1"/>
                </a:solidFill>
              </a:rPr>
              <a:t> </a:t>
            </a:r>
            <a:r>
              <a:rPr sz="2500" i="0" u="none" strike="noStrike" dirty="0" err="1">
                <a:solidFill>
                  <a:schemeClr val="dk1"/>
                </a:solidFill>
              </a:rPr>
              <a:t>센서를</a:t>
            </a:r>
            <a:r>
              <a:rPr sz="2500" i="0" u="none" strike="noStrike" dirty="0">
                <a:solidFill>
                  <a:schemeClr val="dk1"/>
                </a:solidFill>
              </a:rPr>
              <a:t> </a:t>
            </a:r>
            <a:r>
              <a:rPr sz="2500" i="0" u="none" strike="noStrike" dirty="0" err="1">
                <a:solidFill>
                  <a:schemeClr val="dk1"/>
                </a:solidFill>
              </a:rPr>
              <a:t>사용하여</a:t>
            </a:r>
            <a:r>
              <a:rPr sz="2500" i="0" u="none" strike="noStrike" dirty="0">
                <a:solidFill>
                  <a:schemeClr val="dk1"/>
                </a:solidFill>
              </a:rPr>
              <a:t> </a:t>
            </a:r>
            <a:r>
              <a:rPr sz="2500" i="0" u="none" strike="noStrike" dirty="0" err="1">
                <a:solidFill>
                  <a:schemeClr val="dk1"/>
                </a:solidFill>
              </a:rPr>
              <a:t>단순한</a:t>
            </a:r>
            <a:r>
              <a:rPr sz="2500" i="0" u="none" strike="noStrike" dirty="0">
                <a:solidFill>
                  <a:schemeClr val="dk1"/>
                </a:solidFill>
              </a:rPr>
              <a:t> </a:t>
            </a:r>
            <a:r>
              <a:rPr sz="2500" i="0" u="none" strike="noStrike" dirty="0" err="1">
                <a:solidFill>
                  <a:schemeClr val="dk1"/>
                </a:solidFill>
              </a:rPr>
              <a:t>관찰에서</a:t>
            </a:r>
            <a:r>
              <a:rPr sz="2500" i="0" u="none" strike="noStrike" dirty="0">
                <a:solidFill>
                  <a:schemeClr val="dk1"/>
                </a:solidFill>
              </a:rPr>
              <a:t> </a:t>
            </a:r>
            <a:r>
              <a:rPr sz="2500" i="0" u="none" strike="noStrike" dirty="0" err="1">
                <a:solidFill>
                  <a:schemeClr val="dk1"/>
                </a:solidFill>
              </a:rPr>
              <a:t>벗어난</a:t>
            </a:r>
            <a:r>
              <a:rPr sz="2500" i="0" u="none" strike="noStrike" dirty="0">
                <a:solidFill>
                  <a:schemeClr val="dk1"/>
                </a:solidFill>
              </a:rPr>
              <a:t> </a:t>
            </a:r>
            <a:r>
              <a:rPr sz="2500" i="0" u="none" strike="noStrike" dirty="0" err="1">
                <a:solidFill>
                  <a:srgbClr val="FF0000"/>
                </a:solidFill>
              </a:rPr>
              <a:t>쌍방향</a:t>
            </a:r>
            <a:r>
              <a:rPr sz="2500" i="0" u="none" strike="noStrike" dirty="0">
                <a:solidFill>
                  <a:srgbClr val="FF0000"/>
                </a:solidFill>
              </a:rPr>
              <a:t> </a:t>
            </a:r>
            <a:r>
              <a:rPr sz="2500" i="0" u="none" strike="noStrike" dirty="0" err="1">
                <a:solidFill>
                  <a:srgbClr val="FF0000"/>
                </a:solidFill>
              </a:rPr>
              <a:t>통신</a:t>
            </a:r>
            <a:r>
              <a:rPr sz="2500" i="0" u="none" strike="noStrike" dirty="0" err="1">
                <a:solidFill>
                  <a:schemeClr val="dk1"/>
                </a:solidFill>
              </a:rPr>
              <a:t>을</a:t>
            </a:r>
            <a:r>
              <a:rPr sz="2500" i="0" u="none" strike="noStrike" dirty="0">
                <a:solidFill>
                  <a:schemeClr val="dk1"/>
                </a:solidFill>
              </a:rPr>
              <a:t> </a:t>
            </a:r>
            <a:r>
              <a:rPr sz="2500" i="0" u="none" strike="noStrike" dirty="0" err="1">
                <a:solidFill>
                  <a:schemeClr val="dk1"/>
                </a:solidFill>
              </a:rPr>
              <a:t>통해</a:t>
            </a:r>
            <a:r>
              <a:rPr sz="2500" i="0" u="none" strike="noStrike" dirty="0">
                <a:solidFill>
                  <a:schemeClr val="dk1"/>
                </a:solidFill>
              </a:rPr>
              <a:t> 좀 더 </a:t>
            </a:r>
            <a:r>
              <a:rPr sz="2500" i="0" u="none" strike="noStrike" dirty="0" err="1">
                <a:solidFill>
                  <a:srgbClr val="FF0000"/>
                </a:solidFill>
              </a:rPr>
              <a:t>세부적인</a:t>
            </a:r>
            <a:r>
              <a:rPr sz="2500" i="0" u="none" strike="noStrike" dirty="0">
                <a:solidFill>
                  <a:srgbClr val="FF0000"/>
                </a:solidFill>
              </a:rPr>
              <a:t> </a:t>
            </a:r>
            <a:r>
              <a:rPr sz="2500" i="0" u="none" strike="noStrike" dirty="0" err="1">
                <a:solidFill>
                  <a:srgbClr val="FF0000"/>
                </a:solidFill>
              </a:rPr>
              <a:t>비대면</a:t>
            </a:r>
            <a:r>
              <a:rPr sz="2500" i="0" u="none" strike="noStrike" dirty="0">
                <a:solidFill>
                  <a:srgbClr val="FF0000"/>
                </a:solidFill>
              </a:rPr>
              <a:t> </a:t>
            </a:r>
            <a:r>
              <a:rPr sz="2500" i="0" u="none" strike="noStrike" dirty="0" err="1">
                <a:solidFill>
                  <a:srgbClr val="FF0000"/>
                </a:solidFill>
              </a:rPr>
              <a:t>진료</a:t>
            </a:r>
            <a:r>
              <a:rPr sz="2500" i="0" u="none" strike="noStrike" dirty="0" err="1">
                <a:solidFill>
                  <a:schemeClr val="dk1"/>
                </a:solidFill>
              </a:rPr>
              <a:t>를</a:t>
            </a:r>
            <a:r>
              <a:rPr sz="2500" i="0" u="none" strike="noStrike" dirty="0">
                <a:solidFill>
                  <a:schemeClr val="dk1"/>
                </a:solidFill>
              </a:rPr>
              <a:t> </a:t>
            </a:r>
            <a:r>
              <a:rPr sz="2500" i="0" u="none" strike="noStrike" dirty="0" err="1">
                <a:solidFill>
                  <a:schemeClr val="dk1"/>
                </a:solidFill>
              </a:rPr>
              <a:t>진행</a:t>
            </a:r>
            <a:r>
              <a:rPr lang="ko-KR" altLang="en-US" sz="2500" i="0" u="none" strike="noStrike" dirty="0">
                <a:solidFill>
                  <a:schemeClr val="dk1"/>
                </a:solidFill>
              </a:rPr>
              <a:t> 가능</a:t>
            </a:r>
          </a:p>
          <a:p>
            <a:pPr marL="457200" lvl="1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en-US" altLang="ko-KR" sz="2500" i="0" u="none" strike="noStrike" dirty="0">
                <a:solidFill>
                  <a:schemeClr val="dk1"/>
                </a:solidFill>
              </a:rPr>
              <a:t>-</a:t>
            </a:r>
            <a:r>
              <a:rPr lang="ko-KR" altLang="en-US" sz="2500" i="0" u="none" strike="noStrike" dirty="0">
                <a:solidFill>
                  <a:schemeClr val="dk1"/>
                </a:solidFill>
              </a:rPr>
              <a:t> </a:t>
            </a:r>
            <a:r>
              <a:rPr sz="2500" i="0" u="none" strike="noStrike" dirty="0" err="1">
                <a:solidFill>
                  <a:schemeClr val="dk1"/>
                </a:solidFill>
              </a:rPr>
              <a:t>집안에서</a:t>
            </a:r>
            <a:r>
              <a:rPr sz="2500" i="0" u="none" strike="noStrike" dirty="0">
                <a:solidFill>
                  <a:schemeClr val="dk1"/>
                </a:solidFill>
              </a:rPr>
              <a:t> </a:t>
            </a:r>
            <a:r>
              <a:rPr sz="2500" i="0" u="none" strike="noStrike" dirty="0" err="1">
                <a:solidFill>
                  <a:schemeClr val="dk1"/>
                </a:solidFill>
              </a:rPr>
              <a:t>벗어나</a:t>
            </a:r>
            <a:r>
              <a:rPr sz="2500" i="0" u="none" strike="noStrike" dirty="0">
                <a:solidFill>
                  <a:schemeClr val="dk1"/>
                </a:solidFill>
              </a:rPr>
              <a:t> </a:t>
            </a:r>
            <a:r>
              <a:rPr sz="2500" i="0" u="none" strike="noStrike" dirty="0" err="1">
                <a:solidFill>
                  <a:schemeClr val="dk1"/>
                </a:solidFill>
              </a:rPr>
              <a:t>병원</a:t>
            </a:r>
            <a:r>
              <a:rPr sz="2500" i="0" u="none" strike="noStrike" dirty="0">
                <a:solidFill>
                  <a:schemeClr val="dk1"/>
                </a:solidFill>
              </a:rPr>
              <a:t> </a:t>
            </a:r>
            <a:r>
              <a:rPr sz="2500" i="0" u="none" strike="noStrike" dirty="0" err="1">
                <a:solidFill>
                  <a:schemeClr val="dk1"/>
                </a:solidFill>
              </a:rPr>
              <a:t>인근이나</a:t>
            </a:r>
            <a:r>
              <a:rPr sz="2500" i="0" u="none" strike="noStrike" dirty="0">
                <a:solidFill>
                  <a:schemeClr val="dk1"/>
                </a:solidFill>
              </a:rPr>
              <a:t> </a:t>
            </a:r>
            <a:r>
              <a:rPr sz="2500" i="0" u="none" strike="noStrike" dirty="0" err="1">
                <a:solidFill>
                  <a:srgbClr val="FF0000"/>
                </a:solidFill>
              </a:rPr>
              <a:t>다수</a:t>
            </a:r>
            <a:r>
              <a:rPr sz="2500" i="0" u="none" strike="noStrike" dirty="0">
                <a:solidFill>
                  <a:srgbClr val="FF0000"/>
                </a:solidFill>
              </a:rPr>
              <a:t> </a:t>
            </a:r>
            <a:r>
              <a:rPr sz="2500" i="0" u="none" strike="noStrike" dirty="0" err="1">
                <a:solidFill>
                  <a:srgbClr val="FF0000"/>
                </a:solidFill>
              </a:rPr>
              <a:t>사고</a:t>
            </a:r>
            <a:r>
              <a:rPr sz="2500" i="0" u="none" strike="noStrike" dirty="0">
                <a:solidFill>
                  <a:srgbClr val="FF0000"/>
                </a:solidFill>
              </a:rPr>
              <a:t> </a:t>
            </a:r>
            <a:r>
              <a:rPr sz="2500" i="0" u="none" strike="noStrike" dirty="0" err="1">
                <a:solidFill>
                  <a:srgbClr val="FF0000"/>
                </a:solidFill>
              </a:rPr>
              <a:t>발생</a:t>
            </a:r>
            <a:r>
              <a:rPr sz="2500" i="0" u="none" strike="noStrike" dirty="0">
                <a:solidFill>
                  <a:srgbClr val="FF0000"/>
                </a:solidFill>
              </a:rPr>
              <a:t> </a:t>
            </a:r>
            <a:r>
              <a:rPr sz="2500" i="0" u="none" strike="noStrike" dirty="0" err="1">
                <a:solidFill>
                  <a:srgbClr val="FF0000"/>
                </a:solidFill>
              </a:rPr>
              <a:t>지점에</a:t>
            </a:r>
            <a:r>
              <a:rPr sz="2500" i="0" u="none" strike="noStrike" dirty="0">
                <a:solidFill>
                  <a:srgbClr val="FF0000"/>
                </a:solidFill>
              </a:rPr>
              <a:t> </a:t>
            </a:r>
            <a:r>
              <a:rPr sz="2500" i="0" u="none" strike="noStrike" dirty="0" err="1">
                <a:solidFill>
                  <a:srgbClr val="FF0000"/>
                </a:solidFill>
              </a:rPr>
              <a:t>설치</a:t>
            </a:r>
            <a:r>
              <a:rPr lang="ko-KR" altLang="en-US" sz="2500" i="0" u="none" strike="noStrike" dirty="0">
                <a:solidFill>
                  <a:schemeClr val="dk1"/>
                </a:solidFill>
              </a:rPr>
              <a:t> 및</a:t>
            </a:r>
            <a:r>
              <a:rPr sz="2500" i="0" u="none" strike="noStrike" dirty="0">
                <a:solidFill>
                  <a:schemeClr val="dk1"/>
                </a:solidFill>
              </a:rPr>
              <a:t> </a:t>
            </a:r>
            <a:r>
              <a:rPr sz="2500" i="0" u="none" strike="noStrike" dirty="0" err="1">
                <a:solidFill>
                  <a:srgbClr val="FF0000"/>
                </a:solidFill>
              </a:rPr>
              <a:t>사고</a:t>
            </a:r>
            <a:r>
              <a:rPr sz="2500" i="0" u="none" strike="noStrike" dirty="0">
                <a:solidFill>
                  <a:srgbClr val="FF0000"/>
                </a:solidFill>
              </a:rPr>
              <a:t> </a:t>
            </a:r>
            <a:r>
              <a:rPr sz="2500" i="0" u="none" strike="noStrike" dirty="0" err="1">
                <a:solidFill>
                  <a:srgbClr val="FF0000"/>
                </a:solidFill>
              </a:rPr>
              <a:t>발생</a:t>
            </a:r>
            <a:r>
              <a:rPr sz="2500" i="0" u="none" strike="noStrike" dirty="0">
                <a:solidFill>
                  <a:srgbClr val="FF0000"/>
                </a:solidFill>
              </a:rPr>
              <a:t> 시  </a:t>
            </a:r>
            <a:r>
              <a:rPr sz="2500" i="0" u="none" strike="noStrike" dirty="0" err="1">
                <a:solidFill>
                  <a:srgbClr val="FF0000"/>
                </a:solidFill>
              </a:rPr>
              <a:t>빠르게</a:t>
            </a:r>
            <a:r>
              <a:rPr sz="2500" i="0" u="none" strike="noStrike" dirty="0">
                <a:solidFill>
                  <a:srgbClr val="FF0000"/>
                </a:solidFill>
              </a:rPr>
              <a:t> </a:t>
            </a:r>
            <a:r>
              <a:rPr sz="2500" i="0" u="none" strike="noStrike" dirty="0" err="1">
                <a:solidFill>
                  <a:srgbClr val="FF0000"/>
                </a:solidFill>
              </a:rPr>
              <a:t>상황</a:t>
            </a:r>
            <a:r>
              <a:rPr sz="2500" i="0" u="none" strike="noStrike" dirty="0">
                <a:solidFill>
                  <a:srgbClr val="FF0000"/>
                </a:solidFill>
              </a:rPr>
              <a:t> </a:t>
            </a:r>
            <a:r>
              <a:rPr sz="2500" i="0" u="none" strike="noStrike" dirty="0" err="1">
                <a:solidFill>
                  <a:srgbClr val="FF0000"/>
                </a:solidFill>
              </a:rPr>
              <a:t>대처</a:t>
            </a:r>
            <a:r>
              <a:rPr lang="ko-KR" altLang="en-US" sz="2500" i="0" u="none" strike="noStrike" dirty="0">
                <a:solidFill>
                  <a:schemeClr val="dk1"/>
                </a:solidFill>
              </a:rPr>
              <a:t> 가능</a:t>
            </a:r>
            <a:endParaRPr lang="ko-KR" altLang="en-US" sz="2500" b="0" i="0" u="none" strike="noStrike" dirty="0"/>
          </a:p>
          <a:p>
            <a:pPr lvl="1"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ko-KR" altLang="en-US" dirty="0"/>
          </a:p>
          <a:p>
            <a:pPr marL="457200" lvl="1" indent="0">
              <a:buNone/>
              <a:defRPr/>
            </a:pPr>
            <a:r>
              <a:rPr lang="en-US" altLang="ko-KR" dirty="0"/>
              <a:t>				</a:t>
            </a:r>
            <a:r>
              <a:rPr lang="ko-KR" altLang="en-US" dirty="0"/>
              <a:t>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40179" y="4680585"/>
            <a:ext cx="4140517" cy="414051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020877" y="4740545"/>
            <a:ext cx="4140517" cy="414051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2601575" y="4680585"/>
            <a:ext cx="4140517" cy="41405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68171" y="9001125"/>
            <a:ext cx="4390719" cy="544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000" b="1"/>
              <a:t>재택 치료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781598" y="9001125"/>
            <a:ext cx="4390718" cy="541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나눔바른고딕 Light"/>
                <a:cs typeface="맑은 고딕"/>
              </a:rPr>
              <a:t>모니터링 </a:t>
            </a:r>
            <a:r>
              <a:rPr kumimoji="0" lang="en-US" altLang="ko-KR" sz="3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나눔바른고딕 Light"/>
                <a:cs typeface="맑은 고딕"/>
              </a:rPr>
              <a:t>/</a:t>
            </a:r>
            <a:r>
              <a:rPr kumimoji="0" lang="ko-KR" altLang="en-US" sz="3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나눔바른고딕 Light"/>
                <a:cs typeface="맑은 고딕"/>
              </a:rPr>
              <a:t> 신속 대처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01012" y="9001125"/>
            <a:ext cx="2612718" cy="541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나눔바른고딕 Light"/>
                <a:cs typeface="맑은 고딕"/>
              </a:rPr>
              <a:t>쌍방향 통신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 </a:t>
            </a:r>
            <a:r>
              <a:rPr lang="ko-KR" altLang="en-US"/>
              <a:t>팀 구성 및 보유역량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 </a:t>
            </a:r>
            <a:r>
              <a:rPr lang="ko-KR" altLang="en-US" dirty="0"/>
              <a:t>팀 구성현황 및 보유역량</a:t>
            </a:r>
          </a:p>
          <a:p>
            <a:pPr lvl="1">
              <a:defRPr/>
            </a:pPr>
            <a:r>
              <a:rPr lang="ko-KR" altLang="en-US" sz="3200" dirty="0">
                <a:solidFill>
                  <a:srgbClr val="FF0000"/>
                </a:solidFill>
              </a:rPr>
              <a:t>팀장</a:t>
            </a:r>
          </a:p>
          <a:p>
            <a:pPr lvl="1">
              <a:defRPr/>
            </a:pPr>
            <a:r>
              <a:rPr lang="ko-KR" altLang="en-US" sz="3000" dirty="0"/>
              <a:t>하 규 승</a:t>
            </a:r>
            <a:r>
              <a:rPr lang="en-US" altLang="ko-KR" sz="3000" dirty="0"/>
              <a:t>(河</a:t>
            </a:r>
            <a:r>
              <a:rPr lang="ko-KR" altLang="en-US" sz="3000" dirty="0"/>
              <a:t> 奎 昇</a:t>
            </a:r>
            <a:r>
              <a:rPr lang="en-US" altLang="ko-KR" sz="3000" dirty="0"/>
              <a:t>)</a:t>
            </a:r>
          </a:p>
          <a:p>
            <a:pPr marL="457200" lvl="1" indent="0">
              <a:buNone/>
              <a:defRPr/>
            </a:pPr>
            <a:r>
              <a:rPr lang="en-US" altLang="ko-KR" sz="3000" dirty="0"/>
              <a:t>-</a:t>
            </a:r>
            <a:r>
              <a:rPr lang="ko-KR" altLang="en-US" sz="3000" dirty="0"/>
              <a:t> </a:t>
            </a:r>
            <a:r>
              <a:rPr lang="en-US" altLang="ko-KR" sz="3000" dirty="0"/>
              <a:t>C, C++, Kotlin, Python</a:t>
            </a:r>
            <a:r>
              <a:rPr lang="ko-KR" altLang="en-US" sz="3000" dirty="0"/>
              <a:t> 등 프로그래밍 언어 다수 사용 가능</a:t>
            </a:r>
            <a:r>
              <a:rPr lang="en-US" altLang="ko-KR" sz="3000" dirty="0"/>
              <a:t> </a:t>
            </a:r>
          </a:p>
          <a:p>
            <a:pPr marL="457200" lvl="1" indent="0">
              <a:buNone/>
              <a:defRPr/>
            </a:pPr>
            <a:r>
              <a:rPr lang="en-US" altLang="ko-KR" sz="3000" dirty="0"/>
              <a:t>-</a:t>
            </a:r>
            <a:r>
              <a:rPr lang="ko-KR" altLang="en-US" sz="3000" dirty="0"/>
              <a:t> 개인 및 공동 프로젝트 경험 有 </a:t>
            </a:r>
          </a:p>
          <a:p>
            <a:pPr lvl="1">
              <a:defRPr/>
            </a:pPr>
            <a:r>
              <a:rPr lang="ko-KR" altLang="en-US" sz="3200" dirty="0">
                <a:solidFill>
                  <a:srgbClr val="3A3C84"/>
                </a:solidFill>
              </a:rPr>
              <a:t>팀원</a:t>
            </a:r>
          </a:p>
          <a:p>
            <a:pPr lvl="1">
              <a:defRPr/>
            </a:pPr>
            <a:r>
              <a:rPr lang="ko-KR" altLang="en-US" sz="3000" dirty="0"/>
              <a:t>김 효 준</a:t>
            </a:r>
            <a:r>
              <a:rPr lang="en-US" altLang="ko-KR" sz="3000" dirty="0"/>
              <a:t>(</a:t>
            </a:r>
            <a:r>
              <a:rPr lang="ko-KR" altLang="en-US" sz="3000" dirty="0"/>
              <a:t>金 孝 俊</a:t>
            </a:r>
            <a:r>
              <a:rPr lang="en-US" altLang="ko-KR" sz="3000" dirty="0"/>
              <a:t>)</a:t>
            </a:r>
          </a:p>
          <a:p>
            <a:pPr marL="457200" lvl="1" indent="0">
              <a:buNone/>
              <a:defRPr/>
            </a:pPr>
            <a:r>
              <a:rPr lang="en-US" altLang="ko-KR" sz="3000" dirty="0"/>
              <a:t>-</a:t>
            </a:r>
            <a:r>
              <a:rPr lang="ko-KR" altLang="en-US" sz="3000" dirty="0"/>
              <a:t> </a:t>
            </a:r>
            <a:r>
              <a:rPr lang="en-US" altLang="ko-KR" sz="3000" dirty="0"/>
              <a:t>Creo,</a:t>
            </a:r>
            <a:r>
              <a:rPr lang="ko-KR" altLang="en-US" sz="3000" dirty="0"/>
              <a:t> </a:t>
            </a:r>
            <a:r>
              <a:rPr lang="en-US" altLang="ko-KR" sz="3000" dirty="0"/>
              <a:t>Fusion360, 123D Design </a:t>
            </a:r>
            <a:r>
              <a:rPr lang="ko-KR" altLang="en-US" sz="3000" dirty="0"/>
              <a:t>사용 가능 </a:t>
            </a:r>
            <a:r>
              <a:rPr lang="en-US" altLang="ko-KR" sz="3000" dirty="0"/>
              <a:t>/</a:t>
            </a:r>
            <a:r>
              <a:rPr lang="ko-KR" altLang="en-US" sz="3000" dirty="0"/>
              <a:t> 공모전</a:t>
            </a:r>
            <a:r>
              <a:rPr lang="en-US" altLang="ko-KR" sz="3000" dirty="0"/>
              <a:t>(</a:t>
            </a:r>
            <a:r>
              <a:rPr lang="ko-KR" altLang="en-US" sz="3000" dirty="0" err="1"/>
              <a:t>한이음</a:t>
            </a:r>
            <a:r>
              <a:rPr lang="en-US" altLang="ko-KR" sz="3000" dirty="0"/>
              <a:t>,</a:t>
            </a:r>
            <a:r>
              <a:rPr lang="ko-KR" altLang="en-US" sz="3000" dirty="0"/>
              <a:t> 공학교육혁신센터 등</a:t>
            </a:r>
            <a:r>
              <a:rPr lang="en-US" altLang="ko-KR" sz="3000" dirty="0"/>
              <a:t>)</a:t>
            </a:r>
            <a:r>
              <a:rPr lang="ko-KR" altLang="en-US" sz="3000" dirty="0"/>
              <a:t> 다수 참가</a:t>
            </a:r>
          </a:p>
          <a:p>
            <a:pPr lvl="1">
              <a:defRPr/>
            </a:pPr>
            <a:r>
              <a:rPr lang="ko-KR" altLang="en-US" sz="3000" dirty="0"/>
              <a:t>이 수 빈</a:t>
            </a:r>
            <a:r>
              <a:rPr lang="en-US" altLang="ko-KR" sz="3000" dirty="0"/>
              <a:t>(李</a:t>
            </a:r>
            <a:r>
              <a:rPr lang="ko-KR" altLang="en-US" sz="3000" dirty="0"/>
              <a:t> 秀 彬</a:t>
            </a:r>
            <a:r>
              <a:rPr lang="en-US" altLang="ko-KR" sz="3000" dirty="0"/>
              <a:t>)</a:t>
            </a:r>
          </a:p>
          <a:p>
            <a:pPr marL="457200" lvl="1" indent="0">
              <a:buNone/>
              <a:defRPr/>
            </a:pPr>
            <a:r>
              <a:rPr lang="en-US" altLang="ko-KR" sz="3000" dirty="0"/>
              <a:t>- </a:t>
            </a:r>
            <a:r>
              <a:rPr lang="en-US" altLang="ko-KR" sz="3000" dirty="0" err="1"/>
              <a:t>AutoCad</a:t>
            </a:r>
            <a:r>
              <a:rPr lang="en-US" altLang="ko-KR" sz="3000" dirty="0"/>
              <a:t>, SolidWorks, </a:t>
            </a:r>
            <a:r>
              <a:rPr lang="en-US" altLang="ko-KR" sz="3000" dirty="0" err="1"/>
              <a:t>Matlab</a:t>
            </a:r>
            <a:r>
              <a:rPr lang="ko-KR" altLang="en-US" sz="3000" dirty="0"/>
              <a:t> 사용 가능 </a:t>
            </a:r>
            <a:r>
              <a:rPr lang="en-US" altLang="ko-KR" sz="3000" dirty="0"/>
              <a:t>/</a:t>
            </a:r>
            <a:r>
              <a:rPr lang="ko-KR" altLang="en-US" sz="3000" dirty="0"/>
              <a:t> 개인 프로젝트 경험 有</a:t>
            </a:r>
          </a:p>
          <a:p>
            <a:pPr marL="457200" lvl="1" indent="0">
              <a:buNone/>
              <a:defRPr/>
            </a:pPr>
            <a:endParaRPr lang="en-US" altLang="ko-KR" sz="3000" dirty="0"/>
          </a:p>
          <a:p>
            <a:pPr marL="0" lvl="0" indent="0"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ko-KR" altLang="en-US" dirty="0"/>
          </a:p>
          <a:p>
            <a:pPr marL="457200" lvl="1" indent="0">
              <a:buNone/>
              <a:defRPr/>
            </a:pPr>
            <a:r>
              <a:rPr lang="en-US" altLang="ko-KR" dirty="0"/>
              <a:t>				</a:t>
            </a:r>
            <a:r>
              <a:rPr lang="ko-KR" altLang="en-US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50880" y="279395"/>
            <a:ext cx="4960176" cy="795437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1. </a:t>
            </a:r>
            <a:r>
              <a:rPr lang="ko-KR" altLang="en-US" dirty="0"/>
              <a:t>프로젝트 개요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989463" y="1741509"/>
            <a:ext cx="16309074" cy="8048625"/>
          </a:xfrm>
        </p:spPr>
        <p:txBody>
          <a:bodyPr/>
          <a:lstStyle/>
          <a:p>
            <a:pPr marL="0" indent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dirty="0"/>
              <a:t> </a:t>
            </a:r>
            <a:r>
              <a:rPr lang="EN-US" b="1" i="0" u="none" strike="noStrike" dirty="0"/>
              <a:t>HPE(Human Pose Estimation)</a:t>
            </a:r>
            <a:r>
              <a:rPr b="1" i="0" u="none" strike="noStrike" dirty="0"/>
              <a:t>를 </a:t>
            </a:r>
            <a:r>
              <a:rPr b="1" i="0" u="none" strike="noStrike" dirty="0" err="1"/>
              <a:t>통한</a:t>
            </a:r>
            <a:r>
              <a:rPr b="1" i="0" u="none" strike="noStrike" dirty="0"/>
              <a:t> </a:t>
            </a:r>
            <a:r>
              <a:rPr b="1" i="0" u="none" strike="noStrike" dirty="0" err="1"/>
              <a:t>환자</a:t>
            </a:r>
            <a:r>
              <a:rPr b="1" i="0" u="none" strike="noStrike" dirty="0"/>
              <a:t> </a:t>
            </a:r>
            <a:r>
              <a:rPr b="1" i="0" u="none" strike="noStrike" dirty="0" err="1"/>
              <a:t>관리</a:t>
            </a:r>
            <a:r>
              <a:rPr b="1" i="0" u="none" strike="noStrike" dirty="0"/>
              <a:t> </a:t>
            </a:r>
            <a:r>
              <a:rPr b="1" i="0" u="none" strike="noStrike" dirty="0" err="1"/>
              <a:t>모듈</a:t>
            </a:r>
            <a:r>
              <a:rPr b="1" i="0" u="none" strike="noStrike" dirty="0"/>
              <a:t> </a:t>
            </a:r>
            <a:r>
              <a:rPr b="1" i="0" u="none" strike="noStrike" dirty="0" err="1"/>
              <a:t>개발</a:t>
            </a:r>
            <a:r>
              <a:rPr lang="ko-KR" altLang="en-US" dirty="0"/>
              <a:t>프로젝트</a:t>
            </a:r>
          </a:p>
          <a:p>
            <a:pPr lvl="0">
              <a:defRPr/>
            </a:pPr>
            <a:r>
              <a:rPr lang="en-US" altLang="ko-KR" dirty="0"/>
              <a:t> </a:t>
            </a:r>
            <a:r>
              <a:rPr lang="ko-KR" altLang="en-US" dirty="0"/>
              <a:t>개발 배경 및 동기	</a:t>
            </a:r>
          </a:p>
          <a:p>
            <a:pPr marL="457200" lvl="1" indent="0"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marL="457200" lvl="1" indent="0">
              <a:buNone/>
              <a:defRPr/>
            </a:pPr>
            <a:r>
              <a:rPr lang="ko-KR" altLang="en-US" dirty="0"/>
              <a:t> </a:t>
            </a:r>
          </a:p>
          <a:p>
            <a:pPr lvl="1">
              <a:defRPr/>
            </a:pPr>
            <a:endParaRPr lang="ko-KR" altLang="en-US" dirty="0"/>
          </a:p>
        </p:txBody>
      </p:sp>
      <p:pic>
        <p:nvPicPr>
          <p:cNvPr id="4" name="그림 3"/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1516063" y="3946943"/>
            <a:ext cx="15255873" cy="43715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16063" y="8651875"/>
            <a:ext cx="15255874" cy="623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500" b="1"/>
              <a:t>연도별 </a:t>
            </a:r>
            <a:r>
              <a:rPr lang="en-US" altLang="ko-KR" sz="3500" b="1"/>
              <a:t>65</a:t>
            </a:r>
            <a:r>
              <a:rPr lang="ko-KR" altLang="en-US" sz="3500" b="1"/>
              <a:t>세 이상 인구 및 </a:t>
            </a:r>
            <a:r>
              <a:rPr lang="en-US" altLang="ko-KR" sz="3500" b="1"/>
              <a:t>1</a:t>
            </a:r>
            <a:r>
              <a:rPr lang="ko-KR" altLang="en-US" sz="3500" b="1"/>
              <a:t>인 가구 수 증가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50880" y="279395"/>
            <a:ext cx="6414222" cy="795437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1. </a:t>
            </a:r>
            <a:r>
              <a:rPr lang="ko-KR" altLang="en-US" dirty="0"/>
              <a:t>프로젝트 개요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lvl="1" indent="0">
              <a:buNone/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marL="457200" lvl="1" indent="0">
              <a:buNone/>
              <a:defRPr/>
            </a:pPr>
            <a:r>
              <a:rPr lang="ko-KR" altLang="en-US"/>
              <a:t> </a:t>
            </a:r>
          </a:p>
          <a:p>
            <a:pPr lvl="1">
              <a:defRPr/>
            </a:pPr>
            <a:endParaRPr lang="ko-KR" altLang="en-US"/>
          </a:p>
        </p:txBody>
      </p:sp>
      <p:pic>
        <p:nvPicPr>
          <p:cNvPr id="5" name="그림 4"/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10159052" y="2160270"/>
            <a:ext cx="7200900" cy="5040630"/>
          </a:xfrm>
          <a:prstGeom prst="rect">
            <a:avLst/>
          </a:prstGeom>
        </p:spPr>
      </p:pic>
      <p:pic>
        <p:nvPicPr>
          <p:cNvPr id="6" name="그림 5"/>
          <p:cNvPicPr/>
          <p:nvPr/>
        </p:nvPicPr>
        <p:blipFill rotWithShape="1">
          <a:blip r:embed="rId4">
            <a:lum/>
          </a:blip>
          <a:srcRect/>
          <a:stretch>
            <a:fillRect/>
          </a:stretch>
        </p:blipFill>
        <p:spPr>
          <a:xfrm>
            <a:off x="1260157" y="2160270"/>
            <a:ext cx="7200900" cy="50406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22229" y="7794625"/>
            <a:ext cx="10366374" cy="1690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500" b="1"/>
              <a:t>-</a:t>
            </a:r>
            <a:r>
              <a:rPr lang="ko-KR" altLang="en-US" sz="3500" b="1"/>
              <a:t> 매년 고독사 비율이 높아지고 있음</a:t>
            </a:r>
          </a:p>
          <a:p>
            <a:pPr>
              <a:defRPr/>
            </a:pPr>
            <a:r>
              <a:rPr lang="en-US" altLang="ko-KR" sz="3500" b="1"/>
              <a:t>-</a:t>
            </a:r>
            <a:r>
              <a:rPr lang="ko-KR" altLang="en-US" sz="3500" b="1"/>
              <a:t> </a:t>
            </a:r>
            <a:r>
              <a:rPr lang="ko-KR" altLang="en-US" sz="3500" b="1">
                <a:solidFill>
                  <a:srgbClr val="FF0000"/>
                </a:solidFill>
              </a:rPr>
              <a:t>고령의 나이대</a:t>
            </a:r>
            <a:r>
              <a:rPr lang="ko-KR" altLang="en-US" sz="3500" b="1"/>
              <a:t>에 고독사 비율이 </a:t>
            </a:r>
            <a:r>
              <a:rPr lang="ko-KR" altLang="en-US" sz="3500" b="1">
                <a:solidFill>
                  <a:srgbClr val="FF0000"/>
                </a:solidFill>
              </a:rPr>
              <a:t>높게 분포</a:t>
            </a:r>
            <a:endParaRPr lang="ko-KR" altLang="en-US" sz="3500" b="1"/>
          </a:p>
          <a:p>
            <a:pPr>
              <a:defRPr/>
            </a:pPr>
            <a:r>
              <a:rPr lang="en-US" altLang="ko-KR" sz="3500" b="1"/>
              <a:t>-</a:t>
            </a:r>
            <a:r>
              <a:rPr lang="ko-KR" altLang="en-US" sz="3500" b="1"/>
              <a:t> </a:t>
            </a:r>
            <a:r>
              <a:rPr lang="ko-KR" altLang="en-US" sz="3500" b="1">
                <a:solidFill>
                  <a:srgbClr val="FF0000"/>
                </a:solidFill>
              </a:rPr>
              <a:t>부산의 고령인구</a:t>
            </a:r>
            <a:r>
              <a:rPr lang="ko-KR" altLang="en-US" sz="3500" b="1"/>
              <a:t> 비중이 </a:t>
            </a:r>
            <a:r>
              <a:rPr lang="en-US" altLang="ko-KR" sz="3500" b="1"/>
              <a:t>22.2%</a:t>
            </a:r>
            <a:r>
              <a:rPr lang="ko-KR" altLang="en-US" sz="3500" b="1"/>
              <a:t>로 </a:t>
            </a:r>
            <a:r>
              <a:rPr lang="ko-KR" altLang="en-US" sz="3500" b="1">
                <a:solidFill>
                  <a:srgbClr val="FF0000"/>
                </a:solidFill>
              </a:rPr>
              <a:t>상위권</a:t>
            </a:r>
            <a:r>
              <a:rPr lang="ko-KR" altLang="en-US" sz="3500" b="1"/>
              <a:t>에 위치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실현 및 구체화 계획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 2.1 </a:t>
            </a:r>
            <a:r>
              <a:rPr lang="ko-KR" altLang="en-US" dirty="0"/>
              <a:t>개발목표</a:t>
            </a: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500" dirty="0">
                <a:solidFill>
                  <a:schemeClr val="tx1"/>
                </a:solidFill>
              </a:rPr>
              <a:t> </a:t>
            </a:r>
            <a:r>
              <a:rPr sz="3200" b="0" i="0" u="none" strike="noStrike" dirty="0" err="1">
                <a:solidFill>
                  <a:srgbClr val="FF0000"/>
                </a:solidFill>
              </a:rPr>
              <a:t>고독사</a:t>
            </a:r>
            <a:r>
              <a:rPr sz="3200" b="0" i="0" u="none" strike="noStrike" dirty="0">
                <a:solidFill>
                  <a:srgbClr val="FF0000"/>
                </a:solidFill>
              </a:rPr>
              <a:t> 및 </a:t>
            </a:r>
            <a:r>
              <a:rPr sz="3200" b="0" i="0" u="none" strike="noStrike" dirty="0" err="1">
                <a:solidFill>
                  <a:srgbClr val="FF0000"/>
                </a:solidFill>
              </a:rPr>
              <a:t>고령화</a:t>
            </a:r>
            <a:r>
              <a:rPr sz="3200" b="0" i="0" u="none" strike="noStrike" dirty="0" err="1">
                <a:solidFill>
                  <a:schemeClr val="tx1"/>
                </a:solidFill>
              </a:rPr>
              <a:t>로</a:t>
            </a:r>
            <a:r>
              <a:rPr sz="3200" b="0" i="0" u="none" strike="noStrike" dirty="0">
                <a:solidFill>
                  <a:schemeClr val="tx1"/>
                </a:solidFill>
              </a:rPr>
              <a:t> </a:t>
            </a:r>
            <a:r>
              <a:rPr sz="3200" b="0" i="0" u="none" strike="noStrike" dirty="0" err="1">
                <a:solidFill>
                  <a:schemeClr val="tx1"/>
                </a:solidFill>
              </a:rPr>
              <a:t>인한</a:t>
            </a:r>
            <a:r>
              <a:rPr sz="3200" b="0" i="0" u="none" strike="noStrike" dirty="0">
                <a:solidFill>
                  <a:schemeClr val="tx1"/>
                </a:solidFill>
              </a:rPr>
              <a:t> </a:t>
            </a:r>
            <a:r>
              <a:rPr sz="3200" b="0" i="0" u="none" strike="noStrike" dirty="0" err="1">
                <a:solidFill>
                  <a:schemeClr val="tx1"/>
                </a:solidFill>
              </a:rPr>
              <a:t>사회적인</a:t>
            </a:r>
            <a:r>
              <a:rPr sz="3200" b="0" i="0" u="none" strike="noStrike" dirty="0">
                <a:solidFill>
                  <a:schemeClr val="tx1"/>
                </a:solidFill>
              </a:rPr>
              <a:t> </a:t>
            </a:r>
            <a:r>
              <a:rPr sz="3200" b="0" i="0" u="none" strike="noStrike" dirty="0" err="1">
                <a:solidFill>
                  <a:schemeClr val="tx1"/>
                </a:solidFill>
              </a:rPr>
              <a:t>문제가</a:t>
            </a:r>
            <a:r>
              <a:rPr sz="3200" b="0" i="0" u="none" strike="noStrike" dirty="0">
                <a:solidFill>
                  <a:schemeClr val="tx1"/>
                </a:solidFill>
              </a:rPr>
              <a:t> </a:t>
            </a:r>
            <a:r>
              <a:rPr sz="3200" b="0" i="0" u="none" strike="noStrike" dirty="0" err="1">
                <a:solidFill>
                  <a:schemeClr val="tx1"/>
                </a:solidFill>
              </a:rPr>
              <a:t>발생하고</a:t>
            </a:r>
            <a:r>
              <a:rPr sz="3200" b="0" i="0" u="none" strike="noStrike" dirty="0">
                <a:solidFill>
                  <a:schemeClr val="tx1"/>
                </a:solidFill>
              </a:rPr>
              <a:t> </a:t>
            </a:r>
            <a:r>
              <a:rPr sz="3200" b="0" i="0" u="none" strike="noStrike" dirty="0" err="1">
                <a:solidFill>
                  <a:schemeClr val="tx1"/>
                </a:solidFill>
              </a:rPr>
              <a:t>있다</a:t>
            </a:r>
            <a:r>
              <a:rPr lang="EN-US" sz="3200" b="0" i="0" u="none" strike="noStrike" dirty="0">
                <a:solidFill>
                  <a:schemeClr val="tx1"/>
                </a:solidFill>
              </a:rPr>
              <a:t>. </a:t>
            </a:r>
            <a:r>
              <a:rPr sz="3200" b="0" i="0" u="none" strike="noStrike" dirty="0" err="1">
                <a:solidFill>
                  <a:schemeClr val="tx1"/>
                </a:solidFill>
              </a:rPr>
              <a:t>이를</a:t>
            </a:r>
            <a:r>
              <a:rPr sz="3200" b="0" i="0" u="none" strike="noStrike" dirty="0">
                <a:solidFill>
                  <a:schemeClr val="tx1"/>
                </a:solidFill>
              </a:rPr>
              <a:t> </a:t>
            </a:r>
            <a:r>
              <a:rPr sz="3200" b="0" i="0" u="none" strike="noStrike" dirty="0" err="1">
                <a:solidFill>
                  <a:schemeClr val="tx1"/>
                </a:solidFill>
              </a:rPr>
              <a:t>해결하기</a:t>
            </a:r>
            <a:r>
              <a:rPr sz="3200" b="0" i="0" u="none" strike="noStrike" dirty="0">
                <a:solidFill>
                  <a:schemeClr val="tx1"/>
                </a:solidFill>
              </a:rPr>
              <a:t> </a:t>
            </a:r>
            <a:r>
              <a:rPr sz="3200" b="0" i="0" u="none" strike="noStrike" dirty="0" err="1">
                <a:solidFill>
                  <a:schemeClr val="tx1"/>
                </a:solidFill>
              </a:rPr>
              <a:t>위하여</a:t>
            </a:r>
            <a:r>
              <a:rPr sz="3200" b="0" i="0" u="none" strike="noStrike" dirty="0">
                <a:solidFill>
                  <a:schemeClr val="tx1"/>
                </a:solidFill>
              </a:rPr>
              <a:t> </a:t>
            </a:r>
            <a:r>
              <a:rPr sz="3200" b="0" i="0" u="none" strike="noStrike" dirty="0" err="1">
                <a:solidFill>
                  <a:schemeClr val="tx1"/>
                </a:solidFill>
              </a:rPr>
              <a:t>각종</a:t>
            </a:r>
            <a:r>
              <a:rPr sz="3200" b="0" i="0" u="none" strike="noStrike" dirty="0">
                <a:solidFill>
                  <a:schemeClr val="tx1"/>
                </a:solidFill>
              </a:rPr>
              <a:t> </a:t>
            </a:r>
            <a:r>
              <a:rPr sz="3200" b="0" i="0" u="none" strike="noStrike" dirty="0" err="1">
                <a:solidFill>
                  <a:srgbClr val="FF0000"/>
                </a:solidFill>
              </a:rPr>
              <a:t>센서를</a:t>
            </a:r>
            <a:r>
              <a:rPr sz="3200" b="0" i="0" u="none" strike="noStrike" dirty="0">
                <a:solidFill>
                  <a:srgbClr val="FF0000"/>
                </a:solidFill>
              </a:rPr>
              <a:t> </a:t>
            </a:r>
            <a:r>
              <a:rPr sz="3200" b="0" i="0" u="none" strike="noStrike" dirty="0" err="1">
                <a:solidFill>
                  <a:srgbClr val="FF0000"/>
                </a:solidFill>
              </a:rPr>
              <a:t>이용</a:t>
            </a:r>
            <a:r>
              <a:rPr sz="3200" b="0" i="0" u="none" strike="noStrike" dirty="0" err="1">
                <a:solidFill>
                  <a:schemeClr val="tx1"/>
                </a:solidFill>
              </a:rPr>
              <a:t>해</a:t>
            </a:r>
            <a:r>
              <a:rPr sz="3200" b="0" i="0" u="none" strike="noStrike" dirty="0">
                <a:solidFill>
                  <a:schemeClr val="tx1"/>
                </a:solidFill>
              </a:rPr>
              <a:t> </a:t>
            </a:r>
            <a:r>
              <a:rPr sz="3200" b="0" i="0" u="none" strike="noStrike" dirty="0" err="1">
                <a:solidFill>
                  <a:schemeClr val="tx1"/>
                </a:solidFill>
              </a:rPr>
              <a:t>환자</a:t>
            </a:r>
            <a:r>
              <a:rPr lang="EN-US" sz="3200" b="0" i="0" u="none" strike="noStrike" dirty="0">
                <a:solidFill>
                  <a:schemeClr val="tx1"/>
                </a:solidFill>
              </a:rPr>
              <a:t>, </a:t>
            </a:r>
            <a:r>
              <a:rPr sz="3200" b="0" i="0" u="none" strike="noStrike" dirty="0" err="1">
                <a:solidFill>
                  <a:schemeClr val="tx1"/>
                </a:solidFill>
              </a:rPr>
              <a:t>독거노인</a:t>
            </a:r>
            <a:r>
              <a:rPr sz="3200" b="0" i="0" u="none" strike="noStrike" dirty="0">
                <a:solidFill>
                  <a:schemeClr val="tx1"/>
                </a:solidFill>
              </a:rPr>
              <a:t> 등 </a:t>
            </a:r>
            <a:r>
              <a:rPr sz="3200" b="0" i="0" u="none" strike="noStrike" dirty="0" err="1">
                <a:solidFill>
                  <a:schemeClr val="tx1"/>
                </a:solidFill>
              </a:rPr>
              <a:t>관리가</a:t>
            </a:r>
            <a:r>
              <a:rPr sz="3200" b="0" i="0" u="none" strike="noStrike" dirty="0">
                <a:solidFill>
                  <a:schemeClr val="tx1"/>
                </a:solidFill>
              </a:rPr>
              <a:t> </a:t>
            </a:r>
            <a:r>
              <a:rPr sz="3200" b="0" i="0" u="none" strike="noStrike" dirty="0" err="1">
                <a:solidFill>
                  <a:schemeClr val="tx1"/>
                </a:solidFill>
              </a:rPr>
              <a:t>필요한</a:t>
            </a:r>
            <a:r>
              <a:rPr sz="3200" b="0" i="0" u="none" strike="noStrike" dirty="0">
                <a:solidFill>
                  <a:schemeClr val="tx1"/>
                </a:solidFill>
              </a:rPr>
              <a:t> </a:t>
            </a:r>
            <a:r>
              <a:rPr sz="3200" b="0" i="0" u="none" strike="noStrike" dirty="0" err="1">
                <a:solidFill>
                  <a:schemeClr val="tx1"/>
                </a:solidFill>
              </a:rPr>
              <a:t>대상의</a:t>
            </a:r>
            <a:r>
              <a:rPr sz="3200" b="0" i="0" u="none" strike="noStrike" dirty="0">
                <a:solidFill>
                  <a:schemeClr val="tx1"/>
                </a:solidFill>
              </a:rPr>
              <a:t> </a:t>
            </a:r>
            <a:r>
              <a:rPr sz="3200" b="0" i="0" u="none" strike="noStrike" dirty="0" err="1">
                <a:solidFill>
                  <a:schemeClr val="tx1"/>
                </a:solidFill>
              </a:rPr>
              <a:t>상태를</a:t>
            </a:r>
            <a:r>
              <a:rPr sz="3200" b="0" i="0" u="none" strike="noStrike" dirty="0">
                <a:solidFill>
                  <a:schemeClr val="tx1"/>
                </a:solidFill>
              </a:rPr>
              <a:t> </a:t>
            </a:r>
            <a:r>
              <a:rPr sz="3200" b="0" i="0" u="none" strike="noStrike" dirty="0" err="1">
                <a:solidFill>
                  <a:schemeClr val="tx1"/>
                </a:solidFill>
              </a:rPr>
              <a:t>단순</a:t>
            </a:r>
            <a:r>
              <a:rPr sz="3200" b="0" i="0" u="none" strike="noStrike" dirty="0">
                <a:solidFill>
                  <a:schemeClr val="tx1"/>
                </a:solidFill>
              </a:rPr>
              <a:t> </a:t>
            </a:r>
            <a:r>
              <a:rPr sz="3200" b="0" i="0" u="none" strike="noStrike" dirty="0" err="1">
                <a:solidFill>
                  <a:schemeClr val="tx1"/>
                </a:solidFill>
              </a:rPr>
              <a:t>예측하는</a:t>
            </a:r>
            <a:r>
              <a:rPr sz="3200" b="0" i="0" u="none" strike="noStrike" dirty="0">
                <a:solidFill>
                  <a:schemeClr val="tx1"/>
                </a:solidFill>
              </a:rPr>
              <a:t> </a:t>
            </a:r>
            <a:r>
              <a:rPr sz="3200" b="0" i="0" u="none" strike="noStrike" dirty="0" err="1">
                <a:solidFill>
                  <a:schemeClr val="tx1"/>
                </a:solidFill>
              </a:rPr>
              <a:t>기존</a:t>
            </a:r>
            <a:r>
              <a:rPr sz="3200" b="0" i="0" u="none" strike="noStrike" dirty="0">
                <a:solidFill>
                  <a:schemeClr val="tx1"/>
                </a:solidFill>
              </a:rPr>
              <a:t> </a:t>
            </a:r>
            <a:r>
              <a:rPr sz="3200" b="0" i="0" u="none" strike="noStrike" dirty="0" err="1">
                <a:solidFill>
                  <a:schemeClr val="tx1"/>
                </a:solidFill>
              </a:rPr>
              <a:t>방식과</a:t>
            </a:r>
            <a:r>
              <a:rPr sz="3200" b="0" i="0" u="none" strike="noStrike" dirty="0">
                <a:solidFill>
                  <a:schemeClr val="tx1"/>
                </a:solidFill>
              </a:rPr>
              <a:t> </a:t>
            </a:r>
            <a:r>
              <a:rPr sz="3200" b="0" i="0" u="none" strike="noStrike" dirty="0" err="1">
                <a:solidFill>
                  <a:schemeClr val="tx1"/>
                </a:solidFill>
              </a:rPr>
              <a:t>달리</a:t>
            </a:r>
            <a:r>
              <a:rPr sz="3200" b="0" i="0" u="none" strike="noStrike" dirty="0">
                <a:solidFill>
                  <a:schemeClr val="tx1"/>
                </a:solidFill>
              </a:rPr>
              <a:t> </a:t>
            </a:r>
            <a:r>
              <a:rPr sz="3200" b="0" i="0" u="none" strike="noStrike" dirty="0" err="1">
                <a:solidFill>
                  <a:srgbClr val="FF0000"/>
                </a:solidFill>
              </a:rPr>
              <a:t>카메라를</a:t>
            </a:r>
            <a:r>
              <a:rPr sz="3200" b="0" i="0" u="none" strike="noStrike" dirty="0">
                <a:solidFill>
                  <a:srgbClr val="FF0000"/>
                </a:solidFill>
              </a:rPr>
              <a:t> </a:t>
            </a:r>
            <a:r>
              <a:rPr sz="3200" b="0" i="0" u="none" strike="noStrike" dirty="0" err="1">
                <a:solidFill>
                  <a:srgbClr val="FF0000"/>
                </a:solidFill>
              </a:rPr>
              <a:t>이용하여</a:t>
            </a:r>
            <a:r>
              <a:rPr sz="3200" b="0" i="0" u="none" strike="noStrike" dirty="0">
                <a:solidFill>
                  <a:srgbClr val="FF0000"/>
                </a:solidFill>
              </a:rPr>
              <a:t> </a:t>
            </a:r>
            <a:r>
              <a:rPr sz="3200" b="0" i="0" u="none" strike="noStrike" dirty="0" err="1">
                <a:solidFill>
                  <a:srgbClr val="FF0000"/>
                </a:solidFill>
              </a:rPr>
              <a:t>실시간으로</a:t>
            </a:r>
            <a:r>
              <a:rPr sz="3200" b="0" i="0" u="none" strike="noStrike" dirty="0">
                <a:solidFill>
                  <a:srgbClr val="FF0000"/>
                </a:solidFill>
              </a:rPr>
              <a:t> </a:t>
            </a:r>
            <a:r>
              <a:rPr sz="3200" b="0" i="0" u="none" strike="noStrike" dirty="0" err="1">
                <a:solidFill>
                  <a:srgbClr val="FF0000"/>
                </a:solidFill>
              </a:rPr>
              <a:t>확인하고</a:t>
            </a:r>
            <a:r>
              <a:rPr lang="EN-US" sz="3200" b="0" i="0" u="none" strike="noStrike" dirty="0">
                <a:solidFill>
                  <a:srgbClr val="FF0000"/>
                </a:solidFill>
              </a:rPr>
              <a:t>, </a:t>
            </a:r>
            <a:r>
              <a:rPr sz="3200" b="0" i="0" u="none" strike="noStrike" dirty="0" err="1">
                <a:solidFill>
                  <a:srgbClr val="FF0000"/>
                </a:solidFill>
              </a:rPr>
              <a:t>위급</a:t>
            </a:r>
            <a:r>
              <a:rPr sz="3200" b="0" i="0" u="none" strike="noStrike" dirty="0">
                <a:solidFill>
                  <a:srgbClr val="FF0000"/>
                </a:solidFill>
              </a:rPr>
              <a:t> 시 </a:t>
            </a:r>
            <a:r>
              <a:rPr sz="3200" b="0" i="0" u="none" strike="noStrike" dirty="0" err="1">
                <a:solidFill>
                  <a:srgbClr val="FF0000"/>
                </a:solidFill>
              </a:rPr>
              <a:t>보호자에게</a:t>
            </a:r>
            <a:r>
              <a:rPr sz="3200" b="0" i="0" u="none" strike="noStrike" dirty="0">
                <a:solidFill>
                  <a:srgbClr val="FF0000"/>
                </a:solidFill>
              </a:rPr>
              <a:t> </a:t>
            </a:r>
            <a:r>
              <a:rPr sz="3200" b="0" i="0" u="none" strike="noStrike" dirty="0" err="1">
                <a:solidFill>
                  <a:srgbClr val="FF0000"/>
                </a:solidFill>
              </a:rPr>
              <a:t>알린다</a:t>
            </a:r>
            <a:r>
              <a:rPr lang="EN-US" sz="3200" b="0" i="0" u="none" strike="noStrike" dirty="0">
                <a:solidFill>
                  <a:srgbClr val="FF0000"/>
                </a:solidFill>
              </a:rPr>
              <a:t>.</a:t>
            </a:r>
            <a:endParaRPr lang="EN-US" sz="3200" b="0" i="0" u="none" strike="noStrike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ko-KR" altLang="en-US" dirty="0"/>
          </a:p>
          <a:p>
            <a:pPr marL="457200" lvl="1" indent="0">
              <a:buNone/>
              <a:defRPr/>
            </a:pPr>
            <a:r>
              <a:rPr lang="en-US" altLang="ko-KR" dirty="0"/>
              <a:t>				</a:t>
            </a:r>
            <a:r>
              <a:rPr lang="ko-KR" altLang="en-US" dirty="0"/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230699" y="5143500"/>
            <a:ext cx="4877480" cy="4877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실현 및 구체화 계획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 2.2 </a:t>
            </a:r>
            <a:r>
              <a:rPr lang="ko-KR" altLang="en-US"/>
              <a:t>주요 내용</a:t>
            </a:r>
            <a:br>
              <a:rPr lang="ko-KR" altLang="en-US"/>
            </a:br>
            <a:r>
              <a:rPr lang="en-US" altLang="ko-KR"/>
              <a:t>1.</a:t>
            </a:r>
            <a:r>
              <a:rPr lang="ko-KR" altLang="en-US"/>
              <a:t> 모듈 외형 모델링 및 출력</a:t>
            </a:r>
            <a:br>
              <a:rPr lang="ko-KR" altLang="en-US"/>
            </a:b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/>
          </a:p>
          <a:p>
            <a:pPr marL="457200" lvl="1" indent="0">
              <a:buNone/>
              <a:defRPr/>
            </a:pPr>
            <a:r>
              <a:rPr lang="en-US" altLang="ko-KR"/>
              <a:t>				</a:t>
            </a:r>
            <a:r>
              <a:rPr lang="ko-KR" altLang="en-US"/>
              <a:t> </a:t>
            </a:r>
          </a:p>
        </p:txBody>
      </p:sp>
      <p:pic>
        <p:nvPicPr>
          <p:cNvPr id="4" name="그림 3"/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3333749" y="3252810"/>
            <a:ext cx="11620501" cy="6203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실현 및 구체화 계획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 </a:t>
            </a:r>
            <a:r>
              <a:rPr lang="en-US" altLang="ko-KR" dirty="0"/>
              <a:t>2.2 </a:t>
            </a:r>
            <a:r>
              <a:rPr lang="ko-KR" altLang="en-US" dirty="0"/>
              <a:t>주요 내용</a:t>
            </a:r>
            <a:br>
              <a:rPr lang="ko-KR" altLang="en-US" dirty="0"/>
            </a:br>
            <a:r>
              <a:rPr lang="en-US" altLang="ko-KR" dirty="0"/>
              <a:t>2.</a:t>
            </a:r>
            <a:r>
              <a:rPr lang="ko-KR" altLang="en-US" dirty="0"/>
              <a:t> 디바이스 통신 구현</a:t>
            </a:r>
            <a:r>
              <a:rPr lang="en-US" altLang="ko-KR" dirty="0"/>
              <a:t>				</a:t>
            </a:r>
            <a:r>
              <a:rPr lang="ko-KR" altLang="en-US" dirty="0"/>
              <a:t> </a:t>
            </a:r>
          </a:p>
        </p:txBody>
      </p:sp>
      <p:pic>
        <p:nvPicPr>
          <p:cNvPr id="4" name="그림 3"/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1488123" y="3637596"/>
            <a:ext cx="15311754" cy="549541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F5AB060-C23D-4101-B186-D46980F6D600}"/>
              </a:ext>
            </a:extLst>
          </p:cNvPr>
          <p:cNvSpPr/>
          <p:nvPr/>
        </p:nvSpPr>
        <p:spPr>
          <a:xfrm>
            <a:off x="5471410" y="5006715"/>
            <a:ext cx="2233534" cy="10043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실현 및 구체화 계획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 </a:t>
            </a:r>
            <a:r>
              <a:rPr lang="en-US" altLang="ko-KR"/>
              <a:t>2.2 </a:t>
            </a:r>
            <a:r>
              <a:rPr lang="ko-KR" altLang="en-US"/>
              <a:t>주요 내용</a:t>
            </a:r>
            <a:br>
              <a:rPr lang="ko-KR" altLang="en-US"/>
            </a:br>
            <a:r>
              <a:rPr lang="en-US" altLang="ko-KR"/>
              <a:t>3.</a:t>
            </a:r>
            <a:r>
              <a:rPr lang="ko-KR" altLang="en-US"/>
              <a:t> </a:t>
            </a:r>
            <a:r>
              <a:rPr lang="en-US" altLang="ko-KR"/>
              <a:t>HPE(Human Pose Estimation)				</a:t>
            </a:r>
            <a:r>
              <a:rPr lang="ko-KR" altLang="en-US"/>
              <a:t> </a:t>
            </a:r>
          </a:p>
        </p:txBody>
      </p:sp>
      <p:pic>
        <p:nvPicPr>
          <p:cNvPr id="5" name="그림 4"/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1493043" y="3427094"/>
            <a:ext cx="15301913" cy="59489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실현 및 구체화 계획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 2.3 </a:t>
            </a:r>
            <a:r>
              <a:rPr lang="ko-KR" altLang="en-US"/>
              <a:t>세부 내용</a:t>
            </a:r>
          </a:p>
          <a:p>
            <a:pPr marL="457200" lvl="1" indent="0">
              <a:buNone/>
              <a:defRPr/>
            </a:pPr>
            <a:r>
              <a:rPr lang="en-US" altLang="ko-KR"/>
              <a:t>1.</a:t>
            </a:r>
            <a:r>
              <a:rPr lang="en-US" altLang="ko-KR" sz="3500"/>
              <a:t> </a:t>
            </a:r>
            <a:r>
              <a:rPr lang="ko-KR" altLang="en-US"/>
              <a:t>개발 요구사항</a:t>
            </a:r>
            <a:br>
              <a:rPr lang="ko-KR" altLang="en-US"/>
            </a:br>
            <a:r>
              <a:rPr lang="ko-KR" altLang="en-US" sz="3800"/>
              <a:t>	가</a:t>
            </a:r>
            <a:r>
              <a:rPr lang="en-US" altLang="ko-KR" sz="3800"/>
              <a:t>.</a:t>
            </a:r>
            <a:r>
              <a:rPr lang="ko-KR" altLang="en-US" sz="3800"/>
              <a:t> 기능 요구사항</a:t>
            </a:r>
          </a:p>
          <a:p>
            <a:pPr marL="457200" lvl="1" indent="0">
              <a:buNone/>
              <a:defRPr/>
            </a:pPr>
            <a:endParaRPr lang="ko-KR" altLang="en-US" sz="3800"/>
          </a:p>
          <a:p>
            <a:pPr lvl="1">
              <a:defRPr/>
            </a:pPr>
            <a:endParaRPr lang="ko-KR" altLang="en-US"/>
          </a:p>
          <a:p>
            <a:pPr marL="457200" lvl="1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ko-KR" altLang="en-US"/>
          </a:p>
          <a:p>
            <a:pPr marL="457200" lvl="1" indent="0">
              <a:buNone/>
              <a:defRPr/>
            </a:pPr>
            <a:r>
              <a:rPr lang="en-US" altLang="ko-KR"/>
              <a:t>				</a:t>
            </a:r>
            <a:r>
              <a:rPr lang="ko-KR" altLang="en-US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1134" y="9185029"/>
            <a:ext cx="370257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000" b="1" dirty="0"/>
              <a:t>애플리케이션</a:t>
            </a:r>
            <a:r>
              <a:rPr lang="en-US" altLang="ko-KR" sz="3000" b="1" dirty="0"/>
              <a:t> </a:t>
            </a:r>
            <a:r>
              <a:rPr lang="ko-KR" altLang="en-US" sz="3000" b="1" dirty="0"/>
              <a:t>작성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200900" y="4320540"/>
            <a:ext cx="4876190" cy="48761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3321664" y="4320540"/>
            <a:ext cx="4876089" cy="48760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81148" y="9361170"/>
            <a:ext cx="992184" cy="542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나눔바른고딕 Light"/>
                <a:cs typeface="맑은 고딕"/>
              </a:rPr>
              <a:t>통신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941868" y="9421370"/>
            <a:ext cx="1904998" cy="539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나눔바른고딕 Light"/>
                <a:cs typeface="맑은 고딕"/>
              </a:rPr>
              <a:t>모델 학습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32CAE8D-F359-4F5D-AFE3-267CAAA20E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047" y="4652902"/>
            <a:ext cx="4211363" cy="42113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실현 및 구체화 계획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 2.3 </a:t>
            </a:r>
            <a:r>
              <a:rPr lang="ko-KR" altLang="en-US"/>
              <a:t>세부 내용</a:t>
            </a:r>
          </a:p>
          <a:p>
            <a:pPr marL="457200" lvl="1" indent="0">
              <a:buNone/>
              <a:defRPr/>
            </a:pPr>
            <a:r>
              <a:rPr lang="en-US" altLang="ko-KR"/>
              <a:t>1.</a:t>
            </a:r>
            <a:r>
              <a:rPr lang="ko-KR" altLang="en-US"/>
              <a:t> 개발 요구사항</a:t>
            </a:r>
            <a:br>
              <a:rPr lang="ko-KR" altLang="en-US"/>
            </a:br>
            <a:r>
              <a:rPr lang="ko-KR" altLang="en-US"/>
              <a:t>	</a:t>
            </a:r>
            <a:r>
              <a:rPr lang="ko-KR" altLang="en-US" sz="3800"/>
              <a:t>나</a:t>
            </a:r>
            <a:r>
              <a:rPr lang="en-US" altLang="ko-KR" sz="3800"/>
              <a:t>.</a:t>
            </a:r>
            <a:r>
              <a:rPr lang="ko-KR" altLang="en-US" sz="3800"/>
              <a:t> 사용자 요구사항</a:t>
            </a:r>
          </a:p>
          <a:p>
            <a:pPr marL="0" indent="0">
              <a:buNone/>
              <a:defRPr/>
            </a:pPr>
            <a:endParaRPr lang="ko-KR" altLang="en-US"/>
          </a:p>
          <a:p>
            <a:pPr marL="457200" lvl="1" indent="0">
              <a:buNone/>
              <a:defRPr/>
            </a:pPr>
            <a:r>
              <a:rPr lang="en-US" altLang="ko-KR"/>
              <a:t>				</a:t>
            </a:r>
            <a:r>
              <a:rPr lang="ko-KR" altLang="en-US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80135" y="4320540"/>
            <a:ext cx="4876089" cy="4876089"/>
          </a:xfrm>
          <a:prstGeom prst="rect">
            <a:avLst/>
          </a:prstGeom>
        </p:spPr>
      </p:pic>
      <p:pic>
        <p:nvPicPr>
          <p:cNvPr id="6" name="그림 5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7740620" y="4320440"/>
            <a:ext cx="4870512" cy="48761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3321665" y="4320540"/>
            <a:ext cx="4876190" cy="48761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00337" y="9361170"/>
            <a:ext cx="1412875" cy="545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000" b="1"/>
              <a:t>저비용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37563" y="9358004"/>
            <a:ext cx="2063752" cy="548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나눔바른고딕 Light"/>
                <a:cs typeface="맑은 고딕"/>
              </a:rPr>
              <a:t>신속</a:t>
            </a:r>
            <a:r>
              <a:rPr kumimoji="0" lang="en-US" altLang="ko-KR" sz="3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나눔바른고딕 Light"/>
                <a:cs typeface="맑은 고딕"/>
              </a:rPr>
              <a:t>,</a:t>
            </a:r>
            <a:r>
              <a:rPr kumimoji="0" lang="ko-KR" altLang="en-US" sz="3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나눔바른고딕 Light"/>
                <a:cs typeface="맑은 고딕"/>
              </a:rPr>
              <a:t> 정확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581823" y="9361170"/>
            <a:ext cx="2816224" cy="545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나눔바른고딕 Light"/>
                <a:cs typeface="맑은 고딕"/>
              </a:rPr>
              <a:t>유지보수 용이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맑은 고딕"/>
        <a:ea typeface="나눔바른고딕"/>
        <a:cs typeface=""/>
      </a:majorFont>
      <a:minorFont>
        <a:latin typeface="맑은 고딕"/>
        <a:ea typeface="나눔바른고딕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1135</Words>
  <Application>Microsoft Office PowerPoint</Application>
  <PresentationFormat>사용자 지정</PresentationFormat>
  <Paragraphs>186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KoPub돋움체 Bold</vt:lpstr>
      <vt:lpstr>나눔바른고딕</vt:lpstr>
      <vt:lpstr>맑은 고딕</vt:lpstr>
      <vt:lpstr>함초롬돋움</vt:lpstr>
      <vt:lpstr>Arial</vt:lpstr>
      <vt:lpstr>Wingdings</vt:lpstr>
      <vt:lpstr>Office Theme</vt:lpstr>
      <vt:lpstr>PowerPoint 프레젠테이션</vt:lpstr>
      <vt:lpstr>1. 프로젝트 개요</vt:lpstr>
      <vt:lpstr>1. 프로젝트 개요</vt:lpstr>
      <vt:lpstr>2. 실현 및 구체화 계획</vt:lpstr>
      <vt:lpstr>2. 실현 및 구체화 계획</vt:lpstr>
      <vt:lpstr>2. 실현 및 구체화 계획</vt:lpstr>
      <vt:lpstr>2. 실현 및 구체화 계획</vt:lpstr>
      <vt:lpstr>2. 실현 및 구체화 계획</vt:lpstr>
      <vt:lpstr>2. 실현 및 구체화 계획</vt:lpstr>
      <vt:lpstr>2. 실현 및 구체화 계획</vt:lpstr>
      <vt:lpstr>2. 실현 및 구체화 계획</vt:lpstr>
      <vt:lpstr>2. 실현 및 구체화 계획</vt:lpstr>
      <vt:lpstr>2. 실현 및 구체화 계획</vt:lpstr>
      <vt:lpstr>2. 실현 및 구체화 계획</vt:lpstr>
      <vt:lpstr>3. 활용 방안</vt:lpstr>
      <vt:lpstr>4. 팀 구성 및 보유역량</vt:lpstr>
    </vt:vector>
  </TitlesOfParts>
  <Manager/>
  <Company>PptxGenJS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규승 하</cp:lastModifiedBy>
  <cp:revision>291</cp:revision>
  <dcterms:created xsi:type="dcterms:W3CDTF">2021-05-27T14:34:04Z</dcterms:created>
  <dcterms:modified xsi:type="dcterms:W3CDTF">2024-05-29T05:04:09Z</dcterms:modified>
  <cp:version/>
</cp:coreProperties>
</file>