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notesMasterIdLst>
    <p:notesMasterId r:id="rId4"/>
  </p:notesMasterIdLst>
  <p:sldIdLst>
    <p:sldId id="256" r:id="rId2"/>
    <p:sldId id="257" r:id="rId3"/>
  </p:sldIdLst>
  <p:sldSz cx="21599525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3">
          <p15:clr>
            <a:srgbClr val="A4A3A4"/>
          </p15:clr>
        </p15:guide>
        <p15:guide id="2" pos="68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3"/>
  </p:normalViewPr>
  <p:slideViewPr>
    <p:cSldViewPr snapToGrid="0" snapToObjects="1">
      <p:cViewPr>
        <p:scale>
          <a:sx n="33" d="100"/>
          <a:sy n="33" d="100"/>
        </p:scale>
        <p:origin x="2364" y="-1272"/>
      </p:cViewPr>
      <p:guideLst>
        <p:guide orient="horz" pos="10203"/>
        <p:guide pos="68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19A90-A5B3-4401-B578-714B0A200764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B1407-7DD5-4FFA-B15F-1A46B862B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79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B1407-7DD5-4FFA-B15F-1A46B862BD0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5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02386"/>
            <a:ext cx="18359596" cy="112797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017128"/>
            <a:ext cx="16199644" cy="7822326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B9C-E907-DE49-9C7D-16AAC677FB9B}" type="datetimeFigureOut">
              <a:rPr kumimoji="1" lang="ko-KR" altLang="en-US" smtClean="0"/>
              <a:t>2024-08-29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48C2-3B16-C345-ADD9-58AEE8D2B17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177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B9C-E907-DE49-9C7D-16AAC677FB9B}" type="datetimeFigureOut">
              <a:rPr kumimoji="1" lang="ko-KR" altLang="en-US" smtClean="0"/>
              <a:t>2024-08-29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48C2-3B16-C345-ADD9-58AEE8D2B17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9514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24962"/>
            <a:ext cx="4657398" cy="2745689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24962"/>
            <a:ext cx="13702199" cy="274568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B9C-E907-DE49-9C7D-16AAC677FB9B}" type="datetimeFigureOut">
              <a:rPr kumimoji="1" lang="ko-KR" altLang="en-US" smtClean="0"/>
              <a:t>2024-08-29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48C2-3B16-C345-ADD9-58AEE8D2B17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079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B9C-E907-DE49-9C7D-16AAC677FB9B}" type="datetimeFigureOut">
              <a:rPr kumimoji="1" lang="ko-KR" altLang="en-US" smtClean="0"/>
              <a:t>2024-08-29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48C2-3B16-C345-ADD9-58AEE8D2B17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428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077332"/>
            <a:ext cx="18629590" cy="134772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682033"/>
            <a:ext cx="18629590" cy="7087342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B9C-E907-DE49-9C7D-16AAC677FB9B}" type="datetimeFigureOut">
              <a:rPr kumimoji="1" lang="ko-KR" altLang="en-US" smtClean="0"/>
              <a:t>2024-08-29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48C2-3B16-C345-ADD9-58AEE8D2B17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621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624810"/>
            <a:ext cx="9179798" cy="205570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624810"/>
            <a:ext cx="9179798" cy="205570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B9C-E907-DE49-9C7D-16AAC677FB9B}" type="datetimeFigureOut">
              <a:rPr kumimoji="1" lang="ko-KR" altLang="en-US" smtClean="0"/>
              <a:t>2024-08-29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48C2-3B16-C345-ADD9-58AEE8D2B17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198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24969"/>
            <a:ext cx="18629590" cy="626236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942328"/>
            <a:ext cx="9137610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834740"/>
            <a:ext cx="9137610" cy="174071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942328"/>
            <a:ext cx="9182611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834740"/>
            <a:ext cx="9182611" cy="174071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B9C-E907-DE49-9C7D-16AAC677FB9B}" type="datetimeFigureOut">
              <a:rPr kumimoji="1" lang="ko-KR" altLang="en-US" smtClean="0"/>
              <a:t>2024-08-29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48C2-3B16-C345-ADD9-58AEE8D2B17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0347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B9C-E907-DE49-9C7D-16AAC677FB9B}" type="datetimeFigureOut">
              <a:rPr kumimoji="1" lang="ko-KR" altLang="en-US" smtClean="0"/>
              <a:t>2024-08-29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48C2-3B16-C345-ADD9-58AEE8D2B17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879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B9C-E907-DE49-9C7D-16AAC677FB9B}" type="datetimeFigureOut">
              <a:rPr kumimoji="1" lang="ko-KR" altLang="en-US" smtClean="0"/>
              <a:t>2024-08-29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48C2-3B16-C345-ADD9-58AEE8D2B17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816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664905"/>
            <a:ext cx="10934760" cy="23024494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B9C-E907-DE49-9C7D-16AAC677FB9B}" type="datetimeFigureOut">
              <a:rPr kumimoji="1" lang="ko-KR" altLang="en-US" smtClean="0"/>
              <a:t>2024-08-29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48C2-3B16-C345-ADD9-58AEE8D2B17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385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664905"/>
            <a:ext cx="10934760" cy="23024494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B9C-E907-DE49-9C7D-16AAC677FB9B}" type="datetimeFigureOut">
              <a:rPr kumimoji="1" lang="ko-KR" altLang="en-US" smtClean="0"/>
              <a:t>2024-08-29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48C2-3B16-C345-ADD9-58AEE8D2B17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199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14B9C-E907-DE49-9C7D-16AAC677FB9B}" type="datetimeFigureOut">
              <a:rPr kumimoji="1" lang="ko-KR" altLang="en-US" smtClean="0"/>
              <a:t>2024-08-29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848C2-3B16-C345-ADD9-58AEE8D2B17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239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양쪽 모서리가 둥근 사각형 27"/>
          <p:cNvSpPr/>
          <p:nvPr/>
        </p:nvSpPr>
        <p:spPr>
          <a:xfrm rot="5400000">
            <a:off x="8488568" y="-258719"/>
            <a:ext cx="1664885" cy="162849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7F7F7"/>
          </a:solidFill>
          <a:ln>
            <a:noFill/>
          </a:ln>
          <a:effectLst>
            <a:outerShdw blurRad="348304" dist="133471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grpSp>
        <p:nvGrpSpPr>
          <p:cNvPr id="13" name="그룹 12"/>
          <p:cNvGrpSpPr/>
          <p:nvPr/>
        </p:nvGrpSpPr>
        <p:grpSpPr>
          <a:xfrm rot="10800000">
            <a:off x="0" y="2657329"/>
            <a:ext cx="21599528" cy="6733970"/>
            <a:chOff x="-2" y="22586260"/>
            <a:chExt cx="21599528" cy="6733970"/>
          </a:xfrm>
        </p:grpSpPr>
        <p:sp>
          <p:nvSpPr>
            <p:cNvPr id="11" name="사다리꼴[T] 3"/>
            <p:cNvSpPr/>
            <p:nvPr/>
          </p:nvSpPr>
          <p:spPr>
            <a:xfrm>
              <a:off x="0" y="26416000"/>
              <a:ext cx="21599524" cy="2904229"/>
            </a:xfrm>
            <a:custGeom>
              <a:avLst/>
              <a:gdLst>
                <a:gd name="connsiteX0" fmla="*/ 0 w 21599525"/>
                <a:gd name="connsiteY0" fmla="*/ 2904229 h 2904229"/>
                <a:gd name="connsiteX1" fmla="*/ 0 w 21599525"/>
                <a:gd name="connsiteY1" fmla="*/ 0 h 2904229"/>
                <a:gd name="connsiteX2" fmla="*/ 21599525 w 21599525"/>
                <a:gd name="connsiteY2" fmla="*/ 0 h 2904229"/>
                <a:gd name="connsiteX3" fmla="*/ 21599525 w 21599525"/>
                <a:gd name="connsiteY3" fmla="*/ 2904229 h 2904229"/>
                <a:gd name="connsiteX4" fmla="*/ 0 w 21599525"/>
                <a:gd name="connsiteY4" fmla="*/ 2904229 h 2904229"/>
                <a:gd name="connsiteX0" fmla="*/ 4127157 w 21599525"/>
                <a:gd name="connsiteY0" fmla="*/ 2904229 h 2904229"/>
                <a:gd name="connsiteX1" fmla="*/ 0 w 21599525"/>
                <a:gd name="connsiteY1" fmla="*/ 0 h 2904229"/>
                <a:gd name="connsiteX2" fmla="*/ 21599525 w 21599525"/>
                <a:gd name="connsiteY2" fmla="*/ 0 h 2904229"/>
                <a:gd name="connsiteX3" fmla="*/ 21599525 w 21599525"/>
                <a:gd name="connsiteY3" fmla="*/ 2904229 h 2904229"/>
                <a:gd name="connsiteX4" fmla="*/ 4127157 w 21599525"/>
                <a:gd name="connsiteY4" fmla="*/ 2904229 h 2904229"/>
                <a:gd name="connsiteX0" fmla="*/ 3093227 w 21599525"/>
                <a:gd name="connsiteY0" fmla="*/ 2904229 h 2904229"/>
                <a:gd name="connsiteX1" fmla="*/ 0 w 21599525"/>
                <a:gd name="connsiteY1" fmla="*/ 0 h 2904229"/>
                <a:gd name="connsiteX2" fmla="*/ 21599525 w 21599525"/>
                <a:gd name="connsiteY2" fmla="*/ 0 h 2904229"/>
                <a:gd name="connsiteX3" fmla="*/ 21599525 w 21599525"/>
                <a:gd name="connsiteY3" fmla="*/ 2904229 h 2904229"/>
                <a:gd name="connsiteX4" fmla="*/ 3093227 w 21599525"/>
                <a:gd name="connsiteY4" fmla="*/ 2904229 h 290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99524" h="2904229">
                  <a:moveTo>
                    <a:pt x="3093227" y="2904229"/>
                  </a:moveTo>
                  <a:lnTo>
                    <a:pt x="0" y="0"/>
                  </a:lnTo>
                  <a:lnTo>
                    <a:pt x="21599524" y="0"/>
                  </a:lnTo>
                  <a:lnTo>
                    <a:pt x="21599524" y="2904229"/>
                  </a:lnTo>
                  <a:lnTo>
                    <a:pt x="3093227" y="290422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886"/>
                </a:gs>
                <a:gs pos="100000">
                  <a:srgbClr val="007AE7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R" altLang="en-US"/>
            </a:p>
          </p:txBody>
        </p:sp>
        <p:sp>
          <p:nvSpPr>
            <p:cNvPr id="12" name="삼각형 11"/>
            <p:cNvSpPr/>
            <p:nvPr/>
          </p:nvSpPr>
          <p:spPr>
            <a:xfrm>
              <a:off x="-2" y="22586260"/>
              <a:ext cx="4000502" cy="3829741"/>
            </a:xfrm>
            <a:prstGeom prst="triangle">
              <a:avLst>
                <a:gd name="adj" fmla="val 0"/>
              </a:avLst>
            </a:prstGeom>
            <a:gradFill>
              <a:gsLst>
                <a:gs pos="0">
                  <a:srgbClr val="00B886"/>
                </a:gs>
                <a:gs pos="100000">
                  <a:srgbClr val="007AE7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8013" y="4320540"/>
            <a:ext cx="8727069" cy="78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4500" dirty="0">
                <a:solidFill>
                  <a:schemeClr val="bg1"/>
                </a:solidFill>
              </a:rPr>
              <a:t>13.</a:t>
            </a:r>
            <a:r>
              <a:rPr kumimoji="1" lang="ko-KR" altLang="en-US" sz="4500" dirty="0">
                <a:solidFill>
                  <a:schemeClr val="bg1"/>
                </a:solidFill>
              </a:rPr>
              <a:t> </a:t>
            </a:r>
            <a:r>
              <a:rPr kumimoji="1" lang="en-US" altLang="ko-KR" sz="4500" dirty="0" err="1">
                <a:solidFill>
                  <a:schemeClr val="bg1"/>
                </a:solidFill>
              </a:rPr>
              <a:t>OwO</a:t>
            </a:r>
            <a:r>
              <a:rPr kumimoji="1" lang="en-US" altLang="ko-KR" sz="4500" dirty="0">
                <a:solidFill>
                  <a:schemeClr val="bg1"/>
                </a:solidFill>
              </a:rPr>
              <a:t>(</a:t>
            </a:r>
            <a:r>
              <a:rPr kumimoji="1" lang="ko-KR" altLang="en-US" sz="4500" dirty="0">
                <a:solidFill>
                  <a:schemeClr val="bg1"/>
                </a:solidFill>
              </a:rPr>
              <a:t>하규승</a:t>
            </a:r>
            <a:r>
              <a:rPr kumimoji="1" lang="en-US" altLang="ko-KR" sz="4500" dirty="0">
                <a:solidFill>
                  <a:schemeClr val="bg1"/>
                </a:solidFill>
              </a:rPr>
              <a:t>*,</a:t>
            </a:r>
            <a:r>
              <a:rPr kumimoji="1" lang="ko-KR" altLang="en-US" sz="4500" dirty="0">
                <a:solidFill>
                  <a:schemeClr val="bg1"/>
                </a:solidFill>
              </a:rPr>
              <a:t> 이수빈</a:t>
            </a:r>
            <a:r>
              <a:rPr kumimoji="1" lang="en-US" altLang="ko-KR" sz="4500" dirty="0">
                <a:solidFill>
                  <a:schemeClr val="bg1"/>
                </a:solidFill>
              </a:rPr>
              <a:t>,</a:t>
            </a:r>
            <a:r>
              <a:rPr kumimoji="1" lang="ko-KR" altLang="en-US" sz="4500" dirty="0">
                <a:solidFill>
                  <a:schemeClr val="bg1"/>
                </a:solidFill>
              </a:rPr>
              <a:t> </a:t>
            </a:r>
            <a:r>
              <a:rPr kumimoji="1" lang="ko-KR" altLang="en-US" sz="4500" dirty="0" err="1">
                <a:solidFill>
                  <a:schemeClr val="bg1"/>
                </a:solidFill>
              </a:rPr>
              <a:t>김효준</a:t>
            </a:r>
            <a:r>
              <a:rPr kumimoji="1" lang="en-US" altLang="ko-KR" sz="4500" dirty="0">
                <a:solidFill>
                  <a:schemeClr val="bg1"/>
                </a:solidFill>
              </a:rPr>
              <a:t>) 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1767634" y="7356887"/>
            <a:ext cx="718070" cy="827931"/>
            <a:chOff x="2690948" y="8438606"/>
            <a:chExt cx="2821577" cy="3253264"/>
          </a:xfrm>
          <a:solidFill>
            <a:schemeClr val="tx1">
              <a:lumMod val="50000"/>
              <a:lumOff val="50000"/>
              <a:alpha val="63880"/>
            </a:schemeClr>
          </a:solidFill>
        </p:grpSpPr>
        <p:sp>
          <p:nvSpPr>
            <p:cNvPr id="18" name="모서리가 둥근 직사각형 17"/>
            <p:cNvSpPr/>
            <p:nvPr/>
          </p:nvSpPr>
          <p:spPr>
            <a:xfrm rot="2700000">
              <a:off x="2690949" y="9457509"/>
              <a:ext cx="2821577" cy="7837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18900000">
              <a:off x="2690948" y="10908099"/>
              <a:ext cx="2821577" cy="7837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R" altLang="en-US"/>
            </a:p>
          </p:txBody>
        </p:sp>
      </p:grpSp>
      <p:sp>
        <p:nvSpPr>
          <p:cNvPr id="29" name="양쪽 모서리가 둥근 사각형 28"/>
          <p:cNvSpPr/>
          <p:nvPr/>
        </p:nvSpPr>
        <p:spPr>
          <a:xfrm rot="5400000">
            <a:off x="8489861" y="12826280"/>
            <a:ext cx="1664885" cy="162849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7F7F7"/>
          </a:solidFill>
          <a:ln>
            <a:noFill/>
          </a:ln>
          <a:effectLst>
            <a:outerShdw blurRad="348304" dist="133471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767821" y="20367888"/>
            <a:ext cx="718070" cy="827931"/>
            <a:chOff x="2690948" y="8438606"/>
            <a:chExt cx="2821577" cy="3253264"/>
          </a:xfrm>
          <a:solidFill>
            <a:schemeClr val="tx1">
              <a:lumMod val="50000"/>
              <a:lumOff val="50000"/>
              <a:alpha val="63880"/>
            </a:schemeClr>
          </a:solidFill>
        </p:grpSpPr>
        <p:sp>
          <p:nvSpPr>
            <p:cNvPr id="31" name="모서리가 둥근 직사각형 30"/>
            <p:cNvSpPr/>
            <p:nvPr/>
          </p:nvSpPr>
          <p:spPr>
            <a:xfrm rot="2700000">
              <a:off x="2690949" y="9457509"/>
              <a:ext cx="2821577" cy="7837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 rot="18900000">
              <a:off x="2690948" y="10908099"/>
              <a:ext cx="2821577" cy="7837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680393" y="7346200"/>
            <a:ext cx="5009705" cy="1186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kumimoji="1" lang="ko-KR" altLang="en-US" sz="72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78734" y="20425790"/>
            <a:ext cx="3403931" cy="1005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개발 내용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-1440180" y="2700337"/>
            <a:ext cx="21599524" cy="155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b="1" i="0" u="none" strike="noStrike"/>
              <a:t>HPE(Human Pose Estimation)</a:t>
            </a:r>
            <a:r>
              <a:rPr sz="6000" b="1" i="0" u="none" strike="noStrike"/>
              <a:t>를 통한 환자 관리 모듈 개발</a:t>
            </a:r>
          </a:p>
        </p:txBody>
      </p:sp>
      <p:pic>
        <p:nvPicPr>
          <p:cNvPr id="5" name="그림 4" descr="폰트, 그래픽, 타이포그래피, 서예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599024" y="893019"/>
            <a:ext cx="3331029" cy="102658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5850" y="621625"/>
            <a:ext cx="12319627" cy="1467332"/>
          </a:xfrm>
          <a:prstGeom prst="rect">
            <a:avLst/>
          </a:prstGeom>
        </p:spPr>
      </p:pic>
      <p:sp>
        <p:nvSpPr>
          <p:cNvPr id="38" name="TextBox 36"/>
          <p:cNvSpPr txBox="1"/>
          <p:nvPr/>
        </p:nvSpPr>
        <p:spPr>
          <a:xfrm>
            <a:off x="2678735" y="7290748"/>
            <a:ext cx="10381630" cy="1003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6000" b="1"/>
              <a:t>개발 동기 및 배경</a:t>
            </a:r>
          </a:p>
        </p:txBody>
      </p:sp>
      <p:pic>
        <p:nvPicPr>
          <p:cNvPr id="39" name="그림 5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1129528" y="9657537"/>
            <a:ext cx="9001125" cy="4680585"/>
          </a:xfrm>
          <a:prstGeom prst="rect">
            <a:avLst/>
          </a:prstGeom>
        </p:spPr>
      </p:pic>
      <p:pic>
        <p:nvPicPr>
          <p:cNvPr id="43" name="그림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502569" y="9499885"/>
            <a:ext cx="9001125" cy="4838236"/>
          </a:xfrm>
          <a:prstGeom prst="rect">
            <a:avLst/>
          </a:prstGeom>
        </p:spPr>
      </p:pic>
      <p:sp>
        <p:nvSpPr>
          <p:cNvPr id="52" name="사각형: 잘린 대각선 방향 모서리 51" descr=" "/>
          <p:cNvSpPr/>
          <p:nvPr/>
        </p:nvSpPr>
        <p:spPr>
          <a:xfrm>
            <a:off x="810418" y="15384620"/>
            <a:ext cx="19978688" cy="3283767"/>
          </a:xfrm>
          <a:prstGeom prst="snip2DiagRect">
            <a:avLst>
              <a:gd name="adj1" fmla="val 0"/>
              <a:gd name="adj2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9525">
                <a:solidFill>
                  <a:srgbClr val="6182D6"/>
                </a:solidFill>
              </a:ln>
              <a:noFill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14122" y="15610011"/>
            <a:ext cx="18367702" cy="2826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/>
              <a:t>-</a:t>
            </a:r>
            <a:r>
              <a:rPr lang="ko-KR" altLang="en-US" sz="4500" b="1" dirty="0"/>
              <a:t> 매년 고독사 비율이 높아지고 있음</a:t>
            </a:r>
          </a:p>
          <a:p>
            <a:pPr>
              <a:defRPr/>
            </a:pPr>
            <a:r>
              <a:rPr lang="en-US" altLang="ko-KR" sz="4500" b="1" dirty="0"/>
              <a:t>-</a:t>
            </a:r>
            <a:r>
              <a:rPr lang="ko-KR" altLang="en-US" sz="4500" b="1" dirty="0"/>
              <a:t> </a:t>
            </a:r>
            <a:r>
              <a:rPr lang="ko-KR" altLang="en-US" sz="4500" b="1" dirty="0">
                <a:solidFill>
                  <a:srgbClr val="FF0000"/>
                </a:solidFill>
              </a:rPr>
              <a:t>고령의 나이대</a:t>
            </a:r>
            <a:r>
              <a:rPr lang="ko-KR" altLang="en-US" sz="4500" b="1" dirty="0"/>
              <a:t>에 고독사 비율이 </a:t>
            </a:r>
            <a:r>
              <a:rPr lang="ko-KR" altLang="en-US" sz="4500" b="1" dirty="0">
                <a:solidFill>
                  <a:srgbClr val="FF0000"/>
                </a:solidFill>
              </a:rPr>
              <a:t>높게 분포</a:t>
            </a:r>
          </a:p>
          <a:p>
            <a:pPr>
              <a:defRPr/>
            </a:pPr>
            <a:r>
              <a:rPr lang="en-US" altLang="ko-KR" sz="4500" b="1" dirty="0"/>
              <a:t>-</a:t>
            </a:r>
            <a:r>
              <a:rPr lang="ko-KR" altLang="en-US" sz="4500" b="1" dirty="0"/>
              <a:t> 한국의 </a:t>
            </a:r>
            <a:r>
              <a:rPr lang="en-US" altLang="ko-KR" sz="4500" b="1" dirty="0"/>
              <a:t>IP</a:t>
            </a:r>
            <a:r>
              <a:rPr lang="ko-KR" altLang="en-US" sz="4500" b="1" dirty="0"/>
              <a:t> 카메라 취약점 노출 순위는 </a:t>
            </a:r>
            <a:r>
              <a:rPr lang="en-US" altLang="ko-KR" sz="4500" b="1" dirty="0">
                <a:solidFill>
                  <a:srgbClr val="FF0000"/>
                </a:solidFill>
              </a:rPr>
              <a:t>6</a:t>
            </a:r>
            <a:r>
              <a:rPr lang="ko-KR" altLang="en-US" sz="4500" b="1" dirty="0">
                <a:solidFill>
                  <a:srgbClr val="FF0000"/>
                </a:solidFill>
              </a:rPr>
              <a:t>위</a:t>
            </a:r>
          </a:p>
          <a:p>
            <a:pPr>
              <a:defRPr/>
            </a:pPr>
            <a:r>
              <a:rPr lang="en-US" altLang="ko-KR" sz="4500" b="1" dirty="0"/>
              <a:t>-</a:t>
            </a:r>
            <a:r>
              <a:rPr lang="ko-KR" altLang="en-US" sz="4500" b="1" dirty="0"/>
              <a:t> 외국의 불법 사이트나 </a:t>
            </a:r>
            <a:r>
              <a:rPr lang="en-US" altLang="ko-KR" sz="4500" b="1" dirty="0"/>
              <a:t>SNS</a:t>
            </a:r>
            <a:r>
              <a:rPr lang="ko-KR" altLang="en-US" sz="4500" b="1" dirty="0"/>
              <a:t>를 통해 공유되고 있음</a:t>
            </a:r>
          </a:p>
        </p:txBody>
      </p:sp>
      <p:pic>
        <p:nvPicPr>
          <p:cNvPr id="63" name="그림 62"/>
          <p:cNvPicPr/>
          <p:nvPr/>
        </p:nvPicPr>
        <p:blipFill rotWithShape="1">
          <a:blip r:embed="rId6">
            <a:lum/>
          </a:blip>
          <a:srcRect l="2350" t="860" r="45130"/>
          <a:stretch>
            <a:fillRect/>
          </a:stretch>
        </p:blipFill>
        <p:spPr>
          <a:xfrm>
            <a:off x="1372618" y="22543685"/>
            <a:ext cx="6690989" cy="6445664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8725126" y="23296610"/>
            <a:ext cx="11909198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i="0" u="none" strike="noStrike" dirty="0">
                <a:solidFill>
                  <a:schemeClr val="tx1"/>
                </a:solidFill>
              </a:rPr>
              <a:t>- IP</a:t>
            </a:r>
            <a:r>
              <a:rPr lang="ko-KR" altLang="en-US" sz="4500" b="1" i="0" u="none" strike="noStrike" dirty="0">
                <a:solidFill>
                  <a:schemeClr val="tx1"/>
                </a:solidFill>
              </a:rPr>
              <a:t>카메라를 통한 </a:t>
            </a:r>
            <a:r>
              <a:rPr lang="ko-KR" altLang="en-US" sz="4500" b="1" dirty="0">
                <a:solidFill>
                  <a:srgbClr val="FF0000"/>
                </a:solidFill>
              </a:rPr>
              <a:t>실시간</a:t>
            </a:r>
            <a:r>
              <a:rPr lang="ko-KR" altLang="en-US" sz="4500" b="1" i="0" u="none" strike="noStrike" dirty="0">
                <a:solidFill>
                  <a:schemeClr val="tx1"/>
                </a:solidFill>
              </a:rPr>
              <a:t> 영상 시스템을 이용</a:t>
            </a:r>
            <a:endParaRPr lang="en-US" altLang="ko-KR" sz="4500" b="1" i="0" u="none" strike="noStrike" dirty="0">
              <a:solidFill>
                <a:schemeClr val="tx1"/>
              </a:solidFill>
            </a:endParaRPr>
          </a:p>
          <a:p>
            <a:pPr>
              <a:defRPr/>
            </a:pPr>
            <a:br>
              <a:rPr lang="ko-KR" altLang="en-US" sz="4500" b="1" i="0" u="none" strike="noStrike" dirty="0">
                <a:solidFill>
                  <a:schemeClr val="tx1"/>
                </a:solidFill>
              </a:rPr>
            </a:br>
            <a:r>
              <a:rPr lang="en-US" altLang="ko-KR" sz="4500" b="1" i="0" u="none" strike="noStrike" dirty="0">
                <a:solidFill>
                  <a:schemeClr val="tx1"/>
                </a:solidFill>
              </a:rPr>
              <a:t>-</a:t>
            </a:r>
            <a:r>
              <a:rPr lang="ko-KR" altLang="en-US" sz="4500" b="1" i="0" u="none" strike="noStrike" dirty="0">
                <a:solidFill>
                  <a:schemeClr val="tx1"/>
                </a:solidFill>
              </a:rPr>
              <a:t> </a:t>
            </a:r>
            <a:r>
              <a:rPr lang="ko-KR" altLang="en-US" sz="4500" b="1" i="0" u="none" strike="noStrike" dirty="0">
                <a:solidFill>
                  <a:srgbClr val="FF0000"/>
                </a:solidFill>
              </a:rPr>
              <a:t>자체 개발 앱</a:t>
            </a:r>
            <a:r>
              <a:rPr lang="ko-KR" altLang="en-US" sz="4500" b="1" i="0" u="none" strike="noStrike" dirty="0">
                <a:solidFill>
                  <a:schemeClr val="tx1"/>
                </a:solidFill>
              </a:rPr>
              <a:t>을 통해 실시간 영상 확인 가능</a:t>
            </a:r>
            <a:endParaRPr lang="en-US" altLang="ko-KR" sz="4500" b="1" i="0" u="none" strike="noStrike" dirty="0">
              <a:solidFill>
                <a:schemeClr val="tx1"/>
              </a:solidFill>
            </a:endParaRPr>
          </a:p>
          <a:p>
            <a:pPr marL="685800" indent="-685800">
              <a:buFontTx/>
              <a:buChar char="-"/>
              <a:defRPr/>
            </a:pPr>
            <a:endParaRPr lang="ko-KR" altLang="en-US" sz="4500" b="1" i="0" u="none" strike="noStrike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4500" b="1" i="0" u="none" strike="noStrike" dirty="0">
                <a:solidFill>
                  <a:schemeClr val="tx1"/>
                </a:solidFill>
              </a:rPr>
              <a:t>-</a:t>
            </a:r>
            <a:r>
              <a:rPr lang="ko-KR" altLang="en-US" sz="4500" b="1" i="0" u="none" strike="noStrike" dirty="0">
                <a:solidFill>
                  <a:schemeClr val="tx1"/>
                </a:solidFill>
              </a:rPr>
              <a:t> 실제 영상이 아닌 자세 추정에 사용되는 스켈레톤 형식을 보여주면서 해킹으로 인한 </a:t>
            </a:r>
            <a:r>
              <a:rPr lang="ko-KR" altLang="en-US" sz="4500" b="1" i="0" u="none" strike="noStrike" dirty="0">
                <a:solidFill>
                  <a:srgbClr val="FF0000"/>
                </a:solidFill>
              </a:rPr>
              <a:t>사생활 침해</a:t>
            </a:r>
            <a:r>
              <a:rPr lang="ko-KR" altLang="en-US" sz="4500" b="1" i="0" u="none" strike="noStrike" dirty="0">
                <a:solidFill>
                  <a:schemeClr val="tx1"/>
                </a:solidFill>
              </a:rPr>
              <a:t>를 예방</a:t>
            </a:r>
          </a:p>
        </p:txBody>
      </p:sp>
      <p:sp>
        <p:nvSpPr>
          <p:cNvPr id="67" name="사각형: 잘린 대각선 방향 모서리 66"/>
          <p:cNvSpPr/>
          <p:nvPr/>
        </p:nvSpPr>
        <p:spPr>
          <a:xfrm>
            <a:off x="8325190" y="22543685"/>
            <a:ext cx="12463915" cy="6445664"/>
          </a:xfrm>
          <a:prstGeom prst="snip2DiagRect">
            <a:avLst>
              <a:gd name="adj1" fmla="val 0"/>
              <a:gd name="adj2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[T] 3"/>
          <p:cNvSpPr/>
          <p:nvPr/>
        </p:nvSpPr>
        <p:spPr>
          <a:xfrm>
            <a:off x="0" y="27381200"/>
            <a:ext cx="21599524" cy="2904229"/>
          </a:xfrm>
          <a:custGeom>
            <a:avLst/>
            <a:gdLst>
              <a:gd name="connsiteX0" fmla="*/ 0 w 21599525"/>
              <a:gd name="connsiteY0" fmla="*/ 2904229 h 2904229"/>
              <a:gd name="connsiteX1" fmla="*/ 0 w 21599525"/>
              <a:gd name="connsiteY1" fmla="*/ 0 h 2904229"/>
              <a:gd name="connsiteX2" fmla="*/ 21599525 w 21599525"/>
              <a:gd name="connsiteY2" fmla="*/ 0 h 2904229"/>
              <a:gd name="connsiteX3" fmla="*/ 21599525 w 21599525"/>
              <a:gd name="connsiteY3" fmla="*/ 2904229 h 2904229"/>
              <a:gd name="connsiteX4" fmla="*/ 0 w 21599525"/>
              <a:gd name="connsiteY4" fmla="*/ 2904229 h 2904229"/>
              <a:gd name="connsiteX0" fmla="*/ 4127157 w 21599525"/>
              <a:gd name="connsiteY0" fmla="*/ 2904229 h 2904229"/>
              <a:gd name="connsiteX1" fmla="*/ 0 w 21599525"/>
              <a:gd name="connsiteY1" fmla="*/ 0 h 2904229"/>
              <a:gd name="connsiteX2" fmla="*/ 21599525 w 21599525"/>
              <a:gd name="connsiteY2" fmla="*/ 0 h 2904229"/>
              <a:gd name="connsiteX3" fmla="*/ 21599525 w 21599525"/>
              <a:gd name="connsiteY3" fmla="*/ 2904229 h 2904229"/>
              <a:gd name="connsiteX4" fmla="*/ 4127157 w 21599525"/>
              <a:gd name="connsiteY4" fmla="*/ 2904229 h 2904229"/>
              <a:gd name="connsiteX0" fmla="*/ 3093227 w 21599525"/>
              <a:gd name="connsiteY0" fmla="*/ 2904229 h 2904229"/>
              <a:gd name="connsiteX1" fmla="*/ 0 w 21599525"/>
              <a:gd name="connsiteY1" fmla="*/ 0 h 2904229"/>
              <a:gd name="connsiteX2" fmla="*/ 21599525 w 21599525"/>
              <a:gd name="connsiteY2" fmla="*/ 0 h 2904229"/>
              <a:gd name="connsiteX3" fmla="*/ 21599525 w 21599525"/>
              <a:gd name="connsiteY3" fmla="*/ 2904229 h 2904229"/>
              <a:gd name="connsiteX4" fmla="*/ 3093227 w 21599525"/>
              <a:gd name="connsiteY4" fmla="*/ 2904229 h 290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9524" h="2904229">
                <a:moveTo>
                  <a:pt x="3093227" y="2904229"/>
                </a:moveTo>
                <a:lnTo>
                  <a:pt x="0" y="0"/>
                </a:lnTo>
                <a:lnTo>
                  <a:pt x="21599524" y="0"/>
                </a:lnTo>
                <a:lnTo>
                  <a:pt x="21599524" y="2904229"/>
                </a:lnTo>
                <a:lnTo>
                  <a:pt x="3093227" y="2904229"/>
                </a:lnTo>
                <a:close/>
              </a:path>
            </a:pathLst>
          </a:custGeom>
          <a:gradFill flip="none" rotWithShape="1">
            <a:gsLst>
              <a:gs pos="0">
                <a:srgbClr val="00B886"/>
              </a:gs>
              <a:gs pos="100000">
                <a:srgbClr val="007AE7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5" name="삼각형 4"/>
          <p:cNvSpPr/>
          <p:nvPr/>
        </p:nvSpPr>
        <p:spPr>
          <a:xfrm>
            <a:off x="-2" y="23551460"/>
            <a:ext cx="4000502" cy="3829741"/>
          </a:xfrm>
          <a:prstGeom prst="triangle">
            <a:avLst>
              <a:gd name="adj" fmla="val 0"/>
            </a:avLst>
          </a:prstGeom>
          <a:gradFill>
            <a:gsLst>
              <a:gs pos="0">
                <a:srgbClr val="00B886"/>
              </a:gs>
              <a:gs pos="100000">
                <a:srgbClr val="007AE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6" name="양쪽 모서리가 둥근 사각형 15"/>
          <p:cNvSpPr/>
          <p:nvPr/>
        </p:nvSpPr>
        <p:spPr>
          <a:xfrm rot="5400000">
            <a:off x="8488568" y="6949121"/>
            <a:ext cx="1664885" cy="162849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7F7F7"/>
          </a:solidFill>
          <a:ln>
            <a:noFill/>
          </a:ln>
          <a:effectLst>
            <a:outerShdw blurRad="348304" dist="133471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1767634" y="14564727"/>
            <a:ext cx="718070" cy="827931"/>
            <a:chOff x="2690948" y="8438606"/>
            <a:chExt cx="2821577" cy="3253264"/>
          </a:xfrm>
          <a:solidFill>
            <a:schemeClr val="tx1">
              <a:lumMod val="50000"/>
              <a:lumOff val="50000"/>
              <a:alpha val="63880"/>
            </a:schemeClr>
          </a:solidFill>
        </p:grpSpPr>
        <p:sp>
          <p:nvSpPr>
            <p:cNvPr id="18" name="모서리가 둥근 직사각형 17"/>
            <p:cNvSpPr/>
            <p:nvPr/>
          </p:nvSpPr>
          <p:spPr>
            <a:xfrm rot="2700000">
              <a:off x="2690949" y="9457509"/>
              <a:ext cx="2821577" cy="7837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18900000">
              <a:off x="2690948" y="10908099"/>
              <a:ext cx="2821577" cy="7837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680393" y="14614077"/>
            <a:ext cx="2021147" cy="11859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7200">
                <a:solidFill>
                  <a:schemeClr val="tx1">
                    <a:lumMod val="95000"/>
                    <a:lumOff val="5000"/>
                  </a:schemeClr>
                </a:solidFill>
              </a:rPr>
              <a:t>결과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0062" y="30628708"/>
            <a:ext cx="18059400" cy="1418003"/>
          </a:xfrm>
          <a:prstGeom prst="rect">
            <a:avLst/>
          </a:prstGeom>
        </p:spPr>
      </p:pic>
      <p:pic>
        <p:nvPicPr>
          <p:cNvPr id="22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81671" y="3071789"/>
            <a:ext cx="3069028" cy="3044909"/>
          </a:xfrm>
          <a:prstGeom prst="rect">
            <a:avLst/>
          </a:prstGeom>
        </p:spPr>
      </p:pic>
      <p:pic>
        <p:nvPicPr>
          <p:cNvPr id="23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451067" y="3681074"/>
            <a:ext cx="2509543" cy="1826340"/>
          </a:xfrm>
          <a:prstGeom prst="rect">
            <a:avLst/>
          </a:prstGeom>
        </p:spPr>
      </p:pic>
      <p:pic>
        <p:nvPicPr>
          <p:cNvPr id="33" name="그림 1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4491246" y="17765730"/>
            <a:ext cx="2972215" cy="3105583"/>
          </a:xfrm>
          <a:prstGeom prst="rect">
            <a:avLst/>
          </a:prstGeom>
        </p:spPr>
      </p:pic>
      <p:pic>
        <p:nvPicPr>
          <p:cNvPr id="34" name="그림 1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7463461" y="17765730"/>
            <a:ext cx="3668921" cy="3105583"/>
          </a:xfrm>
          <a:prstGeom prst="rect">
            <a:avLst/>
          </a:prstGeom>
        </p:spPr>
      </p:pic>
      <p:pic>
        <p:nvPicPr>
          <p:cNvPr id="35" name="그림 1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381759" y="17833025"/>
            <a:ext cx="3181794" cy="2991267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9"/>
          <a:srcRect r="59105"/>
          <a:stretch/>
        </p:blipFill>
        <p:spPr>
          <a:xfrm>
            <a:off x="7373372" y="6771912"/>
            <a:ext cx="1947638" cy="2162175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10"/>
          <a:srcRect l="75342" t="34165" r="4173" b="29484"/>
          <a:stretch/>
        </p:blipFill>
        <p:spPr>
          <a:xfrm>
            <a:off x="7139547" y="9451276"/>
            <a:ext cx="3048000" cy="3669135"/>
          </a:xfrm>
          <a:prstGeom prst="rect">
            <a:avLst/>
          </a:prstGeom>
        </p:spPr>
      </p:pic>
      <p:sp>
        <p:nvSpPr>
          <p:cNvPr id="2" name="양쪽 모서리가 둥근 사각형 11"/>
          <p:cNvSpPr/>
          <p:nvPr/>
        </p:nvSpPr>
        <p:spPr>
          <a:xfrm rot="5400000">
            <a:off x="8489861" y="-6607634"/>
            <a:ext cx="1664885" cy="162849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7F7F7">
              <a:alpha val="100000"/>
            </a:srgbClr>
          </a:solidFill>
          <a:ln w="12700" cap="flat" cmpd="sng" algn="ctr">
            <a:noFill/>
            <a:prstDash val="solid"/>
            <a:miter/>
          </a:ln>
          <a:effectLst>
            <a:outerShdw blurRad="348304" dist="133471" dir="2700000" algn="tl" rotWithShape="0">
              <a:srgbClr val="000000">
                <a:alpha val="14900"/>
              </a:srgbClr>
            </a:outerShdw>
          </a:effectLst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1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6" name="그룹 12"/>
          <p:cNvGrpSpPr/>
          <p:nvPr/>
        </p:nvGrpSpPr>
        <p:grpSpPr>
          <a:xfrm>
            <a:off x="1767821" y="909124"/>
            <a:ext cx="718070" cy="827931"/>
            <a:chOff x="2690948" y="8438606"/>
            <a:chExt cx="2821577" cy="3253264"/>
          </a:xfrm>
          <a:solidFill>
            <a:srgbClr val="808080">
              <a:alpha val="63530"/>
            </a:srgbClr>
          </a:solidFill>
        </p:grpSpPr>
        <p:sp>
          <p:nvSpPr>
            <p:cNvPr id="7" name="모서리가 둥근 직사각형 13"/>
            <p:cNvSpPr/>
            <p:nvPr/>
          </p:nvSpPr>
          <p:spPr>
            <a:xfrm rot="2700000">
              <a:off x="2690949" y="9457509"/>
              <a:ext cx="2821577" cy="783771"/>
            </a:xfrm>
            <a:prstGeom prst="roundRect">
              <a:avLst>
                <a:gd name="adj" fmla="val 50000"/>
              </a:avLst>
            </a:prstGeom>
            <a:solidFill>
              <a:srgbClr val="808080">
                <a:alpha val="6353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1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8" name="모서리가 둥근 직사각형 14"/>
            <p:cNvSpPr/>
            <p:nvPr/>
          </p:nvSpPr>
          <p:spPr>
            <a:xfrm rot="18900000">
              <a:off x="2690948" y="10908099"/>
              <a:ext cx="2821577" cy="783771"/>
            </a:xfrm>
            <a:prstGeom prst="roundRect">
              <a:avLst>
                <a:gd name="adj" fmla="val 50000"/>
              </a:avLst>
            </a:prstGeom>
            <a:solidFill>
              <a:srgbClr val="808080">
                <a:alpha val="6353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1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9" name="TextBox 19"/>
          <p:cNvSpPr txBox="1"/>
          <p:nvPr/>
        </p:nvSpPr>
        <p:spPr>
          <a:xfrm>
            <a:off x="2678732" y="882802"/>
            <a:ext cx="3403932" cy="1003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6000" b="1" i="0" u="none" strike="noStrike" kern="1200" cap="none" spc="0" normalizeH="0" baseline="0">
                <a:solidFill>
                  <a:srgbClr val="0D0D0D"/>
                </a:solidFill>
                <a:latin typeface="Calibri"/>
                <a:ea typeface="맑은 고딕"/>
                <a:cs typeface="맑은 고딕"/>
              </a:rPr>
              <a:t>주요 기술</a:t>
            </a:r>
          </a:p>
        </p:txBody>
      </p:sp>
      <p:sp>
        <p:nvSpPr>
          <p:cNvPr id="15" name="화살표: 오른쪽 11">
            <a:extLst>
              <a:ext uri="{FF2B5EF4-FFF2-40B4-BE49-F238E27FC236}">
                <a16:creationId xmlns:a16="http://schemas.microsoft.com/office/drawing/2014/main" id="{6E0B67AA-161C-D21D-7D7D-18ED46370D0A}"/>
              </a:ext>
            </a:extLst>
          </p:cNvPr>
          <p:cNvSpPr/>
          <p:nvPr/>
        </p:nvSpPr>
        <p:spPr>
          <a:xfrm>
            <a:off x="857249" y="7728862"/>
            <a:ext cx="1006211" cy="26982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E780CE85-0ED4-B7FB-7784-04C528A1426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5388"/>
          <a:stretch/>
        </p:blipFill>
        <p:spPr>
          <a:xfrm>
            <a:off x="2576892" y="6745612"/>
            <a:ext cx="2124648" cy="2162175"/>
          </a:xfrm>
          <a:prstGeom prst="rect">
            <a:avLst/>
          </a:prstGeom>
        </p:spPr>
      </p:pic>
      <p:sp>
        <p:nvSpPr>
          <p:cNvPr id="32" name="화살표: 오른쪽 11"/>
          <p:cNvSpPr/>
          <p:nvPr/>
        </p:nvSpPr>
        <p:spPr>
          <a:xfrm>
            <a:off x="5186694" y="4463909"/>
            <a:ext cx="1468892" cy="26982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TextBox 12"/>
          <p:cNvSpPr txBox="1"/>
          <p:nvPr/>
        </p:nvSpPr>
        <p:spPr>
          <a:xfrm>
            <a:off x="5594769" y="4128292"/>
            <a:ext cx="652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MIPI</a:t>
            </a:r>
            <a:endParaRPr lang="ko-KR" altLang="en-US"/>
          </a:p>
        </p:txBody>
      </p:sp>
      <p:sp>
        <p:nvSpPr>
          <p:cNvPr id="43" name="화살표: 오른쪽 11">
            <a:extLst>
              <a:ext uri="{FF2B5EF4-FFF2-40B4-BE49-F238E27FC236}">
                <a16:creationId xmlns:a16="http://schemas.microsoft.com/office/drawing/2014/main" id="{0EF1485D-AC7D-2C53-FEF2-DBA714615059}"/>
              </a:ext>
            </a:extLst>
          </p:cNvPr>
          <p:cNvSpPr/>
          <p:nvPr/>
        </p:nvSpPr>
        <p:spPr>
          <a:xfrm>
            <a:off x="5186694" y="7573720"/>
            <a:ext cx="1468892" cy="26982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TextBox 12">
            <a:extLst>
              <a:ext uri="{FF2B5EF4-FFF2-40B4-BE49-F238E27FC236}">
                <a16:creationId xmlns:a16="http://schemas.microsoft.com/office/drawing/2014/main" id="{153F8ED0-94F2-FCBB-78CE-586D29FA7143}"/>
              </a:ext>
            </a:extLst>
          </p:cNvPr>
          <p:cNvSpPr txBox="1"/>
          <p:nvPr/>
        </p:nvSpPr>
        <p:spPr>
          <a:xfrm>
            <a:off x="670737" y="7238103"/>
            <a:ext cx="1547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Broadcasting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C2BDD6-8624-3803-8BF3-00B6CD28F42A}"/>
              </a:ext>
            </a:extLst>
          </p:cNvPr>
          <p:cNvSpPr txBox="1"/>
          <p:nvPr/>
        </p:nvSpPr>
        <p:spPr>
          <a:xfrm>
            <a:off x="10584858" y="4211333"/>
            <a:ext cx="1280800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/>
              <a:t>-</a:t>
            </a:r>
            <a:r>
              <a:rPr lang="ko-KR" altLang="en-US" sz="4500" b="1" dirty="0"/>
              <a:t> 카메라 </a:t>
            </a:r>
            <a:r>
              <a:rPr lang="en-US" altLang="ko-KR" sz="4500" b="1" dirty="0"/>
              <a:t>– </a:t>
            </a:r>
            <a:r>
              <a:rPr lang="ko-KR" altLang="en-US" sz="4500" b="1" dirty="0"/>
              <a:t>게이트웨이간 </a:t>
            </a:r>
            <a:r>
              <a:rPr lang="en-US" altLang="ko-KR" sz="4500" b="1" dirty="0"/>
              <a:t>MIPI </a:t>
            </a:r>
            <a:r>
              <a:rPr lang="ko-KR" altLang="en-US" sz="4500" b="1" dirty="0"/>
              <a:t>통신 구현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A1C65F7-A505-4EBA-A515-7B8E67433526}"/>
              </a:ext>
            </a:extLst>
          </p:cNvPr>
          <p:cNvSpPr txBox="1"/>
          <p:nvPr/>
        </p:nvSpPr>
        <p:spPr>
          <a:xfrm>
            <a:off x="10038796" y="7336447"/>
            <a:ext cx="1280800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/>
              <a:t>-</a:t>
            </a:r>
            <a:r>
              <a:rPr lang="ko-KR" altLang="en-US" sz="4500" b="1" dirty="0"/>
              <a:t> </a:t>
            </a:r>
            <a:r>
              <a:rPr lang="en-US" altLang="ko-KR" sz="4500" b="1" dirty="0"/>
              <a:t>HTML </a:t>
            </a:r>
            <a:r>
              <a:rPr lang="ko-KR" altLang="en-US" sz="4500" b="1" dirty="0"/>
              <a:t>페이지로 </a:t>
            </a:r>
            <a:r>
              <a:rPr lang="en-US" altLang="ko-KR" sz="4500" b="1" dirty="0"/>
              <a:t>Broadcasting, App</a:t>
            </a:r>
            <a:r>
              <a:rPr lang="ko-KR" altLang="en-US" sz="4500" b="1" dirty="0"/>
              <a:t>통해 확인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77A63EAB-C12C-4E20-C4B9-5F3BFC795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998" t="33996" r="75517" b="29653"/>
          <a:stretch/>
        </p:blipFill>
        <p:spPr>
          <a:xfrm>
            <a:off x="1653540" y="9380608"/>
            <a:ext cx="3048000" cy="3669135"/>
          </a:xfrm>
          <a:prstGeom prst="rect">
            <a:avLst/>
          </a:prstGeom>
        </p:spPr>
      </p:pic>
      <p:sp>
        <p:nvSpPr>
          <p:cNvPr id="49" name="화살표: 왼쪽/오른쪽 48">
            <a:extLst>
              <a:ext uri="{FF2B5EF4-FFF2-40B4-BE49-F238E27FC236}">
                <a16:creationId xmlns:a16="http://schemas.microsoft.com/office/drawing/2014/main" id="{7C0923F2-5D98-C8DF-B49F-1583FBCFB590}"/>
              </a:ext>
            </a:extLst>
          </p:cNvPr>
          <p:cNvSpPr/>
          <p:nvPr/>
        </p:nvSpPr>
        <p:spPr>
          <a:xfrm>
            <a:off x="5186694" y="10858500"/>
            <a:ext cx="1468892" cy="29081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B315EC-71A1-B0C3-747F-280F5C10CF98}"/>
              </a:ext>
            </a:extLst>
          </p:cNvPr>
          <p:cNvSpPr txBox="1"/>
          <p:nvPr/>
        </p:nvSpPr>
        <p:spPr>
          <a:xfrm>
            <a:off x="10523112" y="10757755"/>
            <a:ext cx="1280800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/>
              <a:t>-</a:t>
            </a:r>
            <a:r>
              <a:rPr lang="ko-KR" altLang="en-US" sz="4500" b="1" dirty="0"/>
              <a:t> 일반 화면 </a:t>
            </a:r>
            <a:r>
              <a:rPr lang="en-US" altLang="ko-KR" sz="4500" b="1" dirty="0"/>
              <a:t>– </a:t>
            </a:r>
            <a:r>
              <a:rPr lang="ko-KR" altLang="en-US" sz="4500" b="1" dirty="0"/>
              <a:t>사생활 보호 화면간 전환 가능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FD475FA-B1D7-E51C-543D-5B0B5397CC40}"/>
              </a:ext>
            </a:extLst>
          </p:cNvPr>
          <p:cNvGrpSpPr/>
          <p:nvPr/>
        </p:nvGrpSpPr>
        <p:grpSpPr>
          <a:xfrm>
            <a:off x="1729624" y="16642356"/>
            <a:ext cx="4925962" cy="10059736"/>
            <a:chOff x="15249833" y="11885864"/>
            <a:chExt cx="4925962" cy="10059736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16F8B552-CE70-F08D-3C3C-70A94C3522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77118" t="11467" r="6413" b="25805"/>
            <a:stretch/>
          </p:blipFill>
          <p:spPr>
            <a:xfrm>
              <a:off x="15249833" y="11885864"/>
              <a:ext cx="4925962" cy="10059736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12"/>
            <a:srcRect t="1363" r="1486" b="1536"/>
            <a:stretch/>
          </p:blipFill>
          <p:spPr>
            <a:xfrm>
              <a:off x="15499974" y="14947021"/>
              <a:ext cx="4445947" cy="3693536"/>
            </a:xfrm>
            <a:prstGeom prst="rect">
              <a:avLst/>
            </a:prstGeom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6E69608-97EA-42EF-11EC-8F3C5B330E5A}"/>
              </a:ext>
            </a:extLst>
          </p:cNvPr>
          <p:cNvSpPr txBox="1"/>
          <p:nvPr/>
        </p:nvSpPr>
        <p:spPr>
          <a:xfrm>
            <a:off x="7662350" y="22650048"/>
            <a:ext cx="134700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Tx/>
              <a:buChar char="-"/>
              <a:defRPr/>
            </a:pPr>
            <a:r>
              <a:rPr lang="ko-KR" altLang="en-US" sz="4500" b="1" dirty="0"/>
              <a:t>고독사 위험이 있는 </a:t>
            </a:r>
            <a:r>
              <a:rPr lang="en-US" altLang="ko-KR" sz="4500" b="1" dirty="0"/>
              <a:t>1</a:t>
            </a:r>
            <a:r>
              <a:rPr lang="ko-KR" altLang="en-US" sz="4500" b="1" dirty="0"/>
              <a:t>인 가구나 환자가 있는 병원</a:t>
            </a:r>
            <a:r>
              <a:rPr lang="en-US" altLang="ko-KR" sz="4500" b="1" dirty="0"/>
              <a:t>, </a:t>
            </a:r>
            <a:r>
              <a:rPr lang="ko-KR" altLang="en-US" sz="4500" b="1" dirty="0"/>
              <a:t>요양 시설 등에 설치</a:t>
            </a:r>
            <a:endParaRPr lang="en-US" altLang="ko-KR" sz="4500" b="1" dirty="0"/>
          </a:p>
          <a:p>
            <a:pPr marL="685800" indent="-685800">
              <a:buFontTx/>
              <a:buChar char="-"/>
              <a:defRPr/>
            </a:pPr>
            <a:endParaRPr lang="en-US" altLang="ko-KR" sz="4500" b="1" dirty="0"/>
          </a:p>
          <a:p>
            <a:pPr>
              <a:defRPr/>
            </a:pPr>
            <a:r>
              <a:rPr lang="en-US" altLang="ko-KR" sz="4500" b="1" dirty="0"/>
              <a:t>- CCTV </a:t>
            </a:r>
            <a:r>
              <a:rPr lang="ko-KR" altLang="en-US" sz="4500" b="1" dirty="0"/>
              <a:t>설치가 불가능한 목욕탕이나 화장실 등에 설치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E446AD26-4DD9-4F8A-CB84-14326F7304B5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0999" t="7296" r="6955" b="8108"/>
          <a:stretch/>
        </p:blipFill>
        <p:spPr>
          <a:xfrm>
            <a:off x="7139547" y="17697978"/>
            <a:ext cx="3268981" cy="3261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144</Words>
  <Application>Microsoft Office PowerPoint</Application>
  <PresentationFormat>사용자 지정</PresentationFormat>
  <Paragraphs>23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송수민</dc:creator>
  <cp:lastModifiedBy>규승 하</cp:lastModifiedBy>
  <cp:revision>42</cp:revision>
  <dcterms:created xsi:type="dcterms:W3CDTF">2024-08-20T05:23:05Z</dcterms:created>
  <dcterms:modified xsi:type="dcterms:W3CDTF">2024-08-29T15:12:34Z</dcterms:modified>
  <cp:version/>
</cp:coreProperties>
</file>