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70" r:id="rId2"/>
    <p:sldId id="264" r:id="rId3"/>
    <p:sldId id="272" r:id="rId4"/>
    <p:sldId id="273" r:id="rId5"/>
    <p:sldId id="263" r:id="rId6"/>
    <p:sldId id="271" r:id="rId7"/>
    <p:sldId id="256" r:id="rId8"/>
    <p:sldId id="259" r:id="rId9"/>
    <p:sldId id="257" r:id="rId10"/>
    <p:sldId id="261" r:id="rId11"/>
    <p:sldId id="282" r:id="rId12"/>
    <p:sldId id="265" r:id="rId13"/>
    <p:sldId id="269" r:id="rId14"/>
  </p:sldIdLst>
  <p:sldSz cx="12801600" cy="8229600"/>
  <p:notesSz cx="9144000" cy="6858000"/>
  <p:embeddedFontLst>
    <p:embeddedFont>
      <p:font typeface="Aharoni" panose="02010803020104030203" pitchFamily="2" charset="-79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9FC5"/>
    <a:srgbClr val="3DC5EB"/>
    <a:srgbClr val="E7E7E7"/>
    <a:srgbClr val="108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2" autoAdjust="0"/>
    <p:restoredTop sz="94291" autoAdjust="0"/>
  </p:normalViewPr>
  <p:slideViewPr>
    <p:cSldViewPr snapToGrid="0">
      <p:cViewPr varScale="1">
        <p:scale>
          <a:sx n="61" d="100"/>
          <a:sy n="61" d="100"/>
        </p:scale>
        <p:origin x="9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346836"/>
            <a:ext cx="9601200" cy="286512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322446"/>
            <a:ext cx="9601200" cy="1986914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3FA-5894-4C15-B9DF-D0D1D421EB9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D0C-A37D-44E7-9D1F-CC7127344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0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3FA-5894-4C15-B9DF-D0D1D421EB9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D0C-A37D-44E7-9D1F-CC7127344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7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438150"/>
            <a:ext cx="2760345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438150"/>
            <a:ext cx="8121015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3FA-5894-4C15-B9DF-D0D1D421EB9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D0C-A37D-44E7-9D1F-CC7127344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1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3FA-5894-4C15-B9DF-D0D1D421EB9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D0C-A37D-44E7-9D1F-CC7127344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2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051686"/>
            <a:ext cx="11041380" cy="342328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5507356"/>
            <a:ext cx="11041380" cy="1800224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3FA-5894-4C15-B9DF-D0D1D421EB9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D0C-A37D-44E7-9D1F-CC7127344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4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190750"/>
            <a:ext cx="544068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190750"/>
            <a:ext cx="544068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3FA-5894-4C15-B9DF-D0D1D421EB9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D0C-A37D-44E7-9D1F-CC7127344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4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438150"/>
            <a:ext cx="1104138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2017396"/>
            <a:ext cx="5415676" cy="988694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3006090"/>
            <a:ext cx="541567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2017396"/>
            <a:ext cx="5442347" cy="988694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3006090"/>
            <a:ext cx="5442347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3FA-5894-4C15-B9DF-D0D1D421EB9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D0C-A37D-44E7-9D1F-CC7127344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7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3FA-5894-4C15-B9DF-D0D1D421EB9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D0C-A37D-44E7-9D1F-CC7127344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3FA-5894-4C15-B9DF-D0D1D421EB9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D0C-A37D-44E7-9D1F-CC7127344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08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48640"/>
            <a:ext cx="4128849" cy="19202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184911"/>
            <a:ext cx="6480810" cy="5848350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468880"/>
            <a:ext cx="4128849" cy="4573906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3FA-5894-4C15-B9DF-D0D1D421EB9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D0C-A37D-44E7-9D1F-CC7127344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6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48640"/>
            <a:ext cx="4128849" cy="19202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184911"/>
            <a:ext cx="6480810" cy="5848350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468880"/>
            <a:ext cx="4128849" cy="4573906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3FA-5894-4C15-B9DF-D0D1D421EB9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ED0C-A37D-44E7-9D1F-CC7127344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4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9F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438150"/>
            <a:ext cx="1104138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190750"/>
            <a:ext cx="1104138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7627621"/>
            <a:ext cx="28803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083FA-5894-4C15-B9DF-D0D1D421EB93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7627621"/>
            <a:ext cx="43205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7627621"/>
            <a:ext cx="28803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EED0C-A37D-44E7-9D1F-CC7127344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8620D2-A349-421B-8232-1AE10BD52DBD}"/>
              </a:ext>
            </a:extLst>
          </p:cNvPr>
          <p:cNvSpPr/>
          <p:nvPr/>
        </p:nvSpPr>
        <p:spPr>
          <a:xfrm>
            <a:off x="445897" y="3846647"/>
            <a:ext cx="11909805" cy="1138773"/>
          </a:xfrm>
          <a:prstGeom prst="rect">
            <a:avLst/>
          </a:prstGeom>
          <a:noFill/>
        </p:spPr>
        <p:txBody>
          <a:bodyPr wrap="square" lIns="30480" tIns="15240" rIns="30480" bIns="15240">
            <a:spAutoFit/>
          </a:bodyPr>
          <a:lstStyle/>
          <a:p>
            <a:pPr algn="ctr"/>
            <a:r>
              <a:rPr lang="en-US" sz="7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Database Application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0C39A9-4C2C-44A0-91A0-31973654ABCD}"/>
              </a:ext>
            </a:extLst>
          </p:cNvPr>
          <p:cNvSpPr/>
          <p:nvPr/>
        </p:nvSpPr>
        <p:spPr>
          <a:xfrm>
            <a:off x="-867103" y="2221502"/>
            <a:ext cx="14535806" cy="1723549"/>
          </a:xfrm>
          <a:prstGeom prst="rect">
            <a:avLst/>
          </a:prstGeom>
          <a:noFill/>
        </p:spPr>
        <p:txBody>
          <a:bodyPr wrap="square" lIns="30480" tIns="15240" rIns="30480" bIns="15240">
            <a:spAutoFit/>
          </a:bodyPr>
          <a:lstStyle/>
          <a:p>
            <a:pPr algn="ctr"/>
            <a:r>
              <a:rPr lang="en-US" sz="7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The AS</a:t>
            </a:r>
            <a:r>
              <a:rPr lang="en-US" sz="108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8</a:t>
            </a:r>
            <a:r>
              <a:rPr lang="en-US" sz="7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Organization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02F6E0-301D-4450-A7D3-8010E1B69E10}"/>
              </a:ext>
            </a:extLst>
          </p:cNvPr>
          <p:cNvSpPr/>
          <p:nvPr/>
        </p:nvSpPr>
        <p:spPr>
          <a:xfrm>
            <a:off x="9644382" y="7231335"/>
            <a:ext cx="2711320" cy="369332"/>
          </a:xfrm>
          <a:prstGeom prst="rect">
            <a:avLst/>
          </a:prstGeom>
          <a:noFill/>
        </p:spPr>
        <p:txBody>
          <a:bodyPr wrap="none" lIns="30480" tIns="15240" rIns="30480" bIns="15240">
            <a:spAutoFit/>
          </a:bodyPr>
          <a:lstStyle/>
          <a:p>
            <a:pPr algn="ctr"/>
            <a:r>
              <a:rPr lang="en-US" sz="2200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Ahammad Shawki</a:t>
            </a:r>
          </a:p>
        </p:txBody>
      </p:sp>
    </p:spTree>
    <p:extLst>
      <p:ext uri="{BB962C8B-B14F-4D97-AF65-F5344CB8AC3E}">
        <p14:creationId xmlns:p14="http://schemas.microsoft.com/office/powerpoint/2010/main" val="2505066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09E5BE-4DD5-42A3-AA16-C769050F6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03330"/>
              </p:ext>
            </p:extLst>
          </p:nvPr>
        </p:nvGraphicFramePr>
        <p:xfrm>
          <a:off x="2079179" y="370740"/>
          <a:ext cx="8562545" cy="457963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03379">
                  <a:extLst>
                    <a:ext uri="{9D8B030D-6E8A-4147-A177-3AD203B41FA5}">
                      <a16:colId xmlns:a16="http://schemas.microsoft.com/office/drawing/2014/main" val="303510912"/>
                    </a:ext>
                  </a:extLst>
                </a:gridCol>
                <a:gridCol w="6159166">
                  <a:extLst>
                    <a:ext uri="{9D8B030D-6E8A-4147-A177-3AD203B41FA5}">
                      <a16:colId xmlns:a16="http://schemas.microsoft.com/office/drawing/2014/main" val="4049387906"/>
                    </a:ext>
                  </a:extLst>
                </a:gridCol>
              </a:tblGrid>
              <a:tr h="50884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900" spc="300" dirty="0">
                          <a:ln>
                            <a:solidFill>
                              <a:srgbClr val="159FC5"/>
                            </a:solidFill>
                          </a:ln>
                          <a:solidFill>
                            <a:srgbClr val="159FC5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Consumer</a:t>
                      </a:r>
                    </a:p>
                  </a:txBody>
                  <a:tcPr marL="30480" marR="30480" marT="15240" marB="1524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278743"/>
                  </a:ext>
                </a:extLst>
              </a:tr>
              <a:tr h="50884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UUID, PRIMARY KEY,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2420938156"/>
                  </a:ext>
                </a:extLst>
              </a:tr>
              <a:tr h="50884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CHARFIELD(MAX_LENGTH = 100),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3651445098"/>
                  </a:ext>
                </a:extLst>
              </a:tr>
              <a:tr h="50884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EMAIL_FIELD, UNIQUE,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2917594521"/>
                  </a:ext>
                </a:extLst>
              </a:tr>
              <a:tr h="50884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 marL="30480" marR="30480" marT="15240" marB="152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INTEGER_FIELD, NOT NULL</a:t>
                      </a:r>
                    </a:p>
                  </a:txBody>
                  <a:tcPr marL="30480" marR="30480" marT="15240" marB="1524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93605"/>
                  </a:ext>
                </a:extLst>
              </a:tr>
              <a:tr h="50884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l" defTabSz="28803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CHARFIELD(MAX_LENGTH=100),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1679843073"/>
                  </a:ext>
                </a:extLst>
              </a:tr>
              <a:tr h="50884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Profession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l" defTabSz="28803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CHARFIELD(MAX_LENGTH = 100),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2363471149"/>
                  </a:ext>
                </a:extLst>
              </a:tr>
              <a:tr h="50884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Institution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l" defTabSz="28803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CHARFIELD(MAX_LENGTH = 100),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3354236083"/>
                  </a:ext>
                </a:extLst>
              </a:tr>
              <a:tr h="50884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Social Link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URL_FIELD,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411557001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1740D0C-2ECE-495F-9A84-E77CAA1545F8}"/>
              </a:ext>
            </a:extLst>
          </p:cNvPr>
          <p:cNvSpPr/>
          <p:nvPr/>
        </p:nvSpPr>
        <p:spPr>
          <a:xfrm>
            <a:off x="0" y="5643934"/>
            <a:ext cx="12801600" cy="2585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965C13-985F-4976-8EA1-DCDDDE096D3E}"/>
              </a:ext>
            </a:extLst>
          </p:cNvPr>
          <p:cNvSpPr/>
          <p:nvPr/>
        </p:nvSpPr>
        <p:spPr>
          <a:xfrm>
            <a:off x="483958" y="5829936"/>
            <a:ext cx="11898129" cy="2246384"/>
          </a:xfrm>
          <a:prstGeom prst="rect">
            <a:avLst/>
          </a:prstGeom>
          <a:noFill/>
        </p:spPr>
        <p:txBody>
          <a:bodyPr wrap="none" lIns="30480" tIns="15240" rIns="30480" bIns="15240">
            <a:spAutoFit/>
          </a:bodyPr>
          <a:lstStyle/>
          <a:p>
            <a:r>
              <a:rPr lang="en-US" sz="3200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Search Filter</a:t>
            </a:r>
          </a:p>
          <a:p>
            <a:pPr lvl="6"/>
            <a:r>
              <a:rPr lang="en-US" sz="2666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Name, Email, Location, Profession, Institution, Social Link</a:t>
            </a:r>
          </a:p>
          <a:p>
            <a:pPr lvl="6"/>
            <a:endParaRPr lang="en-US" sz="2666" dirty="0">
              <a:ln w="0"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200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List Filter</a:t>
            </a:r>
          </a:p>
          <a:p>
            <a:pPr lvl="6"/>
            <a:r>
              <a:rPr lang="en-US" sz="2666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2382829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C6B4B8-74F3-47A3-9375-A5DD49F62A92}"/>
              </a:ext>
            </a:extLst>
          </p:cNvPr>
          <p:cNvSpPr/>
          <p:nvPr/>
        </p:nvSpPr>
        <p:spPr>
          <a:xfrm>
            <a:off x="1433574" y="342196"/>
            <a:ext cx="10083530" cy="7545207"/>
          </a:xfrm>
          <a:prstGeom prst="rect">
            <a:avLst/>
          </a:prstGeom>
          <a:noFill/>
        </p:spPr>
        <p:txBody>
          <a:bodyPr wrap="none" lIns="30480" tIns="15240" rIns="30480" bIns="15240">
            <a:spAutoFit/>
          </a:bodyPr>
          <a:lstStyle/>
          <a:p>
            <a:r>
              <a:rPr lang="en-US" sz="66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Entry Rules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Location</a:t>
            </a:r>
          </a:p>
          <a:p>
            <a:pPr lvl="2"/>
            <a:r>
              <a:rPr lang="en-US" sz="3200" spc="1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Dhaka, Bangladesh</a:t>
            </a:r>
          </a:p>
          <a:p>
            <a:pPr lvl="2"/>
            <a:r>
              <a:rPr lang="en-US" sz="3200" spc="1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Delhi, India</a:t>
            </a:r>
            <a:endParaRPr lang="en-US" sz="3600" spc="1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8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Site / link</a:t>
            </a:r>
          </a:p>
          <a:p>
            <a:pPr lvl="2"/>
            <a:r>
              <a:rPr lang="en-US" sz="3200" spc="1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Starts with https://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8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Popularity</a:t>
            </a:r>
          </a:p>
          <a:p>
            <a:pPr lvl="2"/>
            <a:r>
              <a:rPr lang="en-US" sz="3200" spc="1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Low  &lt;8000</a:t>
            </a:r>
            <a:br>
              <a:rPr lang="en-US" sz="3200" spc="1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3200" spc="1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Mid  &lt;25000 </a:t>
            </a:r>
          </a:p>
          <a:p>
            <a:pPr lvl="2"/>
            <a:r>
              <a:rPr lang="en-US" sz="3200" spc="1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High &gt;25000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 Careful when deleting records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8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Report Bugs when necessary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8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Notify me anytime when face an error</a:t>
            </a:r>
          </a:p>
        </p:txBody>
      </p:sp>
    </p:spTree>
    <p:extLst>
      <p:ext uri="{BB962C8B-B14F-4D97-AF65-F5344CB8AC3E}">
        <p14:creationId xmlns:p14="http://schemas.microsoft.com/office/powerpoint/2010/main" val="2586033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243A27-6883-4501-9AB0-2651E012C3F6}"/>
              </a:ext>
            </a:extLst>
          </p:cNvPr>
          <p:cNvSpPr/>
          <p:nvPr/>
        </p:nvSpPr>
        <p:spPr>
          <a:xfrm>
            <a:off x="2431711" y="1647458"/>
            <a:ext cx="7938712" cy="4934171"/>
          </a:xfrm>
          <a:prstGeom prst="rect">
            <a:avLst/>
          </a:prstGeom>
          <a:noFill/>
        </p:spPr>
        <p:txBody>
          <a:bodyPr wrap="none" lIns="30480" tIns="15240" rIns="30480" bIns="15240">
            <a:spAutoFit/>
          </a:bodyPr>
          <a:lstStyle/>
          <a:p>
            <a:r>
              <a:rPr lang="en-US" sz="7966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</a:t>
            </a:r>
          </a:p>
          <a:p>
            <a:r>
              <a:rPr lang="en-US" sz="7966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ANALYSIS &amp;</a:t>
            </a:r>
          </a:p>
          <a:p>
            <a:r>
              <a:rPr lang="en-US" sz="7966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VISUALIZATION</a:t>
            </a:r>
          </a:p>
          <a:p>
            <a:r>
              <a:rPr lang="en-US" sz="7966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Plan.</a:t>
            </a:r>
          </a:p>
        </p:txBody>
      </p:sp>
    </p:spTree>
    <p:extLst>
      <p:ext uri="{BB962C8B-B14F-4D97-AF65-F5344CB8AC3E}">
        <p14:creationId xmlns:p14="http://schemas.microsoft.com/office/powerpoint/2010/main" val="4106118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0EEFF1-79D7-4DAF-B716-C4E52839D274}"/>
              </a:ext>
            </a:extLst>
          </p:cNvPr>
          <p:cNvSpPr/>
          <p:nvPr/>
        </p:nvSpPr>
        <p:spPr>
          <a:xfrm>
            <a:off x="2266335" y="639842"/>
            <a:ext cx="8268930" cy="6949916"/>
          </a:xfrm>
          <a:prstGeom prst="rect">
            <a:avLst/>
          </a:prstGeom>
          <a:noFill/>
        </p:spPr>
        <p:txBody>
          <a:bodyPr wrap="none" lIns="30480" tIns="15240" rIns="30480" bIns="15240">
            <a:spAutoFit/>
          </a:bodyPr>
          <a:lstStyle/>
          <a:p>
            <a:r>
              <a:rPr lang="en-US" sz="66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Analysis Ideas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Organization Location (Bar)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Organization IsClub (Pie)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Organization Popularity (Pie)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Organization IsActive (Pie)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Initiative’s Organization (Bar)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Resource’s Organization(Hist)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Consumer Age (Hist)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Consumer Location (Bar)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Consumer Profession (Bar)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33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Consumer Institution (Bar)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583E68-36EA-47B5-82CC-FE6914A5E0F2}"/>
              </a:ext>
            </a:extLst>
          </p:cNvPr>
          <p:cNvSpPr/>
          <p:nvPr/>
        </p:nvSpPr>
        <p:spPr>
          <a:xfrm>
            <a:off x="9971480" y="7860268"/>
            <a:ext cx="2711320" cy="369332"/>
          </a:xfrm>
          <a:prstGeom prst="rect">
            <a:avLst/>
          </a:prstGeom>
          <a:noFill/>
        </p:spPr>
        <p:txBody>
          <a:bodyPr wrap="none" lIns="30480" tIns="15240" rIns="30480" bIns="15240">
            <a:spAutoFit/>
          </a:bodyPr>
          <a:lstStyle/>
          <a:p>
            <a:pPr algn="ctr"/>
            <a:r>
              <a:rPr lang="en-US" sz="2200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Ahammad Shawki</a:t>
            </a:r>
          </a:p>
        </p:txBody>
      </p:sp>
    </p:spTree>
    <p:extLst>
      <p:ext uri="{BB962C8B-B14F-4D97-AF65-F5344CB8AC3E}">
        <p14:creationId xmlns:p14="http://schemas.microsoft.com/office/powerpoint/2010/main" val="151490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243A27-6883-4501-9AB0-2651E012C3F6}"/>
              </a:ext>
            </a:extLst>
          </p:cNvPr>
          <p:cNvSpPr/>
          <p:nvPr/>
        </p:nvSpPr>
        <p:spPr>
          <a:xfrm>
            <a:off x="304953" y="260014"/>
            <a:ext cx="12496647" cy="7048083"/>
          </a:xfrm>
          <a:prstGeom prst="rect">
            <a:avLst/>
          </a:prstGeom>
          <a:noFill/>
        </p:spPr>
        <p:txBody>
          <a:bodyPr wrap="square" lIns="30480" tIns="15240" rIns="30480" bIns="15240">
            <a:spAutoFit/>
          </a:bodyPr>
          <a:lstStyle/>
          <a:p>
            <a:r>
              <a:rPr lang="en-US" sz="7200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Features</a:t>
            </a:r>
          </a:p>
          <a:p>
            <a:pPr marL="380962" indent="-380962">
              <a:buFont typeface="Arial" panose="020B0604020202020204" pitchFamily="34" charset="0"/>
              <a:buChar char="•"/>
            </a:pPr>
            <a:r>
              <a:rPr lang="en-US" sz="3200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Access data easily ✔</a:t>
            </a:r>
          </a:p>
          <a:p>
            <a:pPr marL="380962" indent="-380962">
              <a:buFont typeface="Arial" panose="020B0604020202020204" pitchFamily="34" charset="0"/>
              <a:buChar char="•"/>
            </a:pPr>
            <a:r>
              <a:rPr lang="en-US" sz="3200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User friendly interface ✔</a:t>
            </a:r>
          </a:p>
          <a:p>
            <a:pPr marL="380962" indent="-380962">
              <a:buFont typeface="Arial" panose="020B0604020202020204" pitchFamily="34" charset="0"/>
              <a:buChar char="•"/>
            </a:pPr>
            <a:r>
              <a:rPr lang="en-US" sz="3200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Customizable with-comment code ✔</a:t>
            </a:r>
          </a:p>
          <a:p>
            <a:pPr marL="380962" indent="-380962">
              <a:buFont typeface="Arial" panose="020B0604020202020204" pitchFamily="34" charset="0"/>
              <a:buChar char="•"/>
            </a:pPr>
            <a:r>
              <a:rPr lang="en-US" sz="3200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Universally unique identifiers ✔</a:t>
            </a:r>
          </a:p>
          <a:p>
            <a:pPr marL="380962" indent="-380962">
              <a:buFont typeface="Arial" panose="020B0604020202020204" pitchFamily="34" charset="0"/>
              <a:buChar char="•"/>
            </a:pPr>
            <a:r>
              <a:rPr lang="en-US" sz="3200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Backup data in excel sheets + Data Recovery Strategy✔</a:t>
            </a:r>
          </a:p>
          <a:p>
            <a:pPr marL="380962" indent="-380962">
              <a:buFont typeface="Arial" panose="020B0604020202020204" pitchFamily="34" charset="0"/>
              <a:buChar char="•"/>
            </a:pPr>
            <a:r>
              <a:rPr lang="en-US" sz="3200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analysis support ✔</a:t>
            </a:r>
          </a:p>
          <a:p>
            <a:pPr marL="380962" indent="-380962">
              <a:buFont typeface="Arial" panose="020B0604020202020204" pitchFamily="34" charset="0"/>
              <a:buChar char="•"/>
            </a:pPr>
            <a:r>
              <a:rPr lang="en-US" sz="3200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3200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layered Security Measurements ✔</a:t>
            </a:r>
          </a:p>
          <a:p>
            <a:pPr marL="380962" indent="-380962">
              <a:buFont typeface="Arial" panose="020B0604020202020204" pitchFamily="34" charset="0"/>
              <a:buChar char="•"/>
            </a:pPr>
            <a:r>
              <a:rPr lang="en-US" sz="3200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Responsive Web Application ✔</a:t>
            </a:r>
          </a:p>
          <a:p>
            <a:pPr marL="380962" indent="-380962">
              <a:buFont typeface="Arial" panose="020B0604020202020204" pitchFamily="34" charset="0"/>
              <a:buChar char="•"/>
            </a:pPr>
            <a:r>
              <a:rPr lang="en-US" sz="3200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Entry Focused Application ✔</a:t>
            </a:r>
          </a:p>
          <a:p>
            <a:pPr marL="380962" indent="-380962">
              <a:buFont typeface="Arial" panose="020B0604020202020204" pitchFamily="34" charset="0"/>
              <a:buChar char="•"/>
            </a:pPr>
            <a:r>
              <a:rPr lang="en-US" sz="3200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Bug Report ✔</a:t>
            </a:r>
          </a:p>
          <a:p>
            <a:pPr marL="380962" indent="-380962">
              <a:buFont typeface="Arial" panose="020B0604020202020204" pitchFamily="34" charset="0"/>
              <a:buChar char="•"/>
            </a:pPr>
            <a:r>
              <a:rPr lang="en-US" sz="3200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Debug is always turned on ✔</a:t>
            </a:r>
          </a:p>
          <a:p>
            <a:pPr marL="380962" indent="-380962">
              <a:buFont typeface="Arial" panose="020B0604020202020204" pitchFamily="34" charset="0"/>
              <a:buChar char="•"/>
            </a:pPr>
            <a:r>
              <a:rPr lang="en-US" sz="3200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Dark Theme Admin Site ✔</a:t>
            </a:r>
          </a:p>
        </p:txBody>
      </p:sp>
    </p:spTree>
    <p:extLst>
      <p:ext uri="{BB962C8B-B14F-4D97-AF65-F5344CB8AC3E}">
        <p14:creationId xmlns:p14="http://schemas.microsoft.com/office/powerpoint/2010/main" val="358289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0904261-8E64-4A28-A01D-7231EBC50618}"/>
              </a:ext>
            </a:extLst>
          </p:cNvPr>
          <p:cNvSpPr/>
          <p:nvPr/>
        </p:nvSpPr>
        <p:spPr>
          <a:xfrm>
            <a:off x="3042612" y="4799107"/>
            <a:ext cx="700016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30480" tIns="15240" rIns="30480" bIns="15240">
            <a:spAutoFit/>
          </a:bodyPr>
          <a:lstStyle/>
          <a:p>
            <a:pPr algn="ctr"/>
            <a:r>
              <a:rPr lang="en-US" sz="320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Tag</a:t>
            </a:r>
            <a:endParaRPr lang="en-US" sz="3200" dirty="0">
              <a:ln w="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360163-6084-439A-9179-8BD6437A533B}"/>
              </a:ext>
            </a:extLst>
          </p:cNvPr>
          <p:cNvSpPr/>
          <p:nvPr/>
        </p:nvSpPr>
        <p:spPr>
          <a:xfrm>
            <a:off x="1076487" y="1221569"/>
            <a:ext cx="109412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30480" tIns="15240" rIns="30480" bIns="15240">
            <a:spAutoFit/>
          </a:bodyPr>
          <a:lstStyle/>
          <a:p>
            <a:pPr algn="ctr"/>
            <a:r>
              <a:rPr lang="en-US" sz="320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Authentication 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6A0F7-3956-494C-82E1-BF0E58FED23F}"/>
              </a:ext>
            </a:extLst>
          </p:cNvPr>
          <p:cNvSpPr/>
          <p:nvPr/>
        </p:nvSpPr>
        <p:spPr>
          <a:xfrm>
            <a:off x="3042612" y="1973901"/>
            <a:ext cx="700016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30480" tIns="15240" rIns="30480" bIns="15240">
            <a:spAutoFit/>
          </a:bodyPr>
          <a:lstStyle/>
          <a:p>
            <a:pPr algn="ctr"/>
            <a:r>
              <a:rPr lang="en-US" sz="320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Group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A060C2-A35E-4690-A050-72CA26ABEC6B}"/>
              </a:ext>
            </a:extLst>
          </p:cNvPr>
          <p:cNvSpPr/>
          <p:nvPr/>
        </p:nvSpPr>
        <p:spPr>
          <a:xfrm>
            <a:off x="1008999" y="3430493"/>
            <a:ext cx="1106739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30480" tIns="15240" rIns="30480" bIns="15240">
            <a:spAutoFit/>
          </a:bodyPr>
          <a:lstStyle/>
          <a:p>
            <a:pPr algn="ctr"/>
            <a:r>
              <a:rPr lang="en-US" sz="320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Core Database</a:t>
            </a:r>
            <a:endParaRPr lang="en-US" sz="3200" dirty="0">
              <a:ln w="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41D22F-9656-46E4-BB9D-F6C92B0C1068}"/>
              </a:ext>
            </a:extLst>
          </p:cNvPr>
          <p:cNvSpPr/>
          <p:nvPr/>
        </p:nvSpPr>
        <p:spPr>
          <a:xfrm>
            <a:off x="3746611" y="110359"/>
            <a:ext cx="5474897" cy="738664"/>
          </a:xfrm>
          <a:prstGeom prst="rect">
            <a:avLst/>
          </a:prstGeom>
          <a:noFill/>
        </p:spPr>
        <p:txBody>
          <a:bodyPr wrap="none" lIns="30480" tIns="15240" rIns="30480" bIns="15240">
            <a:spAutoFit/>
          </a:bodyPr>
          <a:lstStyle/>
          <a:p>
            <a:pPr algn="ctr"/>
            <a:r>
              <a:rPr lang="en-US" sz="46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Databases &amp; Tables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F5BA75-4E76-4FC8-96F1-46258F739020}"/>
              </a:ext>
            </a:extLst>
          </p:cNvPr>
          <p:cNvSpPr/>
          <p:nvPr/>
        </p:nvSpPr>
        <p:spPr>
          <a:xfrm>
            <a:off x="3042612" y="2680265"/>
            <a:ext cx="700016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30480" tIns="15240" rIns="30480" bIns="15240">
            <a:spAutoFit/>
          </a:bodyPr>
          <a:lstStyle/>
          <a:p>
            <a:pPr algn="ctr"/>
            <a:r>
              <a:rPr lang="en-US" sz="320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User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381454-8CC6-402A-807A-8569A8065783}"/>
              </a:ext>
            </a:extLst>
          </p:cNvPr>
          <p:cNvSpPr/>
          <p:nvPr/>
        </p:nvSpPr>
        <p:spPr>
          <a:xfrm>
            <a:off x="3031272" y="5495957"/>
            <a:ext cx="700016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30480" tIns="15240" rIns="30480" bIns="15240">
            <a:spAutoFit/>
          </a:bodyPr>
          <a:lstStyle/>
          <a:p>
            <a:pPr algn="ctr"/>
            <a:r>
              <a:rPr lang="en-US" sz="320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Organization</a:t>
            </a:r>
            <a:endParaRPr lang="en-US" sz="3200" dirty="0">
              <a:ln w="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00F966-8185-4C19-B343-8A0D686EAC7A}"/>
              </a:ext>
            </a:extLst>
          </p:cNvPr>
          <p:cNvSpPr/>
          <p:nvPr/>
        </p:nvSpPr>
        <p:spPr>
          <a:xfrm>
            <a:off x="3042612" y="6202321"/>
            <a:ext cx="700016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30480" tIns="15240" rIns="30480" bIns="15240">
            <a:spAutoFit/>
          </a:bodyPr>
          <a:lstStyle/>
          <a:p>
            <a:pPr algn="ctr"/>
            <a:r>
              <a:rPr lang="en-US" sz="320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Initiative</a:t>
            </a:r>
            <a:endParaRPr lang="en-US" sz="3200" dirty="0">
              <a:ln w="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0524D1-4598-4A3F-B7CF-4B9623A96900}"/>
              </a:ext>
            </a:extLst>
          </p:cNvPr>
          <p:cNvSpPr/>
          <p:nvPr/>
        </p:nvSpPr>
        <p:spPr>
          <a:xfrm>
            <a:off x="3042612" y="6899171"/>
            <a:ext cx="700016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30480" tIns="15240" rIns="30480" bIns="15240">
            <a:spAutoFit/>
          </a:bodyPr>
          <a:lstStyle/>
          <a:p>
            <a:pPr algn="ctr"/>
            <a:r>
              <a:rPr lang="en-US" sz="320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Resource</a:t>
            </a:r>
            <a:endParaRPr lang="en-US" sz="3200" dirty="0">
              <a:ln w="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6C7E7A-0200-42F0-8E43-394A8A7B2620}"/>
              </a:ext>
            </a:extLst>
          </p:cNvPr>
          <p:cNvSpPr/>
          <p:nvPr/>
        </p:nvSpPr>
        <p:spPr>
          <a:xfrm>
            <a:off x="3042612" y="7596021"/>
            <a:ext cx="700016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30480" tIns="15240" rIns="30480" bIns="15240">
            <a:spAutoFit/>
          </a:bodyPr>
          <a:lstStyle/>
          <a:p>
            <a:pPr algn="ctr"/>
            <a:r>
              <a:rPr lang="en-US" sz="320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Consumer</a:t>
            </a:r>
            <a:endParaRPr lang="en-US" sz="3200" dirty="0">
              <a:ln w="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86A4A4-F85C-4092-8DEE-A2233D1E8810}"/>
              </a:ext>
            </a:extLst>
          </p:cNvPr>
          <p:cNvSpPr/>
          <p:nvPr/>
        </p:nvSpPr>
        <p:spPr>
          <a:xfrm>
            <a:off x="3042612" y="4107258"/>
            <a:ext cx="700016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30480" tIns="15240" rIns="30480" bIns="15240">
            <a:spAutoFit/>
          </a:bodyPr>
          <a:lstStyle/>
          <a:p>
            <a:pPr algn="ctr"/>
            <a:r>
              <a:rPr lang="en-US" sz="320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UserAdditionalInfo</a:t>
            </a:r>
            <a:endParaRPr lang="en-US" sz="3200" dirty="0">
              <a:ln w="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614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204">
            <a:extLst>
              <a:ext uri="{FF2B5EF4-FFF2-40B4-BE49-F238E27FC236}">
                <a16:creationId xmlns:a16="http://schemas.microsoft.com/office/drawing/2014/main" id="{B9752685-6094-4F34-9A3F-B20CF68637FF}"/>
              </a:ext>
            </a:extLst>
          </p:cNvPr>
          <p:cNvSpPr/>
          <p:nvPr/>
        </p:nvSpPr>
        <p:spPr>
          <a:xfrm>
            <a:off x="2841817" y="404912"/>
            <a:ext cx="7117974" cy="738664"/>
          </a:xfrm>
          <a:prstGeom prst="rect">
            <a:avLst/>
          </a:prstGeom>
          <a:noFill/>
        </p:spPr>
        <p:txBody>
          <a:bodyPr wrap="none" lIns="30480" tIns="15240" rIns="30480" bIns="15240">
            <a:spAutoFit/>
          </a:bodyPr>
          <a:lstStyle/>
          <a:p>
            <a:pPr algn="ctr"/>
            <a:r>
              <a:rPr lang="en-US" sz="46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Tables Dependency Chart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2C73975-FD55-4D99-9336-7B0ACF5C1CE1}"/>
              </a:ext>
            </a:extLst>
          </p:cNvPr>
          <p:cNvGrpSpPr/>
          <p:nvPr/>
        </p:nvGrpSpPr>
        <p:grpSpPr>
          <a:xfrm>
            <a:off x="1483968" y="2141483"/>
            <a:ext cx="10106964" cy="5683205"/>
            <a:chOff x="1483968" y="2141483"/>
            <a:chExt cx="10106964" cy="56832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0A2551F-1905-4E3A-9B45-283AD4521903}"/>
                </a:ext>
              </a:extLst>
            </p:cNvPr>
            <p:cNvSpPr/>
            <p:nvPr/>
          </p:nvSpPr>
          <p:spPr>
            <a:xfrm>
              <a:off x="1483968" y="2141483"/>
              <a:ext cx="6743625" cy="975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Tag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1CB658-602B-4ABB-B671-DEA72411B3B6}"/>
                </a:ext>
              </a:extLst>
            </p:cNvPr>
            <p:cNvSpPr/>
            <p:nvPr/>
          </p:nvSpPr>
          <p:spPr>
            <a:xfrm>
              <a:off x="3149165" y="3810361"/>
              <a:ext cx="3413230" cy="975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Organization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BA5AE5-5FE0-4841-B29E-17935D4DFFA1}"/>
                </a:ext>
              </a:extLst>
            </p:cNvPr>
            <p:cNvSpPr/>
            <p:nvPr/>
          </p:nvSpPr>
          <p:spPr>
            <a:xfrm>
              <a:off x="5224258" y="5721944"/>
              <a:ext cx="3003335" cy="975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Resources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8F7CCE-C251-477D-A06F-FE684A7BFCFC}"/>
                </a:ext>
              </a:extLst>
            </p:cNvPr>
            <p:cNvSpPr/>
            <p:nvPr/>
          </p:nvSpPr>
          <p:spPr>
            <a:xfrm>
              <a:off x="1483968" y="5721944"/>
              <a:ext cx="3003335" cy="975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Initiative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2913148-6308-4EFC-ABC6-F39340BD27AA}"/>
                </a:ext>
              </a:extLst>
            </p:cNvPr>
            <p:cNvSpPr/>
            <p:nvPr/>
          </p:nvSpPr>
          <p:spPr>
            <a:xfrm>
              <a:off x="8749123" y="6848917"/>
              <a:ext cx="2841809" cy="975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Consumer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29C2F47-1C40-4447-A965-2C7802BCE5FC}"/>
                </a:ext>
              </a:extLst>
            </p:cNvPr>
            <p:cNvCxnSpPr>
              <a:stCxn id="2" idx="2"/>
              <a:endCxn id="5" idx="0"/>
            </p:cNvCxnSpPr>
            <p:nvPr/>
          </p:nvCxnSpPr>
          <p:spPr>
            <a:xfrm flipH="1">
              <a:off x="4855780" y="3117254"/>
              <a:ext cx="1" cy="69310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8B00870-0218-4AA4-9557-37451CCA2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5739" y="3117253"/>
              <a:ext cx="1" cy="309257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74F448E-9572-4248-BE63-DA6B46FD6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45820" y="2873310"/>
              <a:ext cx="1" cy="309257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3B070D-3829-4A99-969A-DD9850B58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7875" y="5243480"/>
              <a:ext cx="3822436" cy="9422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452671B-E37D-49AB-89F9-6D2A79AFFC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5779" y="4786132"/>
              <a:ext cx="1" cy="469042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459F9C1-9723-442B-8561-08D61966A5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5634" y="5252902"/>
              <a:ext cx="1" cy="469042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75FC71A-085E-499A-A5C3-AE905FB68E44}"/>
                </a:ext>
              </a:extLst>
            </p:cNvPr>
            <p:cNvCxnSpPr>
              <a:cxnSpLocks/>
            </p:cNvCxnSpPr>
            <p:nvPr/>
          </p:nvCxnSpPr>
          <p:spPr>
            <a:xfrm>
              <a:off x="6768127" y="5241208"/>
              <a:ext cx="1" cy="483008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41FB75E-5251-4752-BD61-787AE267F939}"/>
                </a:ext>
              </a:extLst>
            </p:cNvPr>
            <p:cNvSpPr/>
            <p:nvPr/>
          </p:nvSpPr>
          <p:spPr>
            <a:xfrm>
              <a:off x="8722439" y="2171697"/>
              <a:ext cx="2841809" cy="975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Group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7C394A1-1906-48B7-BF7F-A513CFDACDA9}"/>
                </a:ext>
              </a:extLst>
            </p:cNvPr>
            <p:cNvSpPr/>
            <p:nvPr/>
          </p:nvSpPr>
          <p:spPr>
            <a:xfrm>
              <a:off x="8726417" y="3420534"/>
              <a:ext cx="2841809" cy="9757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User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97EAFDF-5FB3-419A-9392-117E602E8332}"/>
                </a:ext>
              </a:extLst>
            </p:cNvPr>
            <p:cNvCxnSpPr/>
            <p:nvPr/>
          </p:nvCxnSpPr>
          <p:spPr>
            <a:xfrm flipH="1">
              <a:off x="10143342" y="3117254"/>
              <a:ext cx="1" cy="69310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337E558-D6DC-4B4C-95D1-A537E7BAB809}"/>
              </a:ext>
            </a:extLst>
          </p:cNvPr>
          <p:cNvSpPr/>
          <p:nvPr/>
        </p:nvSpPr>
        <p:spPr>
          <a:xfrm>
            <a:off x="8404584" y="4618055"/>
            <a:ext cx="3469560" cy="9757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UserAdditionalInfo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CA33D1-9FBF-4D2A-BBBB-8F9213815492}"/>
              </a:ext>
            </a:extLst>
          </p:cNvPr>
          <p:cNvCxnSpPr/>
          <p:nvPr/>
        </p:nvCxnSpPr>
        <p:spPr>
          <a:xfrm flipH="1">
            <a:off x="10139364" y="4290967"/>
            <a:ext cx="1" cy="69310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9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243A27-6883-4501-9AB0-2651E012C3F6}"/>
              </a:ext>
            </a:extLst>
          </p:cNvPr>
          <p:cNvSpPr/>
          <p:nvPr/>
        </p:nvSpPr>
        <p:spPr>
          <a:xfrm>
            <a:off x="3083065" y="1647458"/>
            <a:ext cx="6635471" cy="4934171"/>
          </a:xfrm>
          <a:prstGeom prst="rect">
            <a:avLst/>
          </a:prstGeom>
          <a:noFill/>
        </p:spPr>
        <p:txBody>
          <a:bodyPr wrap="none" lIns="30480" tIns="15240" rIns="30480" bIns="15240">
            <a:spAutoFit/>
          </a:bodyPr>
          <a:lstStyle/>
          <a:p>
            <a:r>
              <a:rPr lang="en-US" sz="7966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Tables</a:t>
            </a:r>
          </a:p>
          <a:p>
            <a:r>
              <a:rPr lang="en-US" sz="7966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Columns</a:t>
            </a:r>
          </a:p>
          <a:p>
            <a:r>
              <a:rPr lang="en-US" sz="7966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Relationships</a:t>
            </a:r>
          </a:p>
          <a:p>
            <a:r>
              <a:rPr lang="en-US" sz="7966" spc="1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Plan.</a:t>
            </a:r>
          </a:p>
        </p:txBody>
      </p:sp>
    </p:spTree>
    <p:extLst>
      <p:ext uri="{BB962C8B-B14F-4D97-AF65-F5344CB8AC3E}">
        <p14:creationId xmlns:p14="http://schemas.microsoft.com/office/powerpoint/2010/main" val="203637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09E5BE-4DD5-42A3-AA16-C769050F6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816795"/>
              </p:ext>
            </p:extLst>
          </p:nvPr>
        </p:nvGraphicFramePr>
        <p:xfrm>
          <a:off x="1991787" y="1736555"/>
          <a:ext cx="8818026" cy="198410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36596">
                  <a:extLst>
                    <a:ext uri="{9D8B030D-6E8A-4147-A177-3AD203B41FA5}">
                      <a16:colId xmlns:a16="http://schemas.microsoft.com/office/drawing/2014/main" val="303510912"/>
                    </a:ext>
                  </a:extLst>
                </a:gridCol>
                <a:gridCol w="6981430">
                  <a:extLst>
                    <a:ext uri="{9D8B030D-6E8A-4147-A177-3AD203B41FA5}">
                      <a16:colId xmlns:a16="http://schemas.microsoft.com/office/drawing/2014/main" val="4049387906"/>
                    </a:ext>
                  </a:extLst>
                </a:gridCol>
              </a:tblGrid>
              <a:tr h="66136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900" spc="300" dirty="0">
                          <a:ln>
                            <a:solidFill>
                              <a:srgbClr val="159FC5"/>
                            </a:solidFill>
                          </a:ln>
                          <a:solidFill>
                            <a:srgbClr val="159FC5"/>
                          </a:solidFill>
                        </a:rPr>
                        <a:t>Tag</a:t>
                      </a:r>
                      <a:endParaRPr lang="en-US" sz="2900" spc="300" dirty="0">
                        <a:ln>
                          <a:solidFill>
                            <a:srgbClr val="159FC5"/>
                          </a:solidFill>
                        </a:ln>
                        <a:solidFill>
                          <a:srgbClr val="159FC5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30480" marR="30480" marT="15240" marB="1524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278743"/>
                  </a:ext>
                </a:extLst>
              </a:tr>
              <a:tr h="66136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UUID, PRIMARY KEY, NOT NULL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2420938156"/>
                  </a:ext>
                </a:extLst>
              </a:tr>
              <a:tr h="66136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CHARFIELD(MAX_LENGTH = 100)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UNIQUE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NOT NU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365144509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6C40C15-8A42-47FA-8F0E-64A58C02EC4A}"/>
              </a:ext>
            </a:extLst>
          </p:cNvPr>
          <p:cNvSpPr/>
          <p:nvPr/>
        </p:nvSpPr>
        <p:spPr>
          <a:xfrm>
            <a:off x="0" y="5387111"/>
            <a:ext cx="12801600" cy="28424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35E48D-6A7A-47D2-999A-521CB69CC54D}"/>
              </a:ext>
            </a:extLst>
          </p:cNvPr>
          <p:cNvSpPr/>
          <p:nvPr/>
        </p:nvSpPr>
        <p:spPr>
          <a:xfrm>
            <a:off x="432326" y="5643934"/>
            <a:ext cx="2445221" cy="2328586"/>
          </a:xfrm>
          <a:prstGeom prst="rect">
            <a:avLst/>
          </a:prstGeom>
          <a:noFill/>
        </p:spPr>
        <p:txBody>
          <a:bodyPr wrap="none" lIns="30480" tIns="15240" rIns="30480" bIns="15240">
            <a:spAutoFit/>
          </a:bodyPr>
          <a:lstStyle/>
          <a:p>
            <a:r>
              <a:rPr lang="en-US" sz="3200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Search Filter</a:t>
            </a:r>
          </a:p>
          <a:p>
            <a:pPr lvl="6"/>
            <a:r>
              <a:rPr lang="en-US" sz="2666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Value</a:t>
            </a:r>
          </a:p>
          <a:p>
            <a:pPr lvl="6"/>
            <a:endParaRPr lang="en-US" sz="2666" dirty="0">
              <a:ln w="0"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200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List Filter</a:t>
            </a:r>
          </a:p>
          <a:p>
            <a:pPr lvl="6"/>
            <a:r>
              <a:rPr lang="en-US" sz="3200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67558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85C3DCC-DB70-4558-B5F9-5C4DADF1F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160432"/>
              </p:ext>
            </p:extLst>
          </p:nvPr>
        </p:nvGraphicFramePr>
        <p:xfrm>
          <a:off x="1913712" y="153281"/>
          <a:ext cx="9043322" cy="52307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34521">
                  <a:extLst>
                    <a:ext uri="{9D8B030D-6E8A-4147-A177-3AD203B41FA5}">
                      <a16:colId xmlns:a16="http://schemas.microsoft.com/office/drawing/2014/main" val="303510912"/>
                    </a:ext>
                  </a:extLst>
                </a:gridCol>
                <a:gridCol w="6708801">
                  <a:extLst>
                    <a:ext uri="{9D8B030D-6E8A-4147-A177-3AD203B41FA5}">
                      <a16:colId xmlns:a16="http://schemas.microsoft.com/office/drawing/2014/main" val="4049387906"/>
                    </a:ext>
                  </a:extLst>
                </a:gridCol>
              </a:tblGrid>
              <a:tr h="49916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900" spc="300" dirty="0">
                          <a:ln>
                            <a:solidFill>
                              <a:srgbClr val="159FC5"/>
                            </a:solidFill>
                          </a:ln>
                          <a:solidFill>
                            <a:srgbClr val="159FC5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Organization</a:t>
                      </a:r>
                    </a:p>
                  </a:txBody>
                  <a:tcPr marL="30480" marR="30480" marT="15240" marB="1524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278743"/>
                  </a:ext>
                </a:extLst>
              </a:tr>
              <a:tr h="421879">
                <a:tc>
                  <a:txBody>
                    <a:bodyPr/>
                    <a:lstStyle/>
                    <a:p>
                      <a:pPr marL="0" algn="ctr" defTabSz="2880360" rtl="0" eaLnBrk="1" latinLnBrk="0" hangingPunct="1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UUID, PRIMARY KEY,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2420938156"/>
                  </a:ext>
                </a:extLst>
              </a:tr>
              <a:tr h="421879">
                <a:tc>
                  <a:txBody>
                    <a:bodyPr/>
                    <a:lstStyle/>
                    <a:p>
                      <a:pPr marL="0" algn="ctr" defTabSz="2880360" rtl="0" eaLnBrk="1" latinLnBrk="0" hangingPunct="1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CHARFIELD(MAX_LENGTH=100), UNIQUE,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3651445098"/>
                  </a:ext>
                </a:extLst>
              </a:tr>
              <a:tr h="421879">
                <a:tc>
                  <a:txBody>
                    <a:bodyPr/>
                    <a:lstStyle/>
                    <a:p>
                      <a:pPr marL="0" algn="ctr" defTabSz="2880360" rtl="0" eaLnBrk="1" latinLnBrk="0" hangingPunct="1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Email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EMAIL_FIELD, UNIQUE,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127726860"/>
                  </a:ext>
                </a:extLst>
              </a:tr>
              <a:tr h="421879">
                <a:tc>
                  <a:txBody>
                    <a:bodyPr/>
                    <a:lstStyle/>
                    <a:p>
                      <a:pPr marL="0" algn="ctr" defTabSz="2880360" rtl="0" eaLnBrk="1" latinLnBrk="0" hangingPunct="1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Site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URL_FIELD,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2948446392"/>
                  </a:ext>
                </a:extLst>
              </a:tr>
              <a:tr h="421879">
                <a:tc>
                  <a:txBody>
                    <a:bodyPr/>
                    <a:lstStyle/>
                    <a:p>
                      <a:pPr marL="0" algn="ctr" defTabSz="2880360" rtl="0" eaLnBrk="1" latinLnBrk="0" hangingPunct="1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Location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l" defTabSz="28803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CHARFIELD(MAX_LENGTH=100),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1598493605"/>
                  </a:ext>
                </a:extLst>
              </a:tr>
              <a:tr h="524433">
                <a:tc>
                  <a:txBody>
                    <a:bodyPr/>
                    <a:lstStyle/>
                    <a:p>
                      <a:pPr marL="0" algn="ctr" defTabSz="2880360" rtl="0" eaLnBrk="1" latinLnBrk="0" hangingPunct="1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IsClub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BOOLEAN_FIELD,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3025291395"/>
                  </a:ext>
                </a:extLst>
              </a:tr>
              <a:tr h="524433">
                <a:tc>
                  <a:txBody>
                    <a:bodyPr/>
                    <a:lstStyle/>
                    <a:p>
                      <a:pPr marL="0" algn="ctr" defTabSz="2880360" rtl="0" eaLnBrk="1" latinLnBrk="0" hangingPunct="1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Institution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CHARFIELD(MAX_LENGTH=100),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194767011"/>
                  </a:ext>
                </a:extLst>
              </a:tr>
              <a:tr h="524433">
                <a:tc>
                  <a:txBody>
                    <a:bodyPr/>
                    <a:lstStyle/>
                    <a:p>
                      <a:pPr marL="0" algn="ctr" defTabSz="2880360" rtl="0" eaLnBrk="1" latinLnBrk="0" hangingPunct="1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Popularity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SELECT_FIELD (HIGH | MID | LOW ),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1417407095"/>
                  </a:ext>
                </a:extLst>
              </a:tr>
              <a:tr h="524433">
                <a:tc>
                  <a:txBody>
                    <a:bodyPr/>
                    <a:lstStyle/>
                    <a:p>
                      <a:pPr marL="0" algn="ctr" defTabSz="2880360" rtl="0" eaLnBrk="1" latinLnBrk="0" hangingPunct="1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IsActive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BOOLEAN_FIELD,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1913913506"/>
                  </a:ext>
                </a:extLst>
              </a:tr>
              <a:tr h="524433">
                <a:tc>
                  <a:txBody>
                    <a:bodyPr/>
                    <a:lstStyle/>
                    <a:p>
                      <a:pPr marL="0" algn="ctr" defTabSz="2880360" rtl="0" eaLnBrk="1" latinLnBrk="0" hangingPunct="1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Tags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MANY-TO-MANY FIELD,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83813339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84A3B5A-AF0A-46D7-8CF6-3210C95B1446}"/>
              </a:ext>
            </a:extLst>
          </p:cNvPr>
          <p:cNvSpPr/>
          <p:nvPr/>
        </p:nvSpPr>
        <p:spPr>
          <a:xfrm>
            <a:off x="0" y="5643934"/>
            <a:ext cx="12801600" cy="2585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FBF85E-B26C-44D6-B362-CD3C1A955FDC}"/>
              </a:ext>
            </a:extLst>
          </p:cNvPr>
          <p:cNvSpPr/>
          <p:nvPr/>
        </p:nvSpPr>
        <p:spPr>
          <a:xfrm>
            <a:off x="483958" y="5829936"/>
            <a:ext cx="8890895" cy="2246384"/>
          </a:xfrm>
          <a:prstGeom prst="rect">
            <a:avLst/>
          </a:prstGeom>
          <a:noFill/>
        </p:spPr>
        <p:txBody>
          <a:bodyPr wrap="none" lIns="30480" tIns="15240" rIns="30480" bIns="15240">
            <a:spAutoFit/>
          </a:bodyPr>
          <a:lstStyle/>
          <a:p>
            <a:r>
              <a:rPr lang="en-US" sz="3200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Search Filter</a:t>
            </a:r>
          </a:p>
          <a:p>
            <a:pPr lvl="6"/>
            <a:r>
              <a:rPr lang="en-US" sz="2666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Name, Location, Email, Site, Institution</a:t>
            </a:r>
          </a:p>
          <a:p>
            <a:pPr lvl="6"/>
            <a:endParaRPr lang="en-US" sz="2666" dirty="0">
              <a:ln w="0"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200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List Filter</a:t>
            </a:r>
          </a:p>
          <a:p>
            <a:pPr lvl="6"/>
            <a:r>
              <a:rPr lang="en-US" sz="2666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Popularity, IsClub, </a:t>
            </a:r>
            <a:r>
              <a:rPr lang="en-US" sz="2666" dirty="0" err="1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isActive</a:t>
            </a:r>
            <a:r>
              <a:rPr lang="en-US" sz="2666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, Tags</a:t>
            </a:r>
          </a:p>
        </p:txBody>
      </p:sp>
    </p:spTree>
    <p:extLst>
      <p:ext uri="{BB962C8B-B14F-4D97-AF65-F5344CB8AC3E}">
        <p14:creationId xmlns:p14="http://schemas.microsoft.com/office/powerpoint/2010/main" val="286383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09E5BE-4DD5-42A3-AA16-C769050F6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280453"/>
              </p:ext>
            </p:extLst>
          </p:nvPr>
        </p:nvGraphicFramePr>
        <p:xfrm>
          <a:off x="2112576" y="1002661"/>
          <a:ext cx="8576448" cy="394771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32725">
                  <a:extLst>
                    <a:ext uri="{9D8B030D-6E8A-4147-A177-3AD203B41FA5}">
                      <a16:colId xmlns:a16="http://schemas.microsoft.com/office/drawing/2014/main" val="303510912"/>
                    </a:ext>
                  </a:extLst>
                </a:gridCol>
                <a:gridCol w="6643723">
                  <a:extLst>
                    <a:ext uri="{9D8B030D-6E8A-4147-A177-3AD203B41FA5}">
                      <a16:colId xmlns:a16="http://schemas.microsoft.com/office/drawing/2014/main" val="4049387906"/>
                    </a:ext>
                  </a:extLst>
                </a:gridCol>
              </a:tblGrid>
              <a:tr h="56395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900" spc="300" dirty="0">
                          <a:ln>
                            <a:solidFill>
                              <a:srgbClr val="159FC5"/>
                            </a:solidFill>
                          </a:ln>
                          <a:solidFill>
                            <a:srgbClr val="159FC5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Initiative (/Event)</a:t>
                      </a:r>
                    </a:p>
                  </a:txBody>
                  <a:tcPr marL="30480" marR="30480" marT="15240" marB="1524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278743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l" defTabSz="28803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UUID, PRIMARY KEY,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2420938156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l" defTabSz="28803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CHARFIELD(MAX_LENGTH=100), UNIQUE,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3651445098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DATEFIELD,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291759452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Site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URL_FIELD,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1598493605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Organization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FOREIGN KEY,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1679843073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marL="0" algn="ctr" defTabSz="2880360" rtl="0" eaLnBrk="1" latinLnBrk="0" hangingPunct="1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Tags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MANY-TO-MANY RELATIONSHIP,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298099018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C218C2C-B4C3-4F80-9FE1-855A4A55F2D2}"/>
              </a:ext>
            </a:extLst>
          </p:cNvPr>
          <p:cNvSpPr/>
          <p:nvPr/>
        </p:nvSpPr>
        <p:spPr>
          <a:xfrm>
            <a:off x="0" y="5643934"/>
            <a:ext cx="12801600" cy="2585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29BB59-0605-4C29-8556-8B42208117EE}"/>
              </a:ext>
            </a:extLst>
          </p:cNvPr>
          <p:cNvSpPr/>
          <p:nvPr/>
        </p:nvSpPr>
        <p:spPr>
          <a:xfrm>
            <a:off x="483958" y="5829936"/>
            <a:ext cx="6880730" cy="2246384"/>
          </a:xfrm>
          <a:prstGeom prst="rect">
            <a:avLst/>
          </a:prstGeom>
          <a:noFill/>
        </p:spPr>
        <p:txBody>
          <a:bodyPr wrap="none" lIns="30480" tIns="15240" rIns="30480" bIns="15240">
            <a:spAutoFit/>
          </a:bodyPr>
          <a:lstStyle/>
          <a:p>
            <a:r>
              <a:rPr lang="en-US" sz="3200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Search Filter</a:t>
            </a:r>
          </a:p>
          <a:p>
            <a:pPr lvl="6"/>
            <a:r>
              <a:rPr lang="en-US" sz="2666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Name, Link</a:t>
            </a:r>
          </a:p>
          <a:p>
            <a:pPr lvl="6"/>
            <a:endParaRPr lang="en-US" sz="2666" dirty="0">
              <a:ln w="0"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200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List Filter</a:t>
            </a:r>
          </a:p>
          <a:p>
            <a:pPr lvl="6"/>
            <a:r>
              <a:rPr lang="en-US" sz="2666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Date, Organization, Tags</a:t>
            </a:r>
          </a:p>
        </p:txBody>
      </p:sp>
    </p:spTree>
    <p:extLst>
      <p:ext uri="{BB962C8B-B14F-4D97-AF65-F5344CB8AC3E}">
        <p14:creationId xmlns:p14="http://schemas.microsoft.com/office/powerpoint/2010/main" val="328210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09E5BE-4DD5-42A3-AA16-C769050F6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430584"/>
              </p:ext>
            </p:extLst>
          </p:nvPr>
        </p:nvGraphicFramePr>
        <p:xfrm>
          <a:off x="1905253" y="219864"/>
          <a:ext cx="8991093" cy="527079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09521">
                  <a:extLst>
                    <a:ext uri="{9D8B030D-6E8A-4147-A177-3AD203B41FA5}">
                      <a16:colId xmlns:a16="http://schemas.microsoft.com/office/drawing/2014/main" val="303510912"/>
                    </a:ext>
                  </a:extLst>
                </a:gridCol>
                <a:gridCol w="6581572">
                  <a:extLst>
                    <a:ext uri="{9D8B030D-6E8A-4147-A177-3AD203B41FA5}">
                      <a16:colId xmlns:a16="http://schemas.microsoft.com/office/drawing/2014/main" val="4049387906"/>
                    </a:ext>
                  </a:extLst>
                </a:gridCol>
              </a:tblGrid>
              <a:tr h="52707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900" spc="300" dirty="0">
                          <a:ln>
                            <a:solidFill>
                              <a:srgbClr val="159FC5"/>
                            </a:solidFill>
                          </a:ln>
                          <a:solidFill>
                            <a:srgbClr val="159FC5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Resource</a:t>
                      </a:r>
                    </a:p>
                  </a:txBody>
                  <a:tcPr marL="30480" marR="30480" marT="15240" marB="1524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278743"/>
                  </a:ext>
                </a:extLst>
              </a:tr>
              <a:tr h="5270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l" defTabSz="28803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UUID, PRIMARY KEY,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2420938156"/>
                  </a:ext>
                </a:extLst>
              </a:tr>
              <a:tr h="5270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l" defTabSz="28803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CHARFIELD(MAX_LENGTH=100),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1410414200"/>
                  </a:ext>
                </a:extLst>
              </a:tr>
              <a:tr h="5270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l" defTabSz="28803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TEXT_FIELD,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2747630362"/>
                  </a:ext>
                </a:extLst>
              </a:tr>
              <a:tr h="5270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l" defTabSz="28803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DATEFIELD,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2917594521"/>
                  </a:ext>
                </a:extLst>
              </a:tr>
              <a:tr h="5270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URL_FIELD,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1598493605"/>
                  </a:ext>
                </a:extLst>
              </a:tr>
              <a:tr h="5270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Organization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FOREIGN KEY</a:t>
                      </a:r>
                      <a:r>
                        <a:rPr lang="en-US" sz="20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NULL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1679843073"/>
                  </a:ext>
                </a:extLst>
              </a:tr>
              <a:tr h="5270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Initiative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MANY-TO-MANY RELATIONSHIP,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4115570019"/>
                  </a:ext>
                </a:extLst>
              </a:tr>
              <a:tr h="52707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CanDisplay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BOOLEAN FIELD, NOT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468666696"/>
                  </a:ext>
                </a:extLst>
              </a:tr>
              <a:tr h="527079">
                <a:tc>
                  <a:txBody>
                    <a:bodyPr/>
                    <a:lstStyle/>
                    <a:p>
                      <a:pPr marL="0" algn="ctr" defTabSz="288036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Tags</a:t>
                      </a:r>
                    </a:p>
                  </a:txBody>
                  <a:tcPr marL="30480" marR="30480" marT="15240" marB="15240" anchor="ctr"/>
                </a:tc>
                <a:tc>
                  <a:txBody>
                    <a:bodyPr/>
                    <a:lstStyle/>
                    <a:p>
                      <a:pPr marL="0" algn="l" defTabSz="288036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MANY-TO-MANY RELATIONSHIP, NULL</a:t>
                      </a:r>
                    </a:p>
                  </a:txBody>
                  <a:tcPr marL="30480" marR="30480" marT="15240" marB="15240" anchor="ctr"/>
                </a:tc>
                <a:extLst>
                  <a:ext uri="{0D108BD9-81ED-4DB2-BD59-A6C34878D82A}">
                    <a16:rowId xmlns:a16="http://schemas.microsoft.com/office/drawing/2014/main" val="414923192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2AD1E4C-8E6C-4A16-B46F-C628772BC27A}"/>
              </a:ext>
            </a:extLst>
          </p:cNvPr>
          <p:cNvSpPr/>
          <p:nvPr/>
        </p:nvSpPr>
        <p:spPr>
          <a:xfrm>
            <a:off x="0" y="5706996"/>
            <a:ext cx="12801600" cy="2585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96BB9B-7575-4D4D-8325-9899E44BABB7}"/>
              </a:ext>
            </a:extLst>
          </p:cNvPr>
          <p:cNvSpPr/>
          <p:nvPr/>
        </p:nvSpPr>
        <p:spPr>
          <a:xfrm>
            <a:off x="483958" y="5829936"/>
            <a:ext cx="10375276" cy="2246384"/>
          </a:xfrm>
          <a:prstGeom prst="rect">
            <a:avLst/>
          </a:prstGeom>
          <a:noFill/>
        </p:spPr>
        <p:txBody>
          <a:bodyPr wrap="none" lIns="30480" tIns="15240" rIns="30480" bIns="15240">
            <a:spAutoFit/>
          </a:bodyPr>
          <a:lstStyle/>
          <a:p>
            <a:r>
              <a:rPr lang="en-US" sz="3200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Search Filter</a:t>
            </a:r>
          </a:p>
          <a:p>
            <a:pPr lvl="6"/>
            <a:r>
              <a:rPr lang="en-US" sz="2666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Name, Description, Link</a:t>
            </a:r>
          </a:p>
          <a:p>
            <a:pPr lvl="6"/>
            <a:endParaRPr lang="en-US" sz="2666" dirty="0">
              <a:ln w="0"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200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List Filter</a:t>
            </a:r>
          </a:p>
          <a:p>
            <a:pPr lvl="6"/>
            <a:r>
              <a:rPr lang="en-US" sz="2666" dirty="0">
                <a:ln w="0"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Date, Organization, Initiative, CanDisplay, Tags</a:t>
            </a:r>
          </a:p>
        </p:txBody>
      </p:sp>
    </p:spTree>
    <p:extLst>
      <p:ext uri="{BB962C8B-B14F-4D97-AF65-F5344CB8AC3E}">
        <p14:creationId xmlns:p14="http://schemas.microsoft.com/office/powerpoint/2010/main" val="672288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1900</TotalTime>
  <Words>570</Words>
  <Application>Microsoft Office PowerPoint</Application>
  <PresentationFormat>Custom</PresentationFormat>
  <Paragraphs>168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Aharoni</vt:lpstr>
      <vt:lpstr>Arial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84</cp:revision>
  <dcterms:created xsi:type="dcterms:W3CDTF">2021-04-28T13:28:02Z</dcterms:created>
  <dcterms:modified xsi:type="dcterms:W3CDTF">2021-05-30T05:32:12Z</dcterms:modified>
</cp:coreProperties>
</file>