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943600" y="2057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27400" y="304800"/>
            <a:ext cx="23193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762000" y="2708275"/>
            <a:ext cx="58975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Оценка остаточного члена.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55650" y="3552825"/>
            <a:ext cx="8280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 startAt="3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Разложение по формуле Маклорена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некоторых функций.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62000" y="4876800"/>
            <a:ext cx="6145212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Приложения формул Тейлора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 Маклорена.  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755650" y="1905000"/>
            <a:ext cx="46799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Теорема Тейлора.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386012" y="990600"/>
            <a:ext cx="43561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Формула Тейлора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62" y="85725"/>
            <a:ext cx="6173787" cy="11350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7475" y="1574800"/>
            <a:ext cx="4103687" cy="1271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3"/>
          <p:cNvCxnSpPr/>
          <p:nvPr/>
        </p:nvCxnSpPr>
        <p:spPr>
          <a:xfrm>
            <a:off x="2209800" y="1524000"/>
            <a:ext cx="0" cy="1447800"/>
          </a:xfrm>
          <a:prstGeom prst="straightConnector1">
            <a:avLst/>
          </a:prstGeom>
          <a:noFill/>
          <a:ln w="571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37" name="Google Shape;237;p23"/>
          <p:cNvGrpSpPr/>
          <p:nvPr/>
        </p:nvGrpSpPr>
        <p:grpSpPr>
          <a:xfrm>
            <a:off x="609600" y="3124200"/>
            <a:ext cx="8534400" cy="617537"/>
            <a:chOff x="384" y="1968"/>
            <a:chExt cx="5376" cy="389"/>
          </a:xfrm>
        </p:grpSpPr>
        <p:sp>
          <p:nvSpPr>
            <p:cNvPr id="238" name="Google Shape;238;p23"/>
            <p:cNvSpPr txBox="1"/>
            <p:nvPr/>
          </p:nvSpPr>
          <p:spPr>
            <a:xfrm>
              <a:off x="384" y="1968"/>
              <a:ext cx="1493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Рассмотрим </a:t>
              </a:r>
              <a:endParaRPr/>
            </a:p>
          </p:txBody>
        </p:sp>
        <p:pic>
          <p:nvPicPr>
            <p:cNvPr id="239" name="Google Shape;239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4" y="1968"/>
              <a:ext cx="1065" cy="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3"/>
            <p:cNvSpPr txBox="1"/>
            <p:nvPr/>
          </p:nvSpPr>
          <p:spPr>
            <a:xfrm>
              <a:off x="2900" y="1968"/>
              <a:ext cx="2860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окрестность точки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= </a:t>
              </a: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pic>
        <p:nvPicPr>
          <p:cNvPr id="241" name="Google Shape;24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3300" y="3743325"/>
            <a:ext cx="5692775" cy="75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43137" y="5003800"/>
            <a:ext cx="4173537" cy="127158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262" y="390525"/>
            <a:ext cx="449262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662" y="490537"/>
            <a:ext cx="2241550" cy="5492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49" name="Google Shape;24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175" y="1228725"/>
            <a:ext cx="5829300" cy="116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3112" y="2344737"/>
            <a:ext cx="7966075" cy="15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650" y="4124325"/>
            <a:ext cx="5967412" cy="113506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52" name="Google Shape;252;p24"/>
          <p:cNvSpPr txBox="1"/>
          <p:nvPr/>
        </p:nvSpPr>
        <p:spPr>
          <a:xfrm>
            <a:off x="0" y="5486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(Нечётная функция sinx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разлагается </a:t>
            </a: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нечётным степеням x 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262" y="388937"/>
            <a:ext cx="447675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325" y="493712"/>
            <a:ext cx="2308225" cy="5445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1228725"/>
            <a:ext cx="5862637" cy="116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1725" y="2346325"/>
            <a:ext cx="7310437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9462" y="4052887"/>
            <a:ext cx="6175375" cy="127635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62" name="Google Shape;262;p25"/>
          <p:cNvSpPr txBox="1"/>
          <p:nvPr/>
        </p:nvSpPr>
        <p:spPr>
          <a:xfrm>
            <a:off x="508000" y="5486400"/>
            <a:ext cx="85280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(Чётная функция cos x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разлагается </a:t>
            </a: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чётным степеням x 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25" y="388937"/>
            <a:ext cx="414337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750" y="457200"/>
            <a:ext cx="2894012" cy="5445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112" y="1195387"/>
            <a:ext cx="6069012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8587" y="2822575"/>
            <a:ext cx="4173537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100" y="3559175"/>
            <a:ext cx="8210550" cy="17938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25" y="388937"/>
            <a:ext cx="414337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0812" y="304800"/>
            <a:ext cx="6061075" cy="6461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12" y="1447800"/>
            <a:ext cx="8897937" cy="62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4687" y="2209800"/>
            <a:ext cx="54832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2787" y="3276600"/>
            <a:ext cx="7339012" cy="252095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524000"/>
            <a:ext cx="7694612" cy="12176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6" name="Google Shape;286;p28"/>
          <p:cNvSpPr txBox="1"/>
          <p:nvPr/>
        </p:nvSpPr>
        <p:spPr>
          <a:xfrm>
            <a:off x="685800" y="304800"/>
            <a:ext cx="384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Частный случай 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381000"/>
            <a:ext cx="1574800" cy="558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8" name="Google Shape;288;p28"/>
          <p:cNvSpPr txBox="1"/>
          <p:nvPr/>
        </p:nvSpPr>
        <p:spPr>
          <a:xfrm>
            <a:off x="990600" y="3505200"/>
            <a:ext cx="5791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-формула бинома Ньютона.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9"/>
          <p:cNvGrpSpPr/>
          <p:nvPr/>
        </p:nvGrpSpPr>
        <p:grpSpPr>
          <a:xfrm>
            <a:off x="115887" y="333375"/>
            <a:ext cx="9028112" cy="762000"/>
            <a:chOff x="0" y="144"/>
            <a:chExt cx="5687" cy="480"/>
          </a:xfrm>
        </p:grpSpPr>
        <p:sp>
          <p:nvSpPr>
            <p:cNvPr id="294" name="Google Shape;294;p29"/>
            <p:cNvSpPr txBox="1"/>
            <p:nvPr/>
          </p:nvSpPr>
          <p:spPr>
            <a:xfrm>
              <a:off x="144" y="192"/>
              <a:ext cx="5543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Применение формул Тейлора и Маклорена.</a:t>
              </a:r>
              <a:endParaRPr/>
            </a:p>
          </p:txBody>
        </p:sp>
        <p:grpSp>
          <p:nvGrpSpPr>
            <p:cNvPr id="295" name="Google Shape;295;p29"/>
            <p:cNvGrpSpPr/>
            <p:nvPr/>
          </p:nvGrpSpPr>
          <p:grpSpPr>
            <a:xfrm>
              <a:off x="0" y="144"/>
              <a:ext cx="576" cy="480"/>
              <a:chOff x="0" y="864"/>
              <a:chExt cx="576" cy="480"/>
            </a:xfrm>
          </p:grpSpPr>
          <p:sp>
            <p:nvSpPr>
              <p:cNvPr id="296" name="Google Shape;296;p29"/>
              <p:cNvSpPr/>
              <p:nvPr/>
            </p:nvSpPr>
            <p:spPr>
              <a:xfrm>
                <a:off x="0" y="864"/>
                <a:ext cx="432" cy="48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29"/>
              <p:cNvSpPr txBox="1"/>
              <p:nvPr/>
            </p:nvSpPr>
            <p:spPr>
              <a:xfrm>
                <a:off x="0" y="912"/>
                <a:ext cx="57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lang="en-US" sz="36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4.</a:t>
                </a:r>
                <a:endParaRPr/>
              </a:p>
            </p:txBody>
          </p:sp>
        </p:grpSp>
      </p:grpSp>
      <p:grpSp>
        <p:nvGrpSpPr>
          <p:cNvPr id="298" name="Google Shape;298;p29"/>
          <p:cNvGrpSpPr/>
          <p:nvPr/>
        </p:nvGrpSpPr>
        <p:grpSpPr>
          <a:xfrm>
            <a:off x="261937" y="1219200"/>
            <a:ext cx="6094412" cy="579437"/>
            <a:chOff x="165" y="768"/>
            <a:chExt cx="3839" cy="365"/>
          </a:xfrm>
        </p:grpSpPr>
        <p:sp>
          <p:nvSpPr>
            <p:cNvPr id="299" name="Google Shape;299;p29"/>
            <p:cNvSpPr txBox="1"/>
            <p:nvPr/>
          </p:nvSpPr>
          <p:spPr>
            <a:xfrm>
              <a:off x="528" y="768"/>
              <a:ext cx="3476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Приближённые вычисления: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pic>
          <p:nvPicPr>
            <p:cNvPr id="300" name="Google Shape;300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5" y="773"/>
              <a:ext cx="261" cy="3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900" y="2590800"/>
            <a:ext cx="6953250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9"/>
          <p:cNvGrpSpPr/>
          <p:nvPr/>
        </p:nvGrpSpPr>
        <p:grpSpPr>
          <a:xfrm>
            <a:off x="5562600" y="2667000"/>
            <a:ext cx="1066800" cy="762000"/>
            <a:chOff x="3504" y="1680"/>
            <a:chExt cx="672" cy="480"/>
          </a:xfrm>
        </p:grpSpPr>
        <p:cxnSp>
          <p:nvCxnSpPr>
            <p:cNvPr id="303" name="Google Shape;303;p29"/>
            <p:cNvCxnSpPr/>
            <p:nvPr/>
          </p:nvCxnSpPr>
          <p:spPr>
            <a:xfrm>
              <a:off x="3504" y="1776"/>
              <a:ext cx="672" cy="384"/>
            </a:xfrm>
            <a:prstGeom prst="straightConnector1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" name="Google Shape;304;p29"/>
            <p:cNvCxnSpPr/>
            <p:nvPr/>
          </p:nvCxnSpPr>
          <p:spPr>
            <a:xfrm flipH="1">
              <a:off x="3600" y="1680"/>
              <a:ext cx="528" cy="480"/>
            </a:xfrm>
            <a:prstGeom prst="straightConnector1">
              <a:avLst/>
            </a:prstGeom>
            <a:noFill/>
            <a:ln w="5715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05" name="Google Shape;305;p29"/>
          <p:cNvSpPr/>
          <p:nvPr/>
        </p:nvSpPr>
        <p:spPr>
          <a:xfrm>
            <a:off x="4114800" y="32766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6962" y="4114800"/>
            <a:ext cx="3994150" cy="885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07" name="Google Shape;307;p29"/>
          <p:cNvGrpSpPr/>
          <p:nvPr/>
        </p:nvGrpSpPr>
        <p:grpSpPr>
          <a:xfrm>
            <a:off x="-42862" y="5181600"/>
            <a:ext cx="8148637" cy="1219200"/>
            <a:chOff x="-27" y="3264"/>
            <a:chExt cx="5133" cy="768"/>
          </a:xfrm>
        </p:grpSpPr>
        <p:sp>
          <p:nvSpPr>
            <p:cNvPr id="308" name="Google Shape;308;p29"/>
            <p:cNvSpPr txBox="1"/>
            <p:nvPr/>
          </p:nvSpPr>
          <p:spPr>
            <a:xfrm>
              <a:off x="2064" y="3360"/>
              <a:ext cx="3042" cy="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абсолютная погрешность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приближённого равенства.</a:t>
              </a:r>
              <a:endParaRPr/>
            </a:p>
          </p:txBody>
        </p:sp>
        <p:pic>
          <p:nvPicPr>
            <p:cNvPr id="309" name="Google Shape;309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7" y="3264"/>
              <a:ext cx="2019" cy="6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/>
        </p:nvSpPr>
        <p:spPr>
          <a:xfrm>
            <a:off x="0" y="228600"/>
            <a:ext cx="915352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уметь </a:t>
            </a:r>
            <a:r>
              <a:rPr lang="en-US" sz="32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оценить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абсолютную погрешность,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т.е. решать неравенство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2" y="1447800"/>
            <a:ext cx="3695700" cy="97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31"/>
          <p:cNvGrpSpPr/>
          <p:nvPr/>
        </p:nvGrpSpPr>
        <p:grpSpPr>
          <a:xfrm>
            <a:off x="228600" y="3733800"/>
            <a:ext cx="8686801" cy="1143000"/>
            <a:chOff x="0" y="2352"/>
            <a:chExt cx="5616" cy="720"/>
          </a:xfrm>
        </p:grpSpPr>
        <p:sp>
          <p:nvSpPr>
            <p:cNvPr id="323" name="Google Shape;323;p31"/>
            <p:cNvSpPr txBox="1"/>
            <p:nvPr/>
          </p:nvSpPr>
          <p:spPr>
            <a:xfrm>
              <a:off x="0" y="2352"/>
              <a:ext cx="5616" cy="72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4" name="Google Shape;324;p31"/>
            <p:cNvGrpSpPr/>
            <p:nvPr/>
          </p:nvGrpSpPr>
          <p:grpSpPr>
            <a:xfrm>
              <a:off x="0" y="2496"/>
              <a:ext cx="5442" cy="365"/>
              <a:chOff x="0" y="2448"/>
              <a:chExt cx="5442" cy="365"/>
            </a:xfrm>
          </p:grpSpPr>
          <p:pic>
            <p:nvPicPr>
              <p:cNvPr id="325" name="Google Shape;325;p3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136" y="2448"/>
                <a:ext cx="306" cy="3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31"/>
              <p:cNvSpPr txBox="1"/>
              <p:nvPr/>
            </p:nvSpPr>
            <p:spPr>
              <a:xfrm>
                <a:off x="0" y="2448"/>
                <a:ext cx="5205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None/>
                </a:pPr>
                <a:r>
                  <a:rPr lang="en-US" sz="32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Абсолютная погрешность не превосходит</a:t>
                </a:r>
                <a:r>
                  <a:rPr lang="en-US" sz="32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</p:grpSp>
      </p:grpSp>
      <p:grpSp>
        <p:nvGrpSpPr>
          <p:cNvPr id="327" name="Google Shape;327;p31"/>
          <p:cNvGrpSpPr/>
          <p:nvPr/>
        </p:nvGrpSpPr>
        <p:grpSpPr>
          <a:xfrm>
            <a:off x="76200" y="2667000"/>
            <a:ext cx="9021762" cy="615950"/>
            <a:chOff x="52" y="1680"/>
            <a:chExt cx="5969" cy="388"/>
          </a:xfrm>
        </p:grpSpPr>
        <p:sp>
          <p:nvSpPr>
            <p:cNvPr id="328" name="Google Shape;328;p31"/>
            <p:cNvSpPr txBox="1"/>
            <p:nvPr/>
          </p:nvSpPr>
          <p:spPr>
            <a:xfrm>
              <a:off x="575" y="1680"/>
              <a:ext cx="5446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степень точности приближенного равенства</a:t>
              </a:r>
              <a:endParaRPr/>
            </a:p>
          </p:txBody>
        </p:sp>
        <p:pic>
          <p:nvPicPr>
            <p:cNvPr id="329" name="Google Shape;329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" y="1728"/>
              <a:ext cx="587" cy="3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/>
        </p:nvSpPr>
        <p:spPr>
          <a:xfrm>
            <a:off x="304800" y="304800"/>
            <a:ext cx="18811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Пример.</a:t>
            </a:r>
            <a:endParaRPr/>
          </a:p>
        </p:txBody>
      </p:sp>
      <p:grpSp>
        <p:nvGrpSpPr>
          <p:cNvPr id="335" name="Google Shape;335;p32"/>
          <p:cNvGrpSpPr/>
          <p:nvPr/>
        </p:nvGrpSpPr>
        <p:grpSpPr>
          <a:xfrm>
            <a:off x="304800" y="990600"/>
            <a:ext cx="7178675" cy="641350"/>
            <a:chOff x="192" y="624"/>
            <a:chExt cx="4522" cy="404"/>
          </a:xfrm>
        </p:grpSpPr>
        <p:sp>
          <p:nvSpPr>
            <p:cNvPr id="336" name="Google Shape;336;p32"/>
            <p:cNvSpPr txBox="1"/>
            <p:nvPr/>
          </p:nvSpPr>
          <p:spPr>
            <a:xfrm>
              <a:off x="192" y="624"/>
              <a:ext cx="3526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Вычислить значение </a:t>
              </a: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 </a:t>
              </a: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 точностью</a:t>
              </a:r>
              <a:endParaRPr/>
            </a:p>
          </p:txBody>
        </p:sp>
        <p:pic>
          <p:nvPicPr>
            <p:cNvPr id="337" name="Google Shape;337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78" y="624"/>
              <a:ext cx="1036" cy="3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32"/>
          <p:cNvSpPr txBox="1"/>
          <p:nvPr/>
        </p:nvSpPr>
        <p:spPr>
          <a:xfrm>
            <a:off x="457200" y="1752600"/>
            <a:ext cx="2076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Решение.</a:t>
            </a:r>
            <a:endParaRPr/>
          </a:p>
        </p:txBody>
      </p:sp>
      <p:grpSp>
        <p:nvGrpSpPr>
          <p:cNvPr id="339" name="Google Shape;339;p32"/>
          <p:cNvGrpSpPr/>
          <p:nvPr/>
        </p:nvGrpSpPr>
        <p:grpSpPr>
          <a:xfrm>
            <a:off x="304800" y="2552700"/>
            <a:ext cx="5356225" cy="642937"/>
            <a:chOff x="192" y="1608"/>
            <a:chExt cx="3374" cy="405"/>
          </a:xfrm>
        </p:grpSpPr>
        <p:sp>
          <p:nvSpPr>
            <p:cNvPr id="340" name="Google Shape;340;p32"/>
            <p:cNvSpPr txBox="1"/>
            <p:nvPr/>
          </p:nvSpPr>
          <p:spPr>
            <a:xfrm>
              <a:off x="192" y="1646"/>
              <a:ext cx="2269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Рассмотрим функцию </a:t>
              </a:r>
              <a:endParaRPr/>
            </a:p>
          </p:txBody>
        </p:sp>
        <p:pic>
          <p:nvPicPr>
            <p:cNvPr id="341" name="Google Shape;341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77" y="1608"/>
              <a:ext cx="1289" cy="4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32"/>
          <p:cNvGrpSpPr/>
          <p:nvPr/>
        </p:nvGrpSpPr>
        <p:grpSpPr>
          <a:xfrm>
            <a:off x="0" y="3200400"/>
            <a:ext cx="8228012" cy="541337"/>
            <a:chOff x="0" y="2016"/>
            <a:chExt cx="4782" cy="341"/>
          </a:xfrm>
        </p:grpSpPr>
        <p:sp>
          <p:nvSpPr>
            <p:cNvPr id="343" name="Google Shape;343;p32"/>
            <p:cNvSpPr txBox="1"/>
            <p:nvPr/>
          </p:nvSpPr>
          <p:spPr>
            <a:xfrm>
              <a:off x="0" y="2030"/>
              <a:ext cx="3499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Разложим её по формуле Маклорена : </a:t>
              </a:r>
              <a:endParaRPr/>
            </a:p>
          </p:txBody>
        </p:sp>
        <p:pic>
          <p:nvPicPr>
            <p:cNvPr id="344" name="Google Shape;344;p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9" y="2016"/>
              <a:ext cx="203" cy="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9200" y="3886200"/>
            <a:ext cx="6173787" cy="113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2"/>
          <p:cNvGrpSpPr/>
          <p:nvPr/>
        </p:nvGrpSpPr>
        <p:grpSpPr>
          <a:xfrm>
            <a:off x="0" y="5029200"/>
            <a:ext cx="3411537" cy="519112"/>
            <a:chOff x="0" y="3168"/>
            <a:chExt cx="2149" cy="327"/>
          </a:xfrm>
        </p:grpSpPr>
        <p:sp>
          <p:nvSpPr>
            <p:cNvPr id="347" name="Google Shape;347;p32"/>
            <p:cNvSpPr txBox="1"/>
            <p:nvPr/>
          </p:nvSpPr>
          <p:spPr>
            <a:xfrm>
              <a:off x="0" y="3168"/>
              <a:ext cx="1087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Положим </a:t>
              </a:r>
              <a:endParaRPr/>
            </a:p>
          </p:txBody>
        </p:sp>
        <p:pic>
          <p:nvPicPr>
            <p:cNvPr id="348" name="Google Shape;348;p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55" y="3168"/>
              <a:ext cx="994" cy="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Google Shape;349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95400" y="5486400"/>
            <a:ext cx="5759450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" y="0"/>
            <a:ext cx="4849812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" y="1371600"/>
            <a:ext cx="5270500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4700" y="2514600"/>
            <a:ext cx="3127375" cy="115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33"/>
          <p:cNvGrpSpPr/>
          <p:nvPr/>
        </p:nvGrpSpPr>
        <p:grpSpPr>
          <a:xfrm>
            <a:off x="468312" y="3644900"/>
            <a:ext cx="7388225" cy="2603500"/>
            <a:chOff x="240" y="2304"/>
            <a:chExt cx="4654" cy="1640"/>
          </a:xfrm>
        </p:grpSpPr>
        <p:sp>
          <p:nvSpPr>
            <p:cNvPr id="358" name="Google Shape;358;p33"/>
            <p:cNvSpPr txBox="1"/>
            <p:nvPr/>
          </p:nvSpPr>
          <p:spPr>
            <a:xfrm>
              <a:off x="240" y="2304"/>
              <a:ext cx="4654" cy="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Далее ищем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наименьшее </a:t>
              </a: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удовлетворяющее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неравенству </a:t>
              </a:r>
              <a:endParaRPr/>
            </a:p>
          </p:txBody>
        </p:sp>
        <p:pic>
          <p:nvPicPr>
            <p:cNvPr id="359" name="Google Shape;359;p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8" y="3216"/>
              <a:ext cx="1328" cy="7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grpSp>
        <p:nvGrpSpPr>
          <p:cNvPr id="360" name="Google Shape;360;p33"/>
          <p:cNvGrpSpPr/>
          <p:nvPr/>
        </p:nvGrpSpPr>
        <p:grpSpPr>
          <a:xfrm>
            <a:off x="3124200" y="5181600"/>
            <a:ext cx="3181350" cy="793750"/>
            <a:chOff x="1968" y="3264"/>
            <a:chExt cx="2004" cy="500"/>
          </a:xfrm>
        </p:grpSpPr>
        <p:sp>
          <p:nvSpPr>
            <p:cNvPr id="361" name="Google Shape;361;p33"/>
            <p:cNvSpPr/>
            <p:nvPr/>
          </p:nvSpPr>
          <p:spPr>
            <a:xfrm>
              <a:off x="1968" y="3504"/>
              <a:ext cx="768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62" name="Google Shape;362;p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28" y="3264"/>
              <a:ext cx="1044" cy="500"/>
            </a:xfrm>
            <a:prstGeom prst="rect">
              <a:avLst/>
            </a:prstGeom>
            <a:noFill/>
            <a:ln w="57150" cap="flat" cmpd="thickThin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07950" y="1981200"/>
            <a:ext cx="90360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</a:t>
            </a: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f(x)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имеет в некоторой окрестности точки </a:t>
            </a: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производные до </a:t>
            </a: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(n+1)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порядка включительно,</a:t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-1057275" y="836612"/>
            <a:ext cx="10383837" cy="1327150"/>
            <a:chOff x="144" y="78"/>
            <a:chExt cx="3039" cy="607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144" y="192"/>
              <a:ext cx="3039" cy="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1.        Теорема Тейлора 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endParaRPr/>
            </a:p>
          </p:txBody>
        </p:sp>
        <p:grpSp>
          <p:nvGrpSpPr>
            <p:cNvPr id="108" name="Google Shape;108;p15"/>
            <p:cNvGrpSpPr/>
            <p:nvPr/>
          </p:nvGrpSpPr>
          <p:grpSpPr>
            <a:xfrm>
              <a:off x="569" y="78"/>
              <a:ext cx="295" cy="480"/>
              <a:chOff x="569" y="798"/>
              <a:chExt cx="295" cy="48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569" y="798"/>
                <a:ext cx="295" cy="48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</a:t>
                </a:r>
                <a:endParaRPr/>
              </a:p>
            </p:txBody>
          </p:sp>
          <p:sp>
            <p:nvSpPr>
              <p:cNvPr id="110" name="Google Shape;110;p15"/>
              <p:cNvSpPr txBox="1"/>
              <p:nvPr/>
            </p:nvSpPr>
            <p:spPr>
              <a:xfrm>
                <a:off x="611" y="912"/>
                <a:ext cx="190" cy="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lang="en-US" sz="36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1.</a:t>
                </a:r>
                <a:endParaRPr/>
              </a:p>
            </p:txBody>
          </p:sp>
        </p:grpSp>
      </p:grpSp>
      <p:sp>
        <p:nvSpPr>
          <p:cNvPr id="111" name="Google Shape;111;p15"/>
          <p:cNvSpPr txBox="1"/>
          <p:nvPr/>
        </p:nvSpPr>
        <p:spPr>
          <a:xfrm>
            <a:off x="179387" y="2971800"/>
            <a:ext cx="8640762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 существует окрестность этой точки,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которой </a:t>
            </a: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представить в виде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375" y="1143000"/>
            <a:ext cx="5345112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381000" y="479425"/>
            <a:ext cx="24288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Окончательно 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457200" y="2895600"/>
            <a:ext cx="15176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70" name="Google Shape;37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0275" y="2667000"/>
            <a:ext cx="3068637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/>
        </p:nvSpPr>
        <p:spPr>
          <a:xfrm>
            <a:off x="762000" y="304800"/>
            <a:ext cx="71358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Приближение функции многочленом.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" y="312737"/>
            <a:ext cx="452437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9362" y="1219200"/>
            <a:ext cx="3995737" cy="885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78" name="Google Shape;378;p35"/>
          <p:cNvGrpSpPr/>
          <p:nvPr/>
        </p:nvGrpSpPr>
        <p:grpSpPr>
          <a:xfrm>
            <a:off x="381000" y="2286000"/>
            <a:ext cx="5384800" cy="704850"/>
            <a:chOff x="240" y="1440"/>
            <a:chExt cx="3392" cy="444"/>
          </a:xfrm>
        </p:grpSpPr>
        <p:sp>
          <p:nvSpPr>
            <p:cNvPr id="379" name="Google Shape;379;p35"/>
            <p:cNvSpPr txBox="1"/>
            <p:nvPr/>
          </p:nvSpPr>
          <p:spPr>
            <a:xfrm>
              <a:off x="240" y="1488"/>
              <a:ext cx="2422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Частный случай </a:t>
              </a:r>
              <a:endParaRPr/>
            </a:p>
          </p:txBody>
        </p:sp>
        <p:pic>
          <p:nvPicPr>
            <p:cNvPr id="380" name="Google Shape;380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36" y="1440"/>
              <a:ext cx="896" cy="4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1" name="Google Shape;38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9737" y="3124200"/>
            <a:ext cx="6905625" cy="781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82" name="Google Shape;382;p35"/>
          <p:cNvSpPr txBox="1"/>
          <p:nvPr/>
        </p:nvSpPr>
        <p:spPr>
          <a:xfrm>
            <a:off x="539750" y="4267200"/>
            <a:ext cx="61198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Справа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линейная функция </a:t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6156325" y="4437062"/>
            <a:ext cx="1219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304800" y="49530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Такая   замена   называется    </a:t>
            </a: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линеаризацией     функции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/>
        </p:nvSpPr>
        <p:spPr>
          <a:xfrm>
            <a:off x="457200" y="228600"/>
            <a:ext cx="79581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Геометрический смысл линеаризации</a:t>
            </a:r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>
            <a:off x="3492500" y="3352800"/>
            <a:ext cx="4778375" cy="1600200"/>
            <a:chOff x="2784" y="2112"/>
            <a:chExt cx="2688" cy="1008"/>
          </a:xfrm>
        </p:grpSpPr>
        <p:sp>
          <p:nvSpPr>
            <p:cNvPr id="391" name="Google Shape;391;p36"/>
            <p:cNvSpPr txBox="1"/>
            <p:nvPr/>
          </p:nvSpPr>
          <p:spPr>
            <a:xfrm>
              <a:off x="2784" y="2112"/>
              <a:ext cx="2688" cy="100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36"/>
            <p:cNvSpPr txBox="1"/>
            <p:nvPr/>
          </p:nvSpPr>
          <p:spPr>
            <a:xfrm>
              <a:off x="2928" y="2112"/>
              <a:ext cx="2359" cy="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Дуга кривой</a:t>
              </a:r>
              <a:r>
                <a:rPr lang="en-US" sz="2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заменяется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отрезком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касательной </a:t>
              </a:r>
              <a:r>
                <a:rPr lang="en-US" sz="2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окрестности точки </a:t>
              </a:r>
              <a:r>
                <a:rPr lang="en-US" sz="3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а.</a:t>
              </a:r>
              <a:endParaRPr/>
            </a:p>
          </p:txBody>
        </p:sp>
      </p:grpSp>
      <p:grpSp>
        <p:nvGrpSpPr>
          <p:cNvPr id="393" name="Google Shape;393;p36"/>
          <p:cNvGrpSpPr/>
          <p:nvPr/>
        </p:nvGrpSpPr>
        <p:grpSpPr>
          <a:xfrm>
            <a:off x="990600" y="2895600"/>
            <a:ext cx="2895600" cy="2133600"/>
            <a:chOff x="624" y="1824"/>
            <a:chExt cx="1824" cy="1344"/>
          </a:xfrm>
        </p:grpSpPr>
        <p:cxnSp>
          <p:nvCxnSpPr>
            <p:cNvPr id="394" name="Google Shape;394;p36"/>
            <p:cNvCxnSpPr/>
            <p:nvPr/>
          </p:nvCxnSpPr>
          <p:spPr>
            <a:xfrm flipH="1">
              <a:off x="624" y="2496"/>
              <a:ext cx="912" cy="6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" name="Google Shape;395;p36"/>
            <p:cNvCxnSpPr/>
            <p:nvPr/>
          </p:nvCxnSpPr>
          <p:spPr>
            <a:xfrm flipH="1">
              <a:off x="1536" y="1824"/>
              <a:ext cx="912" cy="6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6" name="Google Shape;396;p36"/>
          <p:cNvGrpSpPr/>
          <p:nvPr/>
        </p:nvGrpSpPr>
        <p:grpSpPr>
          <a:xfrm>
            <a:off x="0" y="1524000"/>
            <a:ext cx="5029200" cy="4343400"/>
            <a:chOff x="0" y="960"/>
            <a:chExt cx="3168" cy="2736"/>
          </a:xfrm>
        </p:grpSpPr>
        <p:cxnSp>
          <p:nvCxnSpPr>
            <p:cNvPr id="397" name="Google Shape;397;p36"/>
            <p:cNvCxnSpPr/>
            <p:nvPr/>
          </p:nvCxnSpPr>
          <p:spPr>
            <a:xfrm rot="10800000">
              <a:off x="528" y="1152"/>
              <a:ext cx="0" cy="254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98" name="Google Shape;398;p36"/>
            <p:cNvCxnSpPr/>
            <p:nvPr/>
          </p:nvCxnSpPr>
          <p:spPr>
            <a:xfrm>
              <a:off x="0" y="3216"/>
              <a:ext cx="2832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99" name="Google Shape;399;p36"/>
            <p:cNvSpPr txBox="1"/>
            <p:nvPr/>
          </p:nvSpPr>
          <p:spPr>
            <a:xfrm>
              <a:off x="2880" y="3024"/>
              <a:ext cx="28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192" y="960"/>
              <a:ext cx="28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sp>
        <p:nvSpPr>
          <p:cNvPr id="401" name="Google Shape;401;p36"/>
          <p:cNvSpPr/>
          <p:nvPr/>
        </p:nvSpPr>
        <p:spPr>
          <a:xfrm rot="10800000" flipH="1">
            <a:off x="304800" y="1905000"/>
            <a:ext cx="3352800" cy="2667000"/>
          </a:xfrm>
          <a:custGeom>
            <a:avLst/>
            <a:gdLst/>
            <a:ahLst/>
            <a:cxnLst/>
            <a:rect l="l" t="t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3352800" y="1219200"/>
            <a:ext cx="2438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f(x)</a:t>
            </a:r>
            <a:endParaRPr/>
          </a:p>
        </p:txBody>
      </p:sp>
      <p:grpSp>
        <p:nvGrpSpPr>
          <p:cNvPr id="403" name="Google Shape;403;p36"/>
          <p:cNvGrpSpPr/>
          <p:nvPr/>
        </p:nvGrpSpPr>
        <p:grpSpPr>
          <a:xfrm>
            <a:off x="0" y="3581400"/>
            <a:ext cx="2819400" cy="2165350"/>
            <a:chOff x="0" y="2256"/>
            <a:chExt cx="1776" cy="1364"/>
          </a:xfrm>
        </p:grpSpPr>
        <p:cxnSp>
          <p:nvCxnSpPr>
            <p:cNvPr id="404" name="Google Shape;404;p36"/>
            <p:cNvCxnSpPr/>
            <p:nvPr/>
          </p:nvCxnSpPr>
          <p:spPr>
            <a:xfrm>
              <a:off x="1536" y="2544"/>
              <a:ext cx="0" cy="6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" name="Google Shape;405;p36"/>
            <p:cNvCxnSpPr/>
            <p:nvPr/>
          </p:nvCxnSpPr>
          <p:spPr>
            <a:xfrm rot="10800000">
              <a:off x="528" y="2496"/>
              <a:ext cx="9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6" name="Google Shape;406;p36"/>
            <p:cNvSpPr txBox="1"/>
            <p:nvPr/>
          </p:nvSpPr>
          <p:spPr>
            <a:xfrm>
              <a:off x="1392" y="3216"/>
              <a:ext cx="38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407" name="Google Shape;407;p36"/>
            <p:cNvSpPr txBox="1"/>
            <p:nvPr/>
          </p:nvSpPr>
          <p:spPr>
            <a:xfrm>
              <a:off x="0" y="2256"/>
              <a:ext cx="1536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f(a) </a:t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488" y="2448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488" y="3168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480" y="2448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1" name="Google Shape;411;p36"/>
          <p:cNvSpPr txBox="1"/>
          <p:nvPr/>
        </p:nvSpPr>
        <p:spPr>
          <a:xfrm>
            <a:off x="1905000" y="3200400"/>
            <a:ext cx="457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3962400" y="2514600"/>
            <a:ext cx="4648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f(a)+f '(a)(x-a)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2057400" y="4953000"/>
            <a:ext cx="76200" cy="381000"/>
          </a:xfrm>
          <a:prstGeom prst="leftBracket">
            <a:avLst>
              <a:gd name="adj" fmla="val 8333"/>
            </a:avLst>
          </a:prstGeom>
          <a:noFill/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2743200" y="4953000"/>
            <a:ext cx="76200" cy="381000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2057400" y="3962400"/>
            <a:ext cx="76200" cy="381000"/>
          </a:xfrm>
          <a:prstGeom prst="leftBracket">
            <a:avLst>
              <a:gd name="adj" fmla="val 8333"/>
            </a:avLst>
          </a:prstGeom>
          <a:noFill/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2743200" y="3581400"/>
            <a:ext cx="76200" cy="381000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/>
        </p:nvSpPr>
        <p:spPr>
          <a:xfrm>
            <a:off x="762000" y="304800"/>
            <a:ext cx="42878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Вычисление пределов.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22" name="Google Shape;4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81000"/>
            <a:ext cx="452437" cy="4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7"/>
          <p:cNvSpPr txBox="1"/>
          <p:nvPr/>
        </p:nvSpPr>
        <p:spPr>
          <a:xfrm>
            <a:off x="533400" y="1295400"/>
            <a:ext cx="18811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Пример.</a:t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533400" y="2286000"/>
            <a:ext cx="2076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Решение.</a:t>
            </a:r>
            <a:endParaRPr/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1066800"/>
            <a:ext cx="3413125" cy="12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400" y="2667000"/>
            <a:ext cx="84836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85962" y="4479925"/>
            <a:ext cx="5345112" cy="175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5791200"/>
            <a:ext cx="4778375" cy="614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228600" y="3860800"/>
            <a:ext cx="7583487" cy="1755775"/>
            <a:chOff x="144" y="2432"/>
            <a:chExt cx="4777" cy="1106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288" y="2432"/>
              <a:ext cx="565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где </a:t>
              </a:r>
              <a:endParaRPr/>
            </a:p>
          </p:txBody>
        </p:sp>
        <p:pic>
          <p:nvPicPr>
            <p:cNvPr id="119" name="Google Shape;119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6" y="2784"/>
              <a:ext cx="4245" cy="75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144" y="2784"/>
              <a:ext cx="596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107950" y="914400"/>
            <a:ext cx="8928100" cy="28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-609600" y="947737"/>
            <a:ext cx="9647237" cy="2633662"/>
            <a:chOff x="0" y="500"/>
            <a:chExt cx="5660" cy="1702"/>
          </a:xfrm>
        </p:grpSpPr>
        <p:pic>
          <p:nvPicPr>
            <p:cNvPr id="123" name="Google Shape;123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8" y="500"/>
              <a:ext cx="5282" cy="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82" y="1488"/>
              <a:ext cx="3098" cy="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0" y="576"/>
              <a:ext cx="596" cy="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323850" y="620712"/>
            <a:ext cx="9323386" cy="1235075"/>
            <a:chOff x="336" y="384"/>
            <a:chExt cx="2223" cy="969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336" y="384"/>
              <a:ext cx="2040" cy="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Таким образом, для всех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из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окрестности  точки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 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функцию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f(x)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можно представить так</a:t>
              </a:r>
              <a:endParaRPr/>
            </a:p>
          </p:txBody>
        </p:sp>
        <p:pic>
          <p:nvPicPr>
            <p:cNvPr id="132" name="Google Shape;132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3" y="896"/>
              <a:ext cx="296" cy="4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7"/>
          <p:cNvSpPr txBox="1"/>
          <p:nvPr/>
        </p:nvSpPr>
        <p:spPr>
          <a:xfrm>
            <a:off x="457200" y="2057400"/>
            <a:ext cx="8382000" cy="266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5450" y="2819400"/>
            <a:ext cx="5770562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7"/>
          <p:cNvGrpSpPr/>
          <p:nvPr/>
        </p:nvGrpSpPr>
        <p:grpSpPr>
          <a:xfrm>
            <a:off x="152400" y="4724400"/>
            <a:ext cx="8074025" cy="1008062"/>
            <a:chOff x="384" y="3024"/>
            <a:chExt cx="5043" cy="635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384" y="3120"/>
              <a:ext cx="560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где </a:t>
              </a:r>
              <a:endParaRPr/>
            </a:p>
          </p:txBody>
        </p:sp>
        <p:pic>
          <p:nvPicPr>
            <p:cNvPr id="137" name="Google Shape;137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9" y="3024"/>
              <a:ext cx="1446" cy="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7"/>
            <p:cNvSpPr txBox="1"/>
            <p:nvPr/>
          </p:nvSpPr>
          <p:spPr>
            <a:xfrm>
              <a:off x="2736" y="3120"/>
              <a:ext cx="2691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многочлен Тейлора, </a:t>
              </a:r>
              <a:endParaRPr/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1143000" y="5715000"/>
            <a:ext cx="7446962" cy="990600"/>
            <a:chOff x="626" y="3685"/>
            <a:chExt cx="4364" cy="635"/>
          </a:xfrm>
        </p:grpSpPr>
        <p:pic>
          <p:nvPicPr>
            <p:cNvPr id="140" name="Google Shape;140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6" y="3685"/>
              <a:ext cx="1763" cy="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7"/>
            <p:cNvSpPr txBox="1"/>
            <p:nvPr/>
          </p:nvSpPr>
          <p:spPr>
            <a:xfrm>
              <a:off x="2298" y="3744"/>
              <a:ext cx="2692" cy="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остаточный член.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2362200"/>
            <a:ext cx="8839200" cy="2819400"/>
            <a:chOff x="0" y="1488"/>
            <a:chExt cx="5760" cy="1776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480" y="1488"/>
              <a:ext cx="5280" cy="177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0" y="1536"/>
              <a:ext cx="864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9" name="Google Shape;149;p18"/>
          <p:cNvSpPr txBox="1"/>
          <p:nvPr/>
        </p:nvSpPr>
        <p:spPr>
          <a:xfrm>
            <a:off x="900112" y="304800"/>
            <a:ext cx="74437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Частные случаи формулы Тейлора.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304800" y="1295400"/>
            <a:ext cx="766445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romanUcPeriod"/>
            </a:pPr>
            <a:r>
              <a:rPr lang="en-US" sz="32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Формула Маклорена .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(Получается из формулы Тейлора при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= 0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1323975" y="2674937"/>
            <a:ext cx="7050087" cy="2276475"/>
            <a:chOff x="834" y="1685"/>
            <a:chExt cx="4441" cy="1434"/>
          </a:xfrm>
        </p:grpSpPr>
        <p:pic>
          <p:nvPicPr>
            <p:cNvPr id="152" name="Google Shape;15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4" y="1685"/>
              <a:ext cx="4441" cy="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48" y="2406"/>
              <a:ext cx="2513" cy="7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8"/>
          <p:cNvGrpSpPr/>
          <p:nvPr/>
        </p:nvGrpSpPr>
        <p:grpSpPr>
          <a:xfrm>
            <a:off x="228600" y="5105400"/>
            <a:ext cx="7532687" cy="1501775"/>
            <a:chOff x="144" y="3216"/>
            <a:chExt cx="4745" cy="946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144" y="3216"/>
              <a:ext cx="565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где </a:t>
              </a:r>
              <a:endParaRPr/>
            </a:p>
          </p:txBody>
        </p:sp>
        <p:pic>
          <p:nvPicPr>
            <p:cNvPr id="156" name="Google Shape;156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56" y="3408"/>
              <a:ext cx="3833" cy="75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304800" y="1447800"/>
            <a:ext cx="7108825" cy="2066925"/>
            <a:chOff x="192" y="912"/>
            <a:chExt cx="4478" cy="1302"/>
          </a:xfrm>
        </p:grpSpPr>
        <p:pic>
          <p:nvPicPr>
            <p:cNvPr id="162" name="Google Shape;16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8" y="1392"/>
              <a:ext cx="3662" cy="8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9"/>
            <p:cNvSpPr txBox="1"/>
            <p:nvPr/>
          </p:nvSpPr>
          <p:spPr>
            <a:xfrm>
              <a:off x="192" y="912"/>
              <a:ext cx="2488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Так как в этом случае</a:t>
              </a:r>
              <a:endParaRPr/>
            </a:p>
          </p:txBody>
        </p:sp>
      </p:grpSp>
      <p:sp>
        <p:nvSpPr>
          <p:cNvPr id="164" name="Google Shape;164;p19"/>
          <p:cNvSpPr txBox="1"/>
          <p:nvPr/>
        </p:nvSpPr>
        <p:spPr>
          <a:xfrm>
            <a:off x="107950" y="4495800"/>
            <a:ext cx="8655050" cy="22193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3352800"/>
            <a:ext cx="2063750" cy="116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9"/>
          <p:cNvGrpSpPr/>
          <p:nvPr/>
        </p:nvGrpSpPr>
        <p:grpSpPr>
          <a:xfrm>
            <a:off x="0" y="0"/>
            <a:ext cx="8820150" cy="1700212"/>
            <a:chOff x="1" y="-302"/>
            <a:chExt cx="5329" cy="1444"/>
          </a:xfrm>
        </p:grpSpPr>
        <p:pic>
          <p:nvPicPr>
            <p:cNvPr id="167" name="Google Shape;167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" y="-302"/>
              <a:ext cx="5329" cy="1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9"/>
            <p:cNvSpPr txBox="1"/>
            <p:nvPr/>
          </p:nvSpPr>
          <p:spPr>
            <a:xfrm>
              <a:off x="2016" y="480"/>
              <a:ext cx="116" cy="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106362" y="4648200"/>
            <a:ext cx="8504237" cy="2124075"/>
            <a:chOff x="67" y="2928"/>
            <a:chExt cx="5590" cy="1338"/>
          </a:xfrm>
        </p:grpSpPr>
        <p:pic>
          <p:nvPicPr>
            <p:cNvPr id="170" name="Google Shape;170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7" y="2928"/>
              <a:ext cx="5590" cy="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087" y="3551"/>
              <a:ext cx="2036" cy="71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2" name="Google Shape;172;p19"/>
          <p:cNvCxnSpPr/>
          <p:nvPr/>
        </p:nvCxnSpPr>
        <p:spPr>
          <a:xfrm>
            <a:off x="609600" y="2209800"/>
            <a:ext cx="0" cy="1785937"/>
          </a:xfrm>
          <a:prstGeom prst="straightConnector1">
            <a:avLst/>
          </a:prstGeom>
          <a:noFill/>
          <a:ln w="57150" cap="flat" cmpd="thinThick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>
            <a:off x="735012" y="914400"/>
            <a:ext cx="5665787" cy="1427162"/>
            <a:chOff x="463" y="576"/>
            <a:chExt cx="3569" cy="899"/>
          </a:xfrm>
        </p:grpSpPr>
        <p:pic>
          <p:nvPicPr>
            <p:cNvPr id="178" name="Google Shape;17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84" y="912"/>
              <a:ext cx="2448" cy="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0"/>
            <p:cNvSpPr txBox="1"/>
            <p:nvPr/>
          </p:nvSpPr>
          <p:spPr>
            <a:xfrm>
              <a:off x="463" y="576"/>
              <a:ext cx="2557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Пусть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f(x) 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такова, что </a:t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0" y="228600"/>
            <a:ext cx="5951537" cy="762000"/>
            <a:chOff x="0" y="144"/>
            <a:chExt cx="3749" cy="480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144" y="192"/>
              <a:ext cx="3605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lang="en-US" sz="3200" b="1" i="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Оценка остаточного члена.</a:t>
              </a:r>
              <a:endParaRPr/>
            </a:p>
          </p:txBody>
        </p:sp>
        <p:grpSp>
          <p:nvGrpSpPr>
            <p:cNvPr id="182" name="Google Shape;182;p20"/>
            <p:cNvGrpSpPr/>
            <p:nvPr/>
          </p:nvGrpSpPr>
          <p:grpSpPr>
            <a:xfrm>
              <a:off x="0" y="144"/>
              <a:ext cx="576" cy="480"/>
              <a:chOff x="0" y="864"/>
              <a:chExt cx="576" cy="480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0" y="864"/>
                <a:ext cx="432" cy="48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Google Shape;184;p20"/>
              <p:cNvSpPr txBox="1"/>
              <p:nvPr/>
            </p:nvSpPr>
            <p:spPr>
              <a:xfrm>
                <a:off x="0" y="912"/>
                <a:ext cx="57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lang="en-US" sz="36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2.</a:t>
                </a:r>
                <a:endParaRPr/>
              </a:p>
            </p:txBody>
          </p:sp>
        </p:grpSp>
      </p:grpSp>
      <p:grpSp>
        <p:nvGrpSpPr>
          <p:cNvPr id="185" name="Google Shape;185;p20"/>
          <p:cNvGrpSpPr/>
          <p:nvPr/>
        </p:nvGrpSpPr>
        <p:grpSpPr>
          <a:xfrm>
            <a:off x="304800" y="2133600"/>
            <a:ext cx="7377112" cy="2159000"/>
            <a:chOff x="192" y="1344"/>
            <a:chExt cx="4647" cy="1360"/>
          </a:xfrm>
        </p:grpSpPr>
        <p:pic>
          <p:nvPicPr>
            <p:cNvPr id="186" name="Google Shape;186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0" y="1542"/>
              <a:ext cx="3249" cy="1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0"/>
            <p:cNvSpPr txBox="1"/>
            <p:nvPr/>
          </p:nvSpPr>
          <p:spPr>
            <a:xfrm>
              <a:off x="192" y="1344"/>
              <a:ext cx="1429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Рассмотрим</a:t>
              </a:r>
              <a:endParaRPr/>
            </a:p>
          </p:txBody>
        </p:sp>
      </p:grpSp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287" y="4437062"/>
            <a:ext cx="8064500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533400" y="609600"/>
            <a:ext cx="7696200" cy="2041525"/>
            <a:chOff x="336" y="384"/>
            <a:chExt cx="4326" cy="1286"/>
          </a:xfrm>
        </p:grpSpPr>
        <p:sp>
          <p:nvSpPr>
            <p:cNvPr id="194" name="Google Shape;194;p21"/>
            <p:cNvSpPr txBox="1"/>
            <p:nvPr/>
          </p:nvSpPr>
          <p:spPr>
            <a:xfrm>
              <a:off x="336" y="384"/>
              <a:ext cx="92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Так как</a:t>
              </a:r>
              <a:endParaRPr/>
            </a:p>
          </p:txBody>
        </p:sp>
        <p:pic>
          <p:nvPicPr>
            <p:cNvPr id="195" name="Google Shape;195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" y="824"/>
              <a:ext cx="1619" cy="8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1"/>
            <p:cNvSpPr txBox="1"/>
            <p:nvPr/>
          </p:nvSpPr>
          <p:spPr>
            <a:xfrm>
              <a:off x="2160" y="1056"/>
              <a:ext cx="507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при</a:t>
              </a:r>
              <a:endParaRPr/>
            </a:p>
          </p:txBody>
        </p:sp>
        <p:pic>
          <p:nvPicPr>
            <p:cNvPr id="197" name="Google Shape;197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40" y="1067"/>
              <a:ext cx="1822" cy="4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21"/>
          <p:cNvGrpSpPr/>
          <p:nvPr/>
        </p:nvGrpSpPr>
        <p:grpSpPr>
          <a:xfrm>
            <a:off x="250825" y="2636837"/>
            <a:ext cx="8497887" cy="1498600"/>
            <a:chOff x="192" y="-143736"/>
            <a:chExt cx="5416" cy="216082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192" y="-143736"/>
              <a:ext cx="5416" cy="103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" name="Google Shape;200;p21"/>
            <p:cNvCxnSpPr/>
            <p:nvPr/>
          </p:nvCxnSpPr>
          <p:spPr>
            <a:xfrm>
              <a:off x="432" y="2513"/>
              <a:ext cx="0" cy="1471"/>
            </a:xfrm>
            <a:prstGeom prst="straightConnector1">
              <a:avLst/>
            </a:prstGeom>
            <a:noFill/>
            <a:ln w="57150" cap="flat" cmpd="thinThick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1" name="Google Shape;201;p21"/>
            <p:cNvSpPr txBox="1"/>
            <p:nvPr/>
          </p:nvSpPr>
          <p:spPr>
            <a:xfrm>
              <a:off x="576" y="-94624"/>
              <a:ext cx="4896" cy="166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Остаточный член может быть сделан сколь угодно малым, путём увеличения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r>
                <a:rPr lang="en-US" sz="3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331787" y="3141662"/>
            <a:ext cx="8631237" cy="3081337"/>
            <a:chOff x="383" y="2086"/>
            <a:chExt cx="5089" cy="2254"/>
          </a:xfrm>
        </p:grpSpPr>
        <p:cxnSp>
          <p:nvCxnSpPr>
            <p:cNvPr id="203" name="Google Shape;203;p21"/>
            <p:cNvCxnSpPr/>
            <p:nvPr/>
          </p:nvCxnSpPr>
          <p:spPr>
            <a:xfrm>
              <a:off x="420" y="2086"/>
              <a:ext cx="0" cy="632"/>
            </a:xfrm>
            <a:prstGeom prst="straightConnector1">
              <a:avLst/>
            </a:prstGeom>
            <a:noFill/>
            <a:ln w="57150" cap="flat" cmpd="thinThick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4" name="Google Shape;204;p21"/>
            <p:cNvSpPr txBox="1"/>
            <p:nvPr/>
          </p:nvSpPr>
          <p:spPr>
            <a:xfrm>
              <a:off x="383" y="3192"/>
              <a:ext cx="5089" cy="1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Формулу Тейлора можно использовать для приближённых вычислений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любой  степенью точности.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436562" cy="506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2"/>
          <p:cNvGrpSpPr/>
          <p:nvPr/>
        </p:nvGrpSpPr>
        <p:grpSpPr>
          <a:xfrm>
            <a:off x="228600" y="228600"/>
            <a:ext cx="7635875" cy="1143000"/>
            <a:chOff x="0" y="144"/>
            <a:chExt cx="4810" cy="72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144" y="192"/>
              <a:ext cx="4666" cy="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Разложение по формуле Маклорена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некоторых элементарных функций.</a:t>
              </a:r>
              <a:endParaRPr/>
            </a:p>
          </p:txBody>
        </p:sp>
        <p:grpSp>
          <p:nvGrpSpPr>
            <p:cNvPr id="212" name="Google Shape;212;p22"/>
            <p:cNvGrpSpPr/>
            <p:nvPr/>
          </p:nvGrpSpPr>
          <p:grpSpPr>
            <a:xfrm>
              <a:off x="0" y="144"/>
              <a:ext cx="576" cy="480"/>
              <a:chOff x="0" y="864"/>
              <a:chExt cx="576" cy="480"/>
            </a:xfrm>
          </p:grpSpPr>
          <p:sp>
            <p:nvSpPr>
              <p:cNvPr id="213" name="Google Shape;213;p22"/>
              <p:cNvSpPr/>
              <p:nvPr/>
            </p:nvSpPr>
            <p:spPr>
              <a:xfrm>
                <a:off x="0" y="864"/>
                <a:ext cx="432" cy="48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4" name="Google Shape;214;p22"/>
              <p:cNvSpPr txBox="1"/>
              <p:nvPr/>
            </p:nvSpPr>
            <p:spPr>
              <a:xfrm>
                <a:off x="0" y="912"/>
                <a:ext cx="57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lang="en-US" sz="36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3.</a:t>
                </a:r>
                <a:endParaRPr/>
              </a:p>
            </p:txBody>
          </p:sp>
        </p:grpSp>
      </p:grpSp>
      <p:pic>
        <p:nvPicPr>
          <p:cNvPr id="215" name="Google Shape;21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787" y="2049462"/>
            <a:ext cx="1792287" cy="6191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9475" y="2963862"/>
            <a:ext cx="21050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6925" y="3649662"/>
            <a:ext cx="2239962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6937" y="5021262"/>
            <a:ext cx="2343150" cy="617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2"/>
          <p:cNvCxnSpPr/>
          <p:nvPr/>
        </p:nvCxnSpPr>
        <p:spPr>
          <a:xfrm>
            <a:off x="914400" y="47244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4038600" y="1981200"/>
            <a:ext cx="0" cy="35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1" name="Google Shape;221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5850" y="2159000"/>
            <a:ext cx="1552575" cy="55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38700" y="2998787"/>
            <a:ext cx="1792287" cy="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35525" y="3768725"/>
            <a:ext cx="1928812" cy="5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03787" y="4945062"/>
            <a:ext cx="2033587" cy="61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2"/>
          <p:cNvCxnSpPr/>
          <p:nvPr/>
        </p:nvCxnSpPr>
        <p:spPr>
          <a:xfrm>
            <a:off x="4800600" y="47244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26" name="Google Shape;226;p22"/>
          <p:cNvGrpSpPr/>
          <p:nvPr/>
        </p:nvGrpSpPr>
        <p:grpSpPr>
          <a:xfrm>
            <a:off x="539750" y="5805487"/>
            <a:ext cx="7848600" cy="701675"/>
            <a:chOff x="336" y="3696"/>
            <a:chExt cx="3072" cy="442"/>
          </a:xfrm>
        </p:grpSpPr>
        <p:sp>
          <p:nvSpPr>
            <p:cNvPr id="227" name="Google Shape;227;p22"/>
            <p:cNvSpPr txBox="1"/>
            <p:nvPr/>
          </p:nvSpPr>
          <p:spPr>
            <a:xfrm>
              <a:off x="336" y="3696"/>
              <a:ext cx="2293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Формула Маклорена примет вид</a:t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2736" y="3840"/>
              <a:ext cx="672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33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1776" y="3696"/>
              <a:ext cx="864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Экран (4:3)</PresentationFormat>
  <Paragraphs>81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1</cp:revision>
  <dcterms:modified xsi:type="dcterms:W3CDTF">2022-10-05T05:24:28Z</dcterms:modified>
</cp:coreProperties>
</file>