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9" r:id="rId8"/>
    <p:sldId id="270" r:id="rId9"/>
    <p:sldId id="265" r:id="rId10"/>
    <p:sldId id="272" r:id="rId11"/>
    <p:sldId id="273" r:id="rId12"/>
    <p:sldId id="271" r:id="rId13"/>
  </p:sldIdLst>
  <p:sldSz cx="9144000" cy="5715000" type="screen16x10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0066"/>
    <a:srgbClr val="CCECFF"/>
    <a:srgbClr val="FFFF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2" autoAdjust="0"/>
    <p:restoredTop sz="94650" autoAdjust="0"/>
  </p:normalViewPr>
  <p:slideViewPr>
    <p:cSldViewPr>
      <p:cViewPr varScale="1">
        <p:scale>
          <a:sx n="102" d="100"/>
          <a:sy n="102" d="100"/>
        </p:scale>
        <p:origin x="720" y="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C4F4E7B-54A9-3181-446F-5BB9690445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0D1901-0FD9-37BF-60AC-FB8B8CBD77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B5605E-6FEF-45B7-AA25-D31DFEE32FFF}" type="datetimeFigureOut">
              <a:rPr lang="ru-RU"/>
              <a:pPr>
                <a:defRPr/>
              </a:pPr>
              <a:t>09.11.2022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DF0250-0A89-4076-DFBE-F21D13554A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F2FB52-5248-52BB-0F1F-CA95A5E13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F41F90-32AC-42A7-951C-346721D135F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4BA6A1F-BC27-48A5-E6C2-E3FD9CA7C8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90FF69-658A-A155-2D12-E568155044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343E38-9E12-4F2D-8E41-1D9C3D96DF9E}" type="datetimeFigureOut">
              <a:rPr lang="ru-RU"/>
              <a:pPr>
                <a:defRPr/>
              </a:pPr>
              <a:t>09.11.2022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25FBC199-0A4A-586A-E52F-9B2DA0C44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EF270D33-B461-BA08-4B41-F535AB1D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5B185-40E9-A598-A12B-B40F72C37D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7F4B4-17F2-04A9-099B-AA4BC8F7B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1843412-26D2-4E0B-8127-65DFA6CA60E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>
            <a:extLst>
              <a:ext uri="{FF2B5EF4-FFF2-40B4-BE49-F238E27FC236}">
                <a16:creationId xmlns:a16="http://schemas.microsoft.com/office/drawing/2014/main" id="{0A397E2A-06C1-5A3A-26F5-A42D96F265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>
            <a:extLst>
              <a:ext uri="{FF2B5EF4-FFF2-40B4-BE49-F238E27FC236}">
                <a16:creationId xmlns:a16="http://schemas.microsoft.com/office/drawing/2014/main" id="{CCCE69A3-8544-5D65-1799-9DC31DA57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10244" name="Номер слайда 3">
            <a:extLst>
              <a:ext uri="{FF2B5EF4-FFF2-40B4-BE49-F238E27FC236}">
                <a16:creationId xmlns:a16="http://schemas.microsoft.com/office/drawing/2014/main" id="{47BCA6B2-493F-3663-E19C-FEDE9110E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99EF5C-C2A2-448C-826A-CDD60CF61E28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>
            <a:extLst>
              <a:ext uri="{FF2B5EF4-FFF2-40B4-BE49-F238E27FC236}">
                <a16:creationId xmlns:a16="http://schemas.microsoft.com/office/drawing/2014/main" id="{AA9199AA-42D8-AC63-E780-1870071693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>
            <a:extLst>
              <a:ext uri="{FF2B5EF4-FFF2-40B4-BE49-F238E27FC236}">
                <a16:creationId xmlns:a16="http://schemas.microsoft.com/office/drawing/2014/main" id="{FF08A80F-A47F-3F39-6AA4-65C434A877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9583E6-E367-9EB3-878A-BA3A10DE3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B97911-5A5D-4583-BC51-837CD4BEFD7A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D42EF25B-B4A2-3CD5-B88E-A83D2DE807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D3C346DB-E888-9C03-D36E-74FEC692C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163B4-F8B3-165F-0A77-B9E52507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D69721-6861-43A9-9484-BF902455AF53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>
            <a:extLst>
              <a:ext uri="{FF2B5EF4-FFF2-40B4-BE49-F238E27FC236}">
                <a16:creationId xmlns:a16="http://schemas.microsoft.com/office/drawing/2014/main" id="{951BB31A-D8BD-F9FD-F75F-C7657BFA0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>
            <a:extLst>
              <a:ext uri="{FF2B5EF4-FFF2-40B4-BE49-F238E27FC236}">
                <a16:creationId xmlns:a16="http://schemas.microsoft.com/office/drawing/2014/main" id="{4805138C-C57E-92F1-F0F0-95D6FD6C35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656FEF-1FC0-F6B9-9389-99A3D2FAD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C05237-566C-4A9E-AE60-2F72A3395C7C}" type="slidenum">
              <a:rPr lang="ru-RU" altLang="ru-RU">
                <a:latin typeface="Calibri" panose="020F0502020204030204" pitchFamily="34" charset="0"/>
              </a:rPr>
              <a:pPr eaLnBrk="1" hangingPunct="1"/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>
            <a:extLst>
              <a:ext uri="{FF2B5EF4-FFF2-40B4-BE49-F238E27FC236}">
                <a16:creationId xmlns:a16="http://schemas.microsoft.com/office/drawing/2014/main" id="{09F6F39C-8F8F-42FB-5C61-84EE993482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>
            <a:extLst>
              <a:ext uri="{FF2B5EF4-FFF2-40B4-BE49-F238E27FC236}">
                <a16:creationId xmlns:a16="http://schemas.microsoft.com/office/drawing/2014/main" id="{92D29B56-5D31-D584-2805-6F5CF5E92C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77F47-D726-739B-B96B-1A422D2D7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A2A4C7-5E38-44CA-AEBE-5FE1A0AAE8A4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8802BE4C-A4F6-A9A0-1F23-70236CF14B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87D585E9-F0FA-D981-5FEB-A5303EB0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9875EE-66FB-FC34-8762-8185F7859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6318F7-EE3E-4CF2-A083-EA968EC63050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>
            <a:extLst>
              <a:ext uri="{FF2B5EF4-FFF2-40B4-BE49-F238E27FC236}">
                <a16:creationId xmlns:a16="http://schemas.microsoft.com/office/drawing/2014/main" id="{A3AB0DAF-BD61-D143-0886-B9FA1822CB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>
            <a:extLst>
              <a:ext uri="{FF2B5EF4-FFF2-40B4-BE49-F238E27FC236}">
                <a16:creationId xmlns:a16="http://schemas.microsoft.com/office/drawing/2014/main" id="{C42EB411-014D-B9B4-FEB9-00372C4FF0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72505-4628-38C2-0B6B-AE1321AA1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F464C6-7E86-42C6-A011-13EE7B8627E8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>
            <a:extLst>
              <a:ext uri="{FF2B5EF4-FFF2-40B4-BE49-F238E27FC236}">
                <a16:creationId xmlns:a16="http://schemas.microsoft.com/office/drawing/2014/main" id="{F8462780-C509-722D-EA29-25009F23F3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>
            <a:extLst>
              <a:ext uri="{FF2B5EF4-FFF2-40B4-BE49-F238E27FC236}">
                <a16:creationId xmlns:a16="http://schemas.microsoft.com/office/drawing/2014/main" id="{76E34106-DFE0-916D-7AC5-912DCD0197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0F60AD-91AA-D3E6-6763-FC61689A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A3AC58-1319-4FCD-BE64-11B7FDB83EC5}" type="slidenum">
              <a:rPr lang="ru-RU" altLang="ru-RU">
                <a:latin typeface="Calibri" panose="020F0502020204030204" pitchFamily="34" charset="0"/>
              </a:rPr>
              <a:pPr eaLnBrk="1" hangingPunct="1"/>
              <a:t>12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357390" y="142856"/>
            <a:ext cx="6786610" cy="571504"/>
          </a:xfrm>
        </p:spPr>
        <p:txBody>
          <a:bodyPr/>
          <a:lstStyle>
            <a:lvl1pPr algn="r">
              <a:defRPr sz="3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171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99726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B5B6D9AB-456E-EE74-0859-D30CE540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28750"/>
            <a:ext cx="6786562" cy="207168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 prstMaterial="dkEdge"/>
        </p:spPr>
        <p:txBody>
          <a:bodyPr vert="horz" anchor="ctr">
            <a:normAutofit/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BC2EB92-1F9C-DB7D-4374-E1715EEE078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1406" y="5314890"/>
            <a:ext cx="5486400" cy="40011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1400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Arial" pitchFamily="34" charset="0"/>
              </a:rPr>
              <a:t>Горячев В.Д. Лекции по математическому анализу</a:t>
            </a:r>
          </a:p>
        </p:txBody>
      </p:sp>
      <p:pic>
        <p:nvPicPr>
          <p:cNvPr id="4" name="Picture 30" descr="lab">
            <a:extLst>
              <a:ext uri="{FF2B5EF4-FFF2-40B4-BE49-F238E27FC236}">
                <a16:creationId xmlns:a16="http://schemas.microsoft.com/office/drawing/2014/main" id="{5F9C75E0-EA14-DCC1-C958-271FCC3C6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5305772"/>
            <a:ext cx="10795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 spc="2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Franklin Gothic Book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3883-E136-98EA-B985-E64797D1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90" y="1057300"/>
            <a:ext cx="6805990" cy="3857652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cap="all" dirty="0"/>
              <a:t>Интегрирование иррациональных функций</a:t>
            </a:r>
          </a:p>
        </p:txBody>
      </p:sp>
      <p:pic>
        <p:nvPicPr>
          <p:cNvPr id="5" name="Рисунок 4" descr="jellyfish.mov.gif">
            <a:extLst>
              <a:ext uri="{FF2B5EF4-FFF2-40B4-BE49-F238E27FC236}">
                <a16:creationId xmlns:a16="http://schemas.microsoft.com/office/drawing/2014/main" id="{35C2B881-8BE0-FC63-0F91-9F0156D158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561356"/>
            <a:ext cx="1524000" cy="1524000"/>
          </a:xfrm>
          <a:prstGeom prst="rect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  <a:effectLst>
            <a:innerShdw blurRad="1270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morning" dir="t"/>
          </a:scene3d>
        </p:spPr>
      </p:pic>
    </p:spTree>
    <p:custDataLst>
      <p:tags r:id="rId1"/>
    </p:custDataLst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1ACC4DF-3AFD-379E-3690-43E4E7638901}"/>
              </a:ext>
            </a:extLst>
          </p:cNvPr>
          <p:cNvSpPr txBox="1">
            <a:spLocks/>
          </p:cNvSpPr>
          <p:nvPr/>
        </p:nvSpPr>
        <p:spPr bwMode="gray">
          <a:xfrm>
            <a:off x="251520" y="142856"/>
            <a:ext cx="889248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Интегралы</a:t>
            </a:r>
            <a:r>
              <a:rPr lang="en-US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рационально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выражаемые через корень от квадратичной функции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597BCA4-12BD-5C02-0409-DAA67FC9159C}"/>
              </a:ext>
            </a:extLst>
          </p:cNvPr>
          <p:cNvSpPr/>
          <p:nvPr/>
        </p:nvSpPr>
        <p:spPr>
          <a:xfrm>
            <a:off x="1500188" y="1857375"/>
            <a:ext cx="35655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Вторая подстановка Эйлера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CC9DF22B-B28B-2846-E951-8CD3B366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62" y="1228496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BF9C7785-806C-6656-7A1F-3C686B79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2" y="1282496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2" name="Object 34">
            <a:extLst>
              <a:ext uri="{FF2B5EF4-FFF2-40B4-BE49-F238E27FC236}">
                <a16:creationId xmlns:a16="http://schemas.microsoft.com/office/drawing/2014/main" id="{2BAC2AEF-5A59-0350-DFF1-A34304BFC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1071563"/>
          <a:ext cx="43608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793960" imgH="304560" progId="Equation.3">
                  <p:embed/>
                </p:oleObj>
              </mc:Choice>
              <mc:Fallback>
                <p:oleObj name="Формула" r:id="rId3" imgW="279396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071563"/>
                        <a:ext cx="43608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629D81C2-4606-1D57-7591-2427C8359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1785938"/>
          <a:ext cx="29733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904760" imgH="253800" progId="Equation.3">
                  <p:embed/>
                </p:oleObj>
              </mc:Choice>
              <mc:Fallback>
                <p:oleObj name="Формула" r:id="rId5" imgW="190476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785938"/>
                        <a:ext cx="29733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35E3E2A4-0320-6976-5C27-11A6C254D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357438"/>
          <a:ext cx="3984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2552400" imgH="228600" progId="Equation.3">
                  <p:embed/>
                </p:oleObj>
              </mc:Choice>
              <mc:Fallback>
                <p:oleObj name="Формула" r:id="rId7" imgW="2552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357438"/>
                        <a:ext cx="3984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FA3EB4BD-097D-6425-6CA9-0510DAB27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2857500"/>
          <a:ext cx="67008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4292280" imgH="457200" progId="Equation.3">
                  <p:embed/>
                </p:oleObj>
              </mc:Choice>
              <mc:Fallback>
                <p:oleObj name="Формула" r:id="rId9" imgW="42922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857500"/>
                        <a:ext cx="67008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FECF972-11B0-51AB-6A45-7CF9C8819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3643313"/>
          <a:ext cx="5313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3403440" imgH="431640" progId="Equation.3">
                  <p:embed/>
                </p:oleObj>
              </mc:Choice>
              <mc:Fallback>
                <p:oleObj name="Формула" r:id="rId11" imgW="34034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643313"/>
                        <a:ext cx="5313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97056A9B-91AA-A46B-4607-56E54FB89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643438"/>
          <a:ext cx="43005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755800" imgH="304560" progId="Equation.3">
                  <p:embed/>
                </p:oleObj>
              </mc:Choice>
              <mc:Fallback>
                <p:oleObj name="Формула" r:id="rId13" imgW="275580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643438"/>
                        <a:ext cx="43005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6 -3.9378E-6 L 0.10226 0.6312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315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C848124-CE86-EE13-2250-6DA93A853379}"/>
              </a:ext>
            </a:extLst>
          </p:cNvPr>
          <p:cNvSpPr txBox="1">
            <a:spLocks/>
          </p:cNvSpPr>
          <p:nvPr/>
        </p:nvSpPr>
        <p:spPr bwMode="gray">
          <a:xfrm>
            <a:off x="-108520" y="142856"/>
            <a:ext cx="925252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Интегралы</a:t>
            </a:r>
            <a:r>
              <a:rPr lang="en-US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рационально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выражаемые через корень от квадратичной функции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1A5F1-3E6B-F247-2A4B-8F4C3FE0F180}"/>
              </a:ext>
            </a:extLst>
          </p:cNvPr>
          <p:cNvSpPr/>
          <p:nvPr/>
        </p:nvSpPr>
        <p:spPr>
          <a:xfrm>
            <a:off x="1530350" y="2306638"/>
            <a:ext cx="35306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Третья подстановка Эйлера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BCCFECDB-49A9-4504-72ED-C7FD0E6C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62" y="1228496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F366E34D-60C7-63DC-9101-61FA7A30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2" y="1282496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7" name="Object 34">
            <a:extLst>
              <a:ext uri="{FF2B5EF4-FFF2-40B4-BE49-F238E27FC236}">
                <a16:creationId xmlns:a16="http://schemas.microsoft.com/office/drawing/2014/main" id="{40DD626F-07A7-68D2-EDC5-19B5A70A1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071563"/>
          <a:ext cx="72945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4673520" imgH="304560" progId="Equation.3">
                  <p:embed/>
                </p:oleObj>
              </mc:Choice>
              <mc:Fallback>
                <p:oleObj name="Формула" r:id="rId3" imgW="467352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71563"/>
                        <a:ext cx="72945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572A61ED-BBFC-5D53-DD71-B9F543EED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5575" y="2225675"/>
          <a:ext cx="3171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031840" imgH="266400" progId="Equation.3">
                  <p:embed/>
                </p:oleObj>
              </mc:Choice>
              <mc:Fallback>
                <p:oleObj name="Формула" r:id="rId5" imgW="203184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2225675"/>
                        <a:ext cx="31718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5860EE52-AD75-F0CF-098B-30A147A3C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1714500"/>
          <a:ext cx="17446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117440" imgH="215640" progId="Equation.3">
                  <p:embed/>
                </p:oleObj>
              </mc:Choice>
              <mc:Fallback>
                <p:oleObj name="Формула" r:id="rId7" imgW="11174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714500"/>
                        <a:ext cx="17446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E051AA45-3EA3-F62B-F8FB-A334D5E07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00375"/>
          <a:ext cx="57673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3695400" imgH="241200" progId="Equation.3">
                  <p:embed/>
                </p:oleObj>
              </mc:Choice>
              <mc:Fallback>
                <p:oleObj name="Формула" r:id="rId9" imgW="36954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00375"/>
                        <a:ext cx="57673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C45824B9-2BBD-B468-80B8-0D38DA3AD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571875"/>
          <a:ext cx="6478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4152600" imgH="457200" progId="Equation.3">
                  <p:embed/>
                </p:oleObj>
              </mc:Choice>
              <mc:Fallback>
                <p:oleObj name="Формула" r:id="rId11" imgW="4152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571875"/>
                        <a:ext cx="6478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34A5E2D2-6D78-1D71-74DA-F52AB7D5A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643438"/>
          <a:ext cx="43005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755800" imgH="304560" progId="Equation.3">
                  <p:embed/>
                </p:oleObj>
              </mc:Choice>
              <mc:Fallback>
                <p:oleObj name="Формула" r:id="rId13" imgW="275580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643438"/>
                        <a:ext cx="43005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6 -3.9378E-6 L 0.10226 0.6312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315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B563-EB41-DCE7-78B5-BF8287CA97CF}"/>
              </a:ext>
            </a:extLst>
          </p:cNvPr>
          <p:cNvSpPr txBox="1">
            <a:spLocks/>
          </p:cNvSpPr>
          <p:nvPr/>
        </p:nvSpPr>
        <p:spPr bwMode="gray">
          <a:xfrm>
            <a:off x="2214546" y="142856"/>
            <a:ext cx="678661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Методы интегрирования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CDC12FFA-6CA8-236F-F09A-FCBC63D811C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57250"/>
            <a:ext cx="8928100" cy="4454525"/>
            <a:chOff x="137" y="913"/>
            <a:chExt cx="5444" cy="3031"/>
          </a:xfrm>
        </p:grpSpPr>
        <p:sp>
          <p:nvSpPr>
            <p:cNvPr id="11279" name="Rectangle 4">
              <a:extLst>
                <a:ext uri="{FF2B5EF4-FFF2-40B4-BE49-F238E27FC236}">
                  <a16:creationId xmlns:a16="http://schemas.microsoft.com/office/drawing/2014/main" id="{22AA1742-B2B9-C9C4-14EB-5E6580DD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913"/>
              <a:ext cx="5444" cy="29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280" name="Rectangle 7">
              <a:extLst>
                <a:ext uri="{FF2B5EF4-FFF2-40B4-BE49-F238E27FC236}">
                  <a16:creationId xmlns:a16="http://schemas.microsoft.com/office/drawing/2014/main" id="{E6AFB006-CB25-7BE1-2C53-C3DD6021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899"/>
              <a:ext cx="5444" cy="45"/>
            </a:xfrm>
            <a:prstGeom prst="rect">
              <a:avLst/>
            </a:prstGeom>
            <a:gradFill rotWithShape="1">
              <a:gsLst>
                <a:gs pos="0">
                  <a:srgbClr val="5E6D76"/>
                </a:gs>
                <a:gs pos="50000">
                  <a:srgbClr val="CCECFF"/>
                </a:gs>
                <a:gs pos="100000">
                  <a:srgbClr val="5E6D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801F364E-4059-0CE1-1F2C-5FDE9EDB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57250"/>
            <a:ext cx="8928100" cy="71438"/>
          </a:xfrm>
          <a:prstGeom prst="rect">
            <a:avLst/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7E8DF281-8CD4-AD2E-C8DB-2991EC0C9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2" y="1142988"/>
            <a:ext cx="49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prst="slop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66"/>
                </a:solidFill>
                <a:latin typeface="Arial" charset="0"/>
              </a:rPr>
              <a:t>@</a:t>
            </a:r>
            <a:endParaRPr lang="ru-RU" sz="2400" dirty="0">
              <a:solidFill>
                <a:srgbClr val="FF0066"/>
              </a:solidFill>
              <a:latin typeface="Arial" charset="0"/>
            </a:endParaRPr>
          </a:p>
        </p:txBody>
      </p:sp>
      <p:graphicFrame>
        <p:nvGraphicFramePr>
          <p:cNvPr id="37" name="Object 22">
            <a:extLst>
              <a:ext uri="{FF2B5EF4-FFF2-40B4-BE49-F238E27FC236}">
                <a16:creationId xmlns:a16="http://schemas.microsoft.com/office/drawing/2014/main" id="{4E354410-527A-E742-C643-E61E79832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1071563"/>
          <a:ext cx="1514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041120" imgH="457200" progId="Equation.3">
                  <p:embed/>
                </p:oleObj>
              </mc:Choice>
              <mc:Fallback>
                <p:oleObj name="Формула" r:id="rId3" imgW="104112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071563"/>
                        <a:ext cx="1514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5FDCD35-48FA-73B5-37DB-0F2617142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357313"/>
          <a:ext cx="11080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761760" imgH="177480" progId="Equation.3">
                  <p:embed/>
                </p:oleObj>
              </mc:Choice>
              <mc:Fallback>
                <p:oleObj name="Формула" r:id="rId5" imgW="76176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357313"/>
                        <a:ext cx="11080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>
            <a:extLst>
              <a:ext uri="{FF2B5EF4-FFF2-40B4-BE49-F238E27FC236}">
                <a16:creationId xmlns:a16="http://schemas.microsoft.com/office/drawing/2014/main" id="{82052422-CBE8-A0DC-60C3-4423B0FF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1285875"/>
            <a:ext cx="453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>
                <a:solidFill>
                  <a:srgbClr val="99CCFF"/>
                </a:solidFill>
              </a:rPr>
              <a:t>Применим первую подстановку Эйлера</a:t>
            </a: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777D4149-4ED2-9FDD-74E9-3D3F9A54B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1857375"/>
          <a:ext cx="73691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5067000" imgH="457200" progId="Equation.3">
                  <p:embed/>
                </p:oleObj>
              </mc:Choice>
              <mc:Fallback>
                <p:oleObj name="Формула" r:id="rId7" imgW="5067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7375"/>
                        <a:ext cx="73691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79E8309C-8BE4-4D5A-1211-08DD328B3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643188"/>
          <a:ext cx="69992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4813200" imgH="482400" progId="Equation.3">
                  <p:embed/>
                </p:oleObj>
              </mc:Choice>
              <mc:Fallback>
                <p:oleObj name="Формула" r:id="rId9" imgW="48132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643188"/>
                        <a:ext cx="69992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DF1B3DA1-6979-CC91-1EFF-969718A28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500438"/>
          <a:ext cx="58928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4051080" imgH="507960" progId="Equation.3">
                  <p:embed/>
                </p:oleObj>
              </mc:Choice>
              <mc:Fallback>
                <p:oleObj name="Формула" r:id="rId11" imgW="405108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500438"/>
                        <a:ext cx="58928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3DE49318-3FFC-9BBC-26D0-5706E5C71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360863"/>
          <a:ext cx="58928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4051080" imgH="457200" progId="Equation.3">
                  <p:embed/>
                </p:oleObj>
              </mc:Choice>
              <mc:Fallback>
                <p:oleObj name="Формула" r:id="rId13" imgW="40510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360863"/>
                        <a:ext cx="58928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-3.35185E-6 L 0.0717 0.5873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29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xit" presetSubtype="2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4AA25D9-FE29-BD36-C173-4907CDEFE8CF}"/>
              </a:ext>
            </a:extLst>
          </p:cNvPr>
          <p:cNvSpPr txBox="1">
            <a:spLocks/>
          </p:cNvSpPr>
          <p:nvPr/>
        </p:nvSpPr>
        <p:spPr bwMode="gray">
          <a:xfrm>
            <a:off x="755576" y="142856"/>
            <a:ext cx="824558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8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Интегрирование иррациональных функций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866C2A4-1A7F-77DC-2F17-998C3BB6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920875"/>
            <a:ext cx="74374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Основной прием интегрирования иррациональностей</a:t>
            </a:r>
          </a:p>
          <a:p>
            <a:pPr marL="354013" indent="-354013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Типы интегралов содержащих иррациональность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Интегралы, содержащие дробно-линейную функцию</a:t>
            </a:r>
            <a:endParaRPr lang="en-US" dirty="0">
              <a:latin typeface="Arial" charset="0"/>
            </a:endParaRPr>
          </a:p>
          <a:p>
            <a:pPr marL="801688" lvl="1" indent="-26035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Пример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Интегралы, содержащие суммы и разности квадратов</a:t>
            </a:r>
          </a:p>
          <a:p>
            <a:pPr marL="801688" lvl="1" indent="-26035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Пример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Интегралы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содержащие корни из квадратичных функций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Первая подстановка Эйлера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Вторая подстановка Эйлера</a:t>
            </a:r>
          </a:p>
          <a:p>
            <a:pPr marL="355600" lvl="1" indent="-3556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Третья подстановка Эйлера</a:t>
            </a:r>
          </a:p>
          <a:p>
            <a:pPr marL="801688" lvl="1" indent="-26035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•"/>
              <a:defRPr/>
            </a:pPr>
            <a:r>
              <a:rPr lang="ru-RU" dirty="0">
                <a:latin typeface="Arial" charset="0"/>
              </a:rPr>
              <a:t>Пример</a:t>
            </a:r>
          </a:p>
          <a:p>
            <a:pPr marL="354013" indent="-35401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ru-RU" dirty="0">
              <a:solidFill>
                <a:schemeClr val="hlink"/>
              </a:solidFill>
              <a:latin typeface="Arial" charset="0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26C8423C-5D0A-A28A-E683-920C5793F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28713"/>
          <a:ext cx="30305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58640" imgH="291960" progId="Equation.3">
                  <p:embed/>
                </p:oleObj>
              </mc:Choice>
              <mc:Fallback>
                <p:oleObj name="Формула" r:id="rId2" imgW="135864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8713"/>
                        <a:ext cx="30305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1518436-6EFD-5722-5BB5-20ACBF0BCA95}"/>
              </a:ext>
            </a:extLst>
          </p:cNvPr>
          <p:cNvSpPr txBox="1">
            <a:spLocks/>
          </p:cNvSpPr>
          <p:nvPr/>
        </p:nvSpPr>
        <p:spPr bwMode="gray">
          <a:xfrm>
            <a:off x="0" y="214294"/>
            <a:ext cx="914400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6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Основной прием интегрирования иррациональностей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3DB4203B-96A2-916B-4882-F6660015A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4214822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20D42CE5-821A-25D4-FA92-AF41006CA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273175"/>
          <a:ext cx="29797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358640" imgH="291960" progId="Equation.3">
                  <p:embed/>
                </p:oleObj>
              </mc:Choice>
              <mc:Fallback>
                <p:oleObj name="Формула" r:id="rId3" imgW="135864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273175"/>
                        <a:ext cx="29797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0B430BEC-F61E-D5F3-B703-FB1244E20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14563"/>
            <a:ext cx="8501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При интегрировании функций содержащих иррациональные выражения</a:t>
            </a:r>
            <a:r>
              <a:rPr lang="en-US" altLang="ru-RU" sz="2000"/>
              <a:t>,</a:t>
            </a:r>
            <a:r>
              <a:rPr lang="ru-RU" altLang="ru-RU" sz="2000"/>
              <a:t> основной прием - это использование подстановок, позволяющих избавиться от корней и приводящих подынтегральную функцию к виду рациональной функции</a:t>
            </a:r>
          </a:p>
        </p:txBody>
      </p:sp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FC46FABA-F4CC-42F6-EFD2-93445FA36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888" y="4010025"/>
          <a:ext cx="4148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317160" progId="Equation.DSMT4">
                  <p:embed/>
                </p:oleObj>
              </mc:Choice>
              <mc:Fallback>
                <p:oleObj name="Equation" r:id="rId5" imgW="2286000" imgH="317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010025"/>
                        <a:ext cx="41481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46E42B8-1747-BB83-C08F-2C966CBC9375}"/>
              </a:ext>
            </a:extLst>
          </p:cNvPr>
          <p:cNvSpPr txBox="1">
            <a:spLocks/>
          </p:cNvSpPr>
          <p:nvPr/>
        </p:nvSpPr>
        <p:spPr bwMode="gray">
          <a:xfrm>
            <a:off x="179512" y="214294"/>
            <a:ext cx="8893082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6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Типы интегралов</a:t>
            </a:r>
            <a:r>
              <a:rPr lang="en-US" sz="26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ru-RU" sz="26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содержащих иррациональность</a:t>
            </a:r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9F1A8348-E814-83FD-82BC-CEB12E1D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18" y="1428740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4A83F467-491A-61C7-856A-1FBCE14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2428872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B5AC6D50-1872-1760-F3EF-E8CAAB1BB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02" y="2786062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5D11D30A-8E46-57B7-DF40-64112FECC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8" y="3143252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672A2378-B265-6C0A-7D91-5E104A84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82" y="3692535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10" name="Object 29">
            <a:extLst>
              <a:ext uri="{FF2B5EF4-FFF2-40B4-BE49-F238E27FC236}">
                <a16:creationId xmlns:a16="http://schemas.microsoft.com/office/drawing/2014/main" id="{2F3DC767-37CF-888E-CC38-6DEC79560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28688"/>
          <a:ext cx="4378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06560" imgH="711000" progId="Equation.3">
                  <p:embed/>
                </p:oleObj>
              </mc:Choice>
              <mc:Fallback>
                <p:oleObj name="Формула" r:id="rId2" imgW="2806560" imgH="711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28688"/>
                        <a:ext cx="43783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id="{AAC599CB-E8DE-D78C-E1A8-F6358B5CB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2214563"/>
          <a:ext cx="23574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330120" progId="Equation.DSMT4">
                  <p:embed/>
                </p:oleObj>
              </mc:Choice>
              <mc:Fallback>
                <p:oleObj name="Equation" r:id="rId4" imgW="1511280" imgH="330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214563"/>
                        <a:ext cx="23574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EE8A97D0-9170-F519-9625-E5A49B9ED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563" y="2571750"/>
          <a:ext cx="23574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330120" progId="Equation.DSMT4">
                  <p:embed/>
                </p:oleObj>
              </mc:Choice>
              <mc:Fallback>
                <p:oleObj name="Equation" r:id="rId6" imgW="1511280" imgH="3301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2571750"/>
                        <a:ext cx="23574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>
            <a:extLst>
              <a:ext uri="{FF2B5EF4-FFF2-40B4-BE49-F238E27FC236}">
                <a16:creationId xmlns:a16="http://schemas.microsoft.com/office/drawing/2014/main" id="{51299D3C-CC90-79DD-5ED3-00ECB3081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0" y="2928938"/>
          <a:ext cx="23574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330120" progId="Equation.DSMT4">
                  <p:embed/>
                </p:oleObj>
              </mc:Choice>
              <mc:Fallback>
                <p:oleObj name="Equation" r:id="rId8" imgW="1511280" imgH="3301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928938"/>
                        <a:ext cx="23574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>
            <a:extLst>
              <a:ext uri="{FF2B5EF4-FFF2-40B4-BE49-F238E27FC236}">
                <a16:creationId xmlns:a16="http://schemas.microsoft.com/office/drawing/2014/main" id="{D917D1FF-8A84-3B40-22E7-0947DFD1C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500438"/>
          <a:ext cx="37449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400120" imgH="304560" progId="Equation.3">
                  <p:embed/>
                </p:oleObj>
              </mc:Choice>
              <mc:Fallback>
                <p:oleObj name="Формула" r:id="rId10" imgW="240012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00438"/>
                        <a:ext cx="37449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7">
            <a:extLst>
              <a:ext uri="{FF2B5EF4-FFF2-40B4-BE49-F238E27FC236}">
                <a16:creationId xmlns:a16="http://schemas.microsoft.com/office/drawing/2014/main" id="{EA177CF8-0EFF-C6B3-9AE0-1D7DAA35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56" y="4266000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11" name="Object 35">
            <a:extLst>
              <a:ext uri="{FF2B5EF4-FFF2-40B4-BE49-F238E27FC236}">
                <a16:creationId xmlns:a16="http://schemas.microsoft.com/office/drawing/2014/main" id="{ED5B7B50-6ADA-4FD4-92F7-60BB3E486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071938"/>
          <a:ext cx="37258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387520" imgH="304560" progId="Equation.3">
                  <p:embed/>
                </p:oleObj>
              </mc:Choice>
              <mc:Fallback>
                <p:oleObj name="Формула" r:id="rId12" imgW="2387520" imgH="304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071938"/>
                        <a:ext cx="37258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7">
            <a:extLst>
              <a:ext uri="{FF2B5EF4-FFF2-40B4-BE49-F238E27FC236}">
                <a16:creationId xmlns:a16="http://schemas.microsoft.com/office/drawing/2014/main" id="{ADA405A1-A8F1-83D0-36F8-C03E990C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18" y="4929202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12" name="Object 36">
            <a:extLst>
              <a:ext uri="{FF2B5EF4-FFF2-40B4-BE49-F238E27FC236}">
                <a16:creationId xmlns:a16="http://schemas.microsoft.com/office/drawing/2014/main" id="{C55CBCBB-66BD-8149-6C91-B193A1916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313" y="4786313"/>
          <a:ext cx="69135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4431960" imgH="304560" progId="Equation.3">
                  <p:embed/>
                </p:oleObj>
              </mc:Choice>
              <mc:Fallback>
                <p:oleObj name="Формула" r:id="rId14" imgW="4431960" imgH="304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786313"/>
                        <a:ext cx="69135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BF8D09E-1A4F-F9CE-61AA-E6DAFB449ABA}"/>
              </a:ext>
            </a:extLst>
          </p:cNvPr>
          <p:cNvSpPr txBox="1">
            <a:spLocks/>
          </p:cNvSpPr>
          <p:nvPr/>
        </p:nvSpPr>
        <p:spPr bwMode="gray">
          <a:xfrm>
            <a:off x="467544" y="214294"/>
            <a:ext cx="8533612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Интегралы, содержащие дробно-линейную функцию</a:t>
            </a:r>
          </a:p>
        </p:txBody>
      </p:sp>
      <p:graphicFrame>
        <p:nvGraphicFramePr>
          <p:cNvPr id="10" name="Object 29">
            <a:extLst>
              <a:ext uri="{FF2B5EF4-FFF2-40B4-BE49-F238E27FC236}">
                <a16:creationId xmlns:a16="http://schemas.microsoft.com/office/drawing/2014/main" id="{90BA4A81-C1EA-9F4B-38DB-19AF101D9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1000125"/>
          <a:ext cx="4378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06560" imgH="711000" progId="Equation.3">
                  <p:embed/>
                </p:oleObj>
              </mc:Choice>
              <mc:Fallback>
                <p:oleObj name="Формула" r:id="rId2" imgW="2806560" imgH="711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00125"/>
                        <a:ext cx="43783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085F7762-8F91-7D9C-CA63-CBE5B56D1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286000"/>
            <a:ext cx="5643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Для интегрирования используется подстановка</a:t>
            </a:r>
            <a:r>
              <a:rPr lang="en-US" altLang="ru-RU"/>
              <a:t>:</a:t>
            </a:r>
            <a:endParaRPr lang="ru-RU" altLang="ru-RU"/>
          </a:p>
        </p:txBody>
      </p:sp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0A225D94-975A-56A6-59BB-01DA1102B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2108200"/>
          <a:ext cx="14652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39600" imgH="393480" progId="Equation.3">
                  <p:embed/>
                </p:oleObj>
              </mc:Choice>
              <mc:Fallback>
                <p:oleObj name="Формула" r:id="rId4" imgW="939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108200"/>
                        <a:ext cx="14652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5E38C77-3E64-2DC1-F3E0-C80BA45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928938"/>
            <a:ext cx="583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/>
              <a:t>где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B</a:t>
            </a:r>
            <a:r>
              <a:rPr lang="en-US" altLang="ru-RU"/>
              <a:t> </a:t>
            </a:r>
            <a:r>
              <a:rPr lang="ru-RU" altLang="ru-RU"/>
              <a:t>– наименьше общее кратное чисел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s</a:t>
            </a:r>
            <a:r>
              <a:rPr lang="en-US" altLang="ru-RU" i="1" baseline="-25000">
                <a:solidFill>
                  <a:srgbClr val="FFFF00"/>
                </a:solidFill>
                <a:latin typeface="Comic Sans MS" panose="030F0702030302020204" pitchFamily="66" charset="0"/>
              </a:rPr>
              <a:t>1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, s</a:t>
            </a:r>
            <a:r>
              <a:rPr lang="en-US" altLang="ru-RU" i="1" baseline="-25000">
                <a:solidFill>
                  <a:srgbClr val="FFFF00"/>
                </a:solidFill>
                <a:latin typeface="Comic Sans MS" panose="030F0702030302020204" pitchFamily="66" charset="0"/>
              </a:rPr>
              <a:t>2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,..., s</a:t>
            </a:r>
            <a:r>
              <a:rPr lang="en-US" altLang="ru-RU" i="1" baseline="-25000">
                <a:solidFill>
                  <a:srgbClr val="FFFF00"/>
                </a:solidFill>
                <a:latin typeface="Comic Sans MS" panose="030F0702030302020204" pitchFamily="66" charset="0"/>
              </a:rPr>
              <a:t>m</a:t>
            </a:r>
            <a:endParaRPr lang="ru-RU" altLang="ru-RU" i="1" baseline="-250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id="{F1CE3F15-0955-6B96-CA13-955635CC7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643313"/>
          <a:ext cx="7747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965480" imgH="431640" progId="Equation.3">
                  <p:embed/>
                </p:oleObj>
              </mc:Choice>
              <mc:Fallback>
                <p:oleObj name="Формула" r:id="rId6" imgW="49654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643313"/>
                        <a:ext cx="7747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7">
            <a:extLst>
              <a:ext uri="{FF2B5EF4-FFF2-40B4-BE49-F238E27FC236}">
                <a16:creationId xmlns:a16="http://schemas.microsoft.com/office/drawing/2014/main" id="{2D18C424-D093-FB97-3BB1-703E5CAE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8" y="2376000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57C1D87E-6BC6-C722-254B-08CBF91CB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4703763"/>
          <a:ext cx="6264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12920" imgH="279360" progId="Equation.3">
                  <p:embed/>
                </p:oleObj>
              </mc:Choice>
              <mc:Fallback>
                <p:oleObj name="Формула" r:id="rId8" imgW="401292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703763"/>
                        <a:ext cx="62642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6145 0.27715 " pathEditMode="relative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F228-5AE2-DBE7-C47E-948C2748F699}"/>
              </a:ext>
            </a:extLst>
          </p:cNvPr>
          <p:cNvSpPr txBox="1">
            <a:spLocks/>
          </p:cNvSpPr>
          <p:nvPr/>
        </p:nvSpPr>
        <p:spPr bwMode="gray">
          <a:xfrm>
            <a:off x="2214546" y="142856"/>
            <a:ext cx="678661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Методы интегрирования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756AC2D-BFAD-6462-04EA-49B31FC7086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57250"/>
            <a:ext cx="8928100" cy="4454525"/>
            <a:chOff x="158" y="913"/>
            <a:chExt cx="5444" cy="3031"/>
          </a:xfrm>
        </p:grpSpPr>
        <p:sp>
          <p:nvSpPr>
            <p:cNvPr id="5133" name="Rectangle 4">
              <a:extLst>
                <a:ext uri="{FF2B5EF4-FFF2-40B4-BE49-F238E27FC236}">
                  <a16:creationId xmlns:a16="http://schemas.microsoft.com/office/drawing/2014/main" id="{3833888A-3EF6-11C6-D93F-DACECC5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13"/>
              <a:ext cx="5444" cy="29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34" name="Rectangle 7">
              <a:extLst>
                <a:ext uri="{FF2B5EF4-FFF2-40B4-BE49-F238E27FC236}">
                  <a16:creationId xmlns:a16="http://schemas.microsoft.com/office/drawing/2014/main" id="{CCF1DBCE-1F14-8F88-1A62-82E3398C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899"/>
              <a:ext cx="5444" cy="45"/>
            </a:xfrm>
            <a:prstGeom prst="rect">
              <a:avLst/>
            </a:prstGeom>
            <a:gradFill rotWithShape="1">
              <a:gsLst>
                <a:gs pos="0">
                  <a:srgbClr val="5E6D76"/>
                </a:gs>
                <a:gs pos="50000">
                  <a:srgbClr val="CCECFF"/>
                </a:gs>
                <a:gs pos="100000">
                  <a:srgbClr val="5E6D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01078025-DA59-C3E6-0D66-D675B3C7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57250"/>
            <a:ext cx="8928100" cy="71438"/>
          </a:xfrm>
          <a:prstGeom prst="rect">
            <a:avLst/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Text Box 80">
            <a:extLst>
              <a:ext uri="{FF2B5EF4-FFF2-40B4-BE49-F238E27FC236}">
                <a16:creationId xmlns:a16="http://schemas.microsoft.com/office/drawing/2014/main" id="{4F4A61C8-1FED-54DD-9A04-88688740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2" y="1142988"/>
            <a:ext cx="49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prst="slop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66"/>
                </a:solidFill>
                <a:latin typeface="Arial" charset="0"/>
              </a:rPr>
              <a:t>@</a:t>
            </a:r>
            <a:endParaRPr lang="ru-RU" sz="2400" dirty="0">
              <a:solidFill>
                <a:srgbClr val="FF0066"/>
              </a:solidFill>
              <a:latin typeface="Arial" charset="0"/>
            </a:endParaRPr>
          </a:p>
        </p:txBody>
      </p:sp>
      <p:graphicFrame>
        <p:nvGraphicFramePr>
          <p:cNvPr id="37" name="Object 22">
            <a:extLst>
              <a:ext uri="{FF2B5EF4-FFF2-40B4-BE49-F238E27FC236}">
                <a16:creationId xmlns:a16="http://schemas.microsoft.com/office/drawing/2014/main" id="{42A4ACB0-D197-30CD-956E-D0E172C79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071563"/>
          <a:ext cx="17907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231560" imgH="469800" progId="Equation.3">
                  <p:embed/>
                </p:oleObj>
              </mc:Choice>
              <mc:Fallback>
                <p:oleObj name="Формула" r:id="rId3" imgW="123156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71563"/>
                        <a:ext cx="17907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>
            <a:extLst>
              <a:ext uri="{FF2B5EF4-FFF2-40B4-BE49-F238E27FC236}">
                <a16:creationId xmlns:a16="http://schemas.microsoft.com/office/drawing/2014/main" id="{58435B2C-DDFC-0D96-EDD2-67183A5B5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057275"/>
          <a:ext cx="4394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560" imgH="419040" progId="Equation.DSMT4">
                  <p:embed/>
                </p:oleObj>
              </mc:Choice>
              <mc:Fallback>
                <p:oleObj name="Equation" r:id="rId5" imgW="302256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057275"/>
                        <a:ext cx="4394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5586158B-CF82-89DC-EF25-421BCD652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2006600"/>
          <a:ext cx="6143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4546440" imgH="482400" progId="Equation.3">
                  <p:embed/>
                </p:oleObj>
              </mc:Choice>
              <mc:Fallback>
                <p:oleObj name="Формула" r:id="rId7" imgW="454644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006600"/>
                        <a:ext cx="6143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0415A54B-8C3C-F5DC-E862-D4F802B41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" y="2857500"/>
          <a:ext cx="86201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6387840" imgH="482400" progId="Equation.3">
                  <p:embed/>
                </p:oleObj>
              </mc:Choice>
              <mc:Fallback>
                <p:oleObj name="Формула" r:id="rId9" imgW="638784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857500"/>
                        <a:ext cx="86201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0748AEC1-1DBB-2881-C26F-1BF6B45E7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643313"/>
          <a:ext cx="67405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4635360" imgH="888840" progId="Equation.3">
                  <p:embed/>
                </p:oleObj>
              </mc:Choice>
              <mc:Fallback>
                <p:oleObj name="Формула" r:id="rId11" imgW="463536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643313"/>
                        <a:ext cx="6740525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-3.35185E-6 L 0.10312 0.574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2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xit" presetSubtype="2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D27D6F39-E173-3A73-4CBE-DE6F088A4891}"/>
              </a:ext>
            </a:extLst>
          </p:cNvPr>
          <p:cNvSpPr txBox="1">
            <a:spLocks/>
          </p:cNvSpPr>
          <p:nvPr/>
        </p:nvSpPr>
        <p:spPr bwMode="gray">
          <a:xfrm>
            <a:off x="107504" y="214294"/>
            <a:ext cx="896509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Интегралы</a:t>
            </a: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содержащие суммы и разности квадратов</a:t>
            </a: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E5B12073-4748-F553-DBDF-6A051DAC0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9" y="1165221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6049B164-BA2B-2BB5-0C0F-A13DC30DB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971550"/>
          <a:ext cx="24368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62040" imgH="330120" progId="Equation.3">
                  <p:embed/>
                </p:oleObj>
              </mc:Choice>
              <mc:Fallback>
                <p:oleObj name="Формула" r:id="rId2" imgW="156204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971550"/>
                        <a:ext cx="24368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>
            <a:extLst>
              <a:ext uri="{FF2B5EF4-FFF2-40B4-BE49-F238E27FC236}">
                <a16:creationId xmlns:a16="http://schemas.microsoft.com/office/drawing/2014/main" id="{E777D08F-AE1E-587C-D771-79838EAF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1114425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latin typeface="+mn-lt"/>
              </a:rPr>
              <a:t>подстановка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Comic Sans MS" pitchFamily="66" charset="0"/>
              </a:rPr>
              <a:t>x = a sin(t)</a:t>
            </a:r>
            <a:endParaRPr lang="ru-RU" i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D70B70E6-BAC8-BFA5-8ABA-EDEB2DDB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52" y="1857368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84E53DE8-4BAC-817B-B8C5-DD1A1FBDE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1685925"/>
          <a:ext cx="2397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36480" imgH="304560" progId="Equation.3">
                  <p:embed/>
                </p:oleObj>
              </mc:Choice>
              <mc:Fallback>
                <p:oleObj name="Формула" r:id="rId4" imgW="153648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685925"/>
                        <a:ext cx="2397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>
            <a:extLst>
              <a:ext uri="{FF2B5EF4-FFF2-40B4-BE49-F238E27FC236}">
                <a16:creationId xmlns:a16="http://schemas.microsoft.com/office/drawing/2014/main" id="{54A0673F-915E-65A2-2A24-2BAD607E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785938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Verdana" panose="020B0604030504040204" pitchFamily="34" charset="0"/>
              </a:rPr>
              <a:t>подстановка</a:t>
            </a:r>
            <a:r>
              <a:rPr lang="en-US" altLang="ru-RU">
                <a:latin typeface="Verdana" panose="020B0604030504040204" pitchFamily="34" charset="0"/>
              </a:rPr>
              <a:t>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x = a sec(t)</a:t>
            </a:r>
            <a:endParaRPr lang="ru-RU" altLang="ru-RU" i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0C3B90DA-E590-9E43-96A9-6F147B24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52" y="2571748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B273D49B-9EA1-5D5A-5F2D-65E60741E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2449513"/>
          <a:ext cx="2397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480" imgH="304560" progId="Equation.3">
                  <p:embed/>
                </p:oleObj>
              </mc:Choice>
              <mc:Fallback>
                <p:oleObj name="Формула" r:id="rId6" imgW="15364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449513"/>
                        <a:ext cx="23971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2">
            <a:extLst>
              <a:ext uri="{FF2B5EF4-FFF2-40B4-BE49-F238E27FC236}">
                <a16:creationId xmlns:a16="http://schemas.microsoft.com/office/drawing/2014/main" id="{C5B560AF-132A-5A85-51E6-A9A01339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520950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Verdana" panose="020B0604030504040204" pitchFamily="34" charset="0"/>
              </a:rPr>
              <a:t>подстановка</a:t>
            </a:r>
            <a:r>
              <a:rPr lang="en-US" altLang="ru-RU">
                <a:latin typeface="Verdana" panose="020B0604030504040204" pitchFamily="34" charset="0"/>
              </a:rPr>
              <a:t> </a:t>
            </a:r>
            <a:r>
              <a:rPr lang="en-US" altLang="ru-RU" i="1">
                <a:solidFill>
                  <a:srgbClr val="FFFF00"/>
                </a:solidFill>
                <a:latin typeface="Comic Sans MS" panose="030F0702030302020204" pitchFamily="66" charset="0"/>
              </a:rPr>
              <a:t>x = a tg(t)</a:t>
            </a:r>
            <a:endParaRPr lang="ru-RU" altLang="ru-RU" i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F6C945BB-E522-6388-A58D-0872DACF3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143250"/>
            <a:ext cx="2312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Например в случае</a:t>
            </a:r>
            <a:r>
              <a:rPr lang="en-US" altLang="ru-RU"/>
              <a:t>:</a:t>
            </a:r>
            <a:endParaRPr lang="ru-RU" altLang="ru-RU"/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5858C04E-141B-3A6C-2944-4AA6B1446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071813"/>
          <a:ext cx="2397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36480" imgH="304560" progId="Equation.3">
                  <p:embed/>
                </p:oleObj>
              </mc:Choice>
              <mc:Fallback>
                <p:oleObj name="Формула" r:id="rId8" imgW="153648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071813"/>
                        <a:ext cx="23971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023B646B-D18B-424E-0A83-EDE1C2780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3671888"/>
          <a:ext cx="79851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17760" imgH="482400" progId="Equation.DSMT4">
                  <p:embed/>
                </p:oleObj>
              </mc:Choice>
              <mc:Fallback>
                <p:oleObj name="Equation" r:id="rId10" imgW="511776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671888"/>
                        <a:ext cx="79851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D71FE0CA-8F65-485F-ECB4-2B08AB2AA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4572000"/>
          <a:ext cx="5864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759120" imgH="406080" progId="Equation.3">
                  <p:embed/>
                </p:oleObj>
              </mc:Choice>
              <mc:Fallback>
                <p:oleObj name="Формула" r:id="rId12" imgW="375912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572000"/>
                        <a:ext cx="58642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9072E-6 L 0.14288 0.2443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2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295ED-B8FF-CDCA-A2C9-1AE8FF46B360}"/>
              </a:ext>
            </a:extLst>
          </p:cNvPr>
          <p:cNvSpPr txBox="1">
            <a:spLocks/>
          </p:cNvSpPr>
          <p:nvPr/>
        </p:nvSpPr>
        <p:spPr bwMode="gray">
          <a:xfrm>
            <a:off x="2214546" y="142856"/>
            <a:ext cx="6786610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4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Методы интегрирования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0A78760E-184D-B629-B5A5-7611FF7392A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57250"/>
            <a:ext cx="8928100" cy="4454525"/>
            <a:chOff x="137" y="913"/>
            <a:chExt cx="5444" cy="3031"/>
          </a:xfrm>
        </p:grpSpPr>
        <p:sp>
          <p:nvSpPr>
            <p:cNvPr id="7181" name="Rectangle 4">
              <a:extLst>
                <a:ext uri="{FF2B5EF4-FFF2-40B4-BE49-F238E27FC236}">
                  <a16:creationId xmlns:a16="http://schemas.microsoft.com/office/drawing/2014/main" id="{D1BCF323-C41D-181C-1BB2-1A3B96EA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913"/>
              <a:ext cx="5444" cy="29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182" name="Rectangle 7">
              <a:extLst>
                <a:ext uri="{FF2B5EF4-FFF2-40B4-BE49-F238E27FC236}">
                  <a16:creationId xmlns:a16="http://schemas.microsoft.com/office/drawing/2014/main" id="{05928613-E2C2-27F9-B35C-81129997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3899"/>
              <a:ext cx="5444" cy="45"/>
            </a:xfrm>
            <a:prstGeom prst="rect">
              <a:avLst/>
            </a:prstGeom>
            <a:gradFill rotWithShape="1">
              <a:gsLst>
                <a:gs pos="0">
                  <a:srgbClr val="5E6D76"/>
                </a:gs>
                <a:gs pos="50000">
                  <a:srgbClr val="CCECFF"/>
                </a:gs>
                <a:gs pos="100000">
                  <a:srgbClr val="5E6D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BCBE4611-FE74-59CE-C297-E6D43FD1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57250"/>
            <a:ext cx="8928100" cy="71438"/>
          </a:xfrm>
          <a:prstGeom prst="rect">
            <a:avLst/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3C3BF71C-F916-EA58-A2E8-F52E9169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2" y="1142988"/>
            <a:ext cx="49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prst="slop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66"/>
                </a:solidFill>
                <a:latin typeface="Arial" charset="0"/>
              </a:rPr>
              <a:t>@</a:t>
            </a:r>
            <a:endParaRPr lang="ru-RU" sz="2400" dirty="0">
              <a:solidFill>
                <a:srgbClr val="FF0066"/>
              </a:solidFill>
              <a:latin typeface="Arial" charset="0"/>
            </a:endParaRPr>
          </a:p>
        </p:txBody>
      </p:sp>
      <p:graphicFrame>
        <p:nvGraphicFramePr>
          <p:cNvPr id="14" name="Object 22">
            <a:extLst>
              <a:ext uri="{FF2B5EF4-FFF2-40B4-BE49-F238E27FC236}">
                <a16:creationId xmlns:a16="http://schemas.microsoft.com/office/drawing/2014/main" id="{47B0BAA5-3AE9-9C7B-9AFD-CB58E280A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1203325"/>
          <a:ext cx="1698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168200" imgH="304560" progId="Equation.3">
                  <p:embed/>
                </p:oleObj>
              </mc:Choice>
              <mc:Fallback>
                <p:oleObj name="Формула" r:id="rId3" imgW="116820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203325"/>
                        <a:ext cx="16986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7">
            <a:extLst>
              <a:ext uri="{FF2B5EF4-FFF2-40B4-BE49-F238E27FC236}">
                <a16:creationId xmlns:a16="http://schemas.microsoft.com/office/drawing/2014/main" id="{F0970E49-D1F3-5BBA-1094-C1DBFCB42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1785938"/>
          <a:ext cx="52990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3644640" imgH="431640" progId="Equation.3">
                  <p:embed/>
                </p:oleObj>
              </mc:Choice>
              <mc:Fallback>
                <p:oleObj name="Формула" r:id="rId5" imgW="364464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785938"/>
                        <a:ext cx="52990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>
            <a:extLst>
              <a:ext uri="{FF2B5EF4-FFF2-40B4-BE49-F238E27FC236}">
                <a16:creationId xmlns:a16="http://schemas.microsoft.com/office/drawing/2014/main" id="{722BFBAF-B116-9210-2ADF-EA78D0045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2500313"/>
          <a:ext cx="66294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4559040" imgH="406080" progId="Equation.3">
                  <p:embed/>
                </p:oleObj>
              </mc:Choice>
              <mc:Fallback>
                <p:oleObj name="Формула" r:id="rId7" imgW="455904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500313"/>
                        <a:ext cx="66294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>
            <a:extLst>
              <a:ext uri="{FF2B5EF4-FFF2-40B4-BE49-F238E27FC236}">
                <a16:creationId xmlns:a16="http://schemas.microsoft.com/office/drawing/2014/main" id="{1FACF799-C536-9D62-DFAD-E956D3639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357563"/>
          <a:ext cx="4337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2984400" imgH="431640" progId="Equation.3">
                  <p:embed/>
                </p:oleObj>
              </mc:Choice>
              <mc:Fallback>
                <p:oleObj name="Формула" r:id="rId9" imgW="2984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357563"/>
                        <a:ext cx="4337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>
            <a:extLst>
              <a:ext uri="{FF2B5EF4-FFF2-40B4-BE49-F238E27FC236}">
                <a16:creationId xmlns:a16="http://schemas.microsoft.com/office/drawing/2014/main" id="{7319DF15-755F-490F-1F39-934C29943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214813"/>
          <a:ext cx="7716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5308560" imgH="457200" progId="Equation.3">
                  <p:embed/>
                </p:oleObj>
              </mc:Choice>
              <mc:Fallback>
                <p:oleObj name="Формула" r:id="rId11" imgW="530856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14813"/>
                        <a:ext cx="7716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-3.35185E-6 L 0.06371 0.5623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8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xit" presetSubtype="2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85DFC06-0EC5-7B85-FF98-20065A12F88C}"/>
              </a:ext>
            </a:extLst>
          </p:cNvPr>
          <p:cNvSpPr txBox="1">
            <a:spLocks/>
          </p:cNvSpPr>
          <p:nvPr/>
        </p:nvSpPr>
        <p:spPr bwMode="gray">
          <a:xfrm>
            <a:off x="179512" y="142856"/>
            <a:ext cx="8964488" cy="50460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Интегралы</a:t>
            </a:r>
            <a:r>
              <a:rPr lang="en-US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рационально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2000" b="1" dirty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выражаемые через корень от квадратичной функции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F8FB1DD-17D9-EB9D-A0D3-653A0C135FFB}"/>
              </a:ext>
            </a:extLst>
          </p:cNvPr>
          <p:cNvSpPr/>
          <p:nvPr/>
        </p:nvSpPr>
        <p:spPr>
          <a:xfrm>
            <a:off x="1500188" y="1857375"/>
            <a:ext cx="36068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Первая подстановка Эйлера</a:t>
            </a:r>
          </a:p>
        </p:txBody>
      </p:sp>
      <p:graphicFrame>
        <p:nvGraphicFramePr>
          <p:cNvPr id="7" name="Object 34">
            <a:extLst>
              <a:ext uri="{FF2B5EF4-FFF2-40B4-BE49-F238E27FC236}">
                <a16:creationId xmlns:a16="http://schemas.microsoft.com/office/drawing/2014/main" id="{9C8FDCAA-9CCD-E9B4-B523-4A65B7520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071563"/>
          <a:ext cx="43799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806560" imgH="304560" progId="Equation.3">
                  <p:embed/>
                </p:oleObj>
              </mc:Choice>
              <mc:Fallback>
                <p:oleObj name="Формула" r:id="rId3" imgW="280656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071563"/>
                        <a:ext cx="43799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7">
            <a:extLst>
              <a:ext uri="{FF2B5EF4-FFF2-40B4-BE49-F238E27FC236}">
                <a16:creationId xmlns:a16="http://schemas.microsoft.com/office/drawing/2014/main" id="{0DD050E6-DCCF-5972-2E54-8920BFA7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62" y="1228496"/>
            <a:ext cx="215900" cy="2159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C5063325-4772-A962-D20F-E3FF43E9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2" y="1282496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100000" t="100000"/>
            </a:path>
            <a:tileRect r="-100000" b="-100000"/>
          </a:gradFill>
          <a:ln w="25400" algn="ctr">
            <a:noFill/>
            <a:round/>
            <a:headEnd/>
            <a:tailEnd/>
          </a:ln>
          <a:effectLst>
            <a:outerShdw blurRad="228600" dist="38100" dir="18900000" sx="127000" sy="127000" algn="b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415DF14D-DF71-AFCD-4E70-C16E5DAAC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1785938"/>
          <a:ext cx="31511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019240" imgH="253800" progId="Equation.3">
                  <p:embed/>
                </p:oleObj>
              </mc:Choice>
              <mc:Fallback>
                <p:oleObj name="Формула" r:id="rId5" imgW="201924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785938"/>
                        <a:ext cx="31511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48A63922-43C5-47D7-27E9-F7C858CF0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357438"/>
          <a:ext cx="3984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2552400" imgH="228600" progId="Equation.3">
                  <p:embed/>
                </p:oleObj>
              </mc:Choice>
              <mc:Fallback>
                <p:oleObj name="Формула" r:id="rId7" imgW="25524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357438"/>
                        <a:ext cx="39846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>
            <a:extLst>
              <a:ext uri="{FF2B5EF4-FFF2-40B4-BE49-F238E27FC236}">
                <a16:creationId xmlns:a16="http://schemas.microsoft.com/office/drawing/2014/main" id="{6983166C-0A5C-128A-D721-09197B410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857500"/>
          <a:ext cx="6740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4317840" imgH="457200" progId="Equation.3">
                  <p:embed/>
                </p:oleObj>
              </mc:Choice>
              <mc:Fallback>
                <p:oleObj name="Формула" r:id="rId9" imgW="431784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857500"/>
                        <a:ext cx="67405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8F47DEF9-3492-FB59-4AA7-5DEE886D0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643313"/>
          <a:ext cx="5391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3454200" imgH="431640" progId="Equation.3">
                  <p:embed/>
                </p:oleObj>
              </mc:Choice>
              <mc:Fallback>
                <p:oleObj name="Формула" r:id="rId11" imgW="345420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643313"/>
                        <a:ext cx="5391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0FA1644C-B68C-6220-C9D8-E900B2664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643438"/>
          <a:ext cx="43005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755800" imgH="304560" progId="Equation.3">
                  <p:embed/>
                </p:oleObj>
              </mc:Choice>
              <mc:Fallback>
                <p:oleObj name="Формула" r:id="rId13" imgW="275580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643438"/>
                        <a:ext cx="43005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6 -3.9378E-6 L 0.10226 0.6312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315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ENABLE_BG_AUDIO_TAG" val="1"/>
  <p:tag name="FLASHSPRING_BG_AUDIO_FULL_PATH_TAG" val="C:\D\hobby\muzik\swing\(110) 43 Stan Kenton. Yesterdays.mp3"/>
  <p:tag name="FLASHSPRING_BG_AUDIO_RELATIVE_PATH_TAG" val="C:\D\hobby\muzik\swing\(110) 43 Stan Kenton. Yesterdays.mp3"/>
  <p:tag name="FLASHSPRING_BG_AUDIO_DURATION_TAG" val="216.6850128"/>
  <p:tag name="FLASHSPRING_BG_AUDIO_LOOP_TAG" val="0"/>
  <p:tag name="FLASHSPRING_PRESENTATION_REFERENCES" val=""/>
  <p:tag name="ISPRING_ULTRA_SCORM_SLIDE_COUNT" val="3"/>
  <p:tag name="ISPRING_ULTRA_SCORM_DURATION" val="3600"/>
  <p:tag name="GENSWF_OUTPUT_FILE_NAME" val="вапфапвапапвап"/>
  <p:tag name="ISPRING_RESOURCE_PATHS_HASH_2" val="1a1e2c64c6f6b01eafce1f24d0834ad4816e10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вапфапвапапвап"/>
  <p:tag name="GENSWF_ADVANCE_TIME" val="0.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2339</TotalTime>
  <Words>196</Words>
  <Application>Microsoft Office PowerPoint</Application>
  <PresentationFormat>Экран (16:10)</PresentationFormat>
  <Paragraphs>48</Paragraphs>
  <Slides>12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Franklin Gothic Book</vt:lpstr>
      <vt:lpstr>Wingdings 2</vt:lpstr>
      <vt:lpstr>Wingdings</vt:lpstr>
      <vt:lpstr>Wingdings 3</vt:lpstr>
      <vt:lpstr>Calibri</vt:lpstr>
      <vt:lpstr>Comic Sans MS</vt:lpstr>
      <vt:lpstr>Verdana</vt:lpstr>
      <vt:lpstr>Апекс</vt:lpstr>
      <vt:lpstr>Microsoft Equation 3.0</vt:lpstr>
      <vt:lpstr>MathType 6.0 Equation</vt:lpstr>
      <vt:lpstr>Интегрирование иррациональных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buba</dc:title>
  <dc:creator>Valery</dc:creator>
  <cp:lastModifiedBy>Admin</cp:lastModifiedBy>
  <cp:revision>565</cp:revision>
  <dcterms:created xsi:type="dcterms:W3CDTF">2008-11-16T20:02:35Z</dcterms:created>
  <dcterms:modified xsi:type="dcterms:W3CDTF">2022-11-09T04:47:09Z</dcterms:modified>
</cp:coreProperties>
</file>