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35" autoAdjust="0"/>
    <p:restoredTop sz="90931" autoAdjust="0"/>
  </p:normalViewPr>
  <p:slideViewPr>
    <p:cSldViewPr>
      <p:cViewPr varScale="1">
        <p:scale>
          <a:sx n="90" d="100"/>
          <a:sy n="90" d="100"/>
        </p:scale>
        <p:origin x="138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7068-5D0A-463D-9AD9-29EB0A2100C0}" type="datetimeFigureOut">
              <a:rPr lang="ru-RU" smtClean="0"/>
              <a:t>22.10.2022</a:t>
            </a:fld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484ABC-D02B-40D6-A76A-2AAEB9E1E46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7068-5D0A-463D-9AD9-29EB0A2100C0}" type="datetimeFigureOut">
              <a:rPr lang="ru-RU" smtClean="0"/>
              <a:t>22.10.2022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4ABC-D02B-40D6-A76A-2AAEB9E1E46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7068-5D0A-463D-9AD9-29EB0A2100C0}" type="datetimeFigureOut">
              <a:rPr lang="ru-RU" smtClean="0"/>
              <a:t>22.10.2022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4ABC-D02B-40D6-A76A-2AAEB9E1E46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7068-5D0A-463D-9AD9-29EB0A2100C0}" type="datetimeFigureOut">
              <a:rPr lang="ru-RU" smtClean="0"/>
              <a:t>22.10.2022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4ABC-D02B-40D6-A76A-2AAEB9E1E46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7068-5D0A-463D-9AD9-29EB0A2100C0}" type="datetimeFigureOut">
              <a:rPr lang="ru-RU" smtClean="0"/>
              <a:t>22.10.2022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4ABC-D02B-40D6-A76A-2AAEB9E1E46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7068-5D0A-463D-9AD9-29EB0A2100C0}" type="datetimeFigureOut">
              <a:rPr lang="ru-RU" smtClean="0"/>
              <a:t>22.10.2022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4ABC-D02B-40D6-A76A-2AAEB9E1E46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7068-5D0A-463D-9AD9-29EB0A2100C0}" type="datetimeFigureOut">
              <a:rPr lang="ru-RU" smtClean="0"/>
              <a:t>22.10.2022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4ABC-D02B-40D6-A76A-2AAEB9E1E46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7068-5D0A-463D-9AD9-29EB0A2100C0}" type="datetimeFigureOut">
              <a:rPr lang="ru-RU" smtClean="0"/>
              <a:t>22.10.2022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4ABC-D02B-40D6-A76A-2AAEB9E1E46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7068-5D0A-463D-9AD9-29EB0A2100C0}" type="datetimeFigureOut">
              <a:rPr lang="ru-RU" smtClean="0"/>
              <a:t>22.10.2022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4ABC-D02B-40D6-A76A-2AAEB9E1E46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7068-5D0A-463D-9AD9-29EB0A2100C0}" type="datetimeFigureOut">
              <a:rPr lang="ru-RU" smtClean="0"/>
              <a:t>22.10.2022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4ABC-D02B-40D6-A76A-2AAEB9E1E46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7068-5D0A-463D-9AD9-29EB0A2100C0}" type="datetimeFigureOut">
              <a:rPr lang="ru-RU" smtClean="0"/>
              <a:t>22.10.2022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4ABC-D02B-40D6-A76A-2AAEB9E1E46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D3F7068-5D0A-463D-9AD9-29EB0A2100C0}" type="datetimeFigureOut">
              <a:rPr lang="ru-RU" smtClean="0"/>
              <a:t>22.10.2022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1484ABC-D02B-40D6-A76A-2AAEB9E1E46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4987984"/>
                  </p:ext>
                </p:extLst>
              </p:nvPr>
            </p:nvGraphicFramePr>
            <p:xfrm>
              <a:off x="683568" y="764704"/>
              <a:ext cx="7920880" cy="5400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3204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880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221744">
                    <a:tc>
                      <a:txBody>
                        <a:bodyPr/>
                        <a:lstStyle/>
                        <a:p>
                          <a:pPr marL="0" indent="0"/>
                          <a:endParaRPr lang="ru-RU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/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34840">
                    <a:tc>
                      <a:txBody>
                        <a:bodyPr/>
                        <a:lstStyle/>
                        <a:p>
                          <a:pPr marL="0" indent="0"/>
                          <a:r>
                            <a:rPr lang="ru-RU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/>
                          <a:r>
                            <a:rPr lang="ru-RU" sz="1200" dirty="0"/>
                            <a:t>Примеры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3) Исследовать на непрерывность функции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𝑦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𝑓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ru-RU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в точке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oMath>
                          </a14:m>
                          <a:r>
                            <a:rPr kumimoji="0" lang="ru-RU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 В случае разрыва установить его характер в точке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oMath>
                          </a14:m>
                          <a:r>
                            <a:rPr kumimoji="0" lang="ru-RU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28600" marR="0" lvl="0" indent="-2286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LcParenR"/>
                            <a:tabLst>
                              <a:tab pos="3857625" algn="l"/>
                            </a:tabLst>
                            <a:defRPr/>
                          </a:pPr>
                          <a:r>
                            <a:rPr lang="en-US" sz="1200" b="0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200" i="0" dirty="0"/>
                            <a:t>; </a:t>
                          </a:r>
                          <a:r>
                            <a:rPr lang="ru-RU" sz="1200" i="0" dirty="0"/>
                            <a:t>Решение:</a:t>
                          </a:r>
                          <a:r>
                            <a:rPr lang="ru-RU" sz="1200" i="0" baseline="0" dirty="0"/>
                            <a:t> При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oMath>
                          </a14:m>
                          <a:r>
                            <a:rPr lang="ru-RU" sz="1200" i="0" baseline="0" dirty="0"/>
                            <a:t> функция не определена, следовательно, функция в точке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oMath>
                          </a14:m>
                          <a:r>
                            <a:rPr lang="ru-RU" sz="1200" i="0" dirty="0"/>
                            <a:t> терпит разрыв: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 i="0" smtClean="0">
                                          <a:latin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groupChr>
                                        <m:groupChrPr>
                                          <m:chr m:val="→"/>
                                          <m:pos m:val="top"/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/>
                                      </m:groupCh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1200" b="0" i="1" smtClean="0">
                                                  <a:latin typeface="Cambria Math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2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sz="1200" b="0" i="1" smtClean="0">
                                  <a:latin typeface="Cambria Math"/>
                                </a:rPr>
                                <m:t>=</m:t>
                              </m:r>
                              <m:limLow>
                                <m:limLow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i="0" smtClean="0"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  <m:groupChr>
                                    <m:groupChrPr>
                                      <m:chr m:val="→"/>
                                      <m:pos m:val="top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/>
                                  </m:groupChr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lim>
                              </m:limLow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/>
                                </a:rPr>
                                <m:t>=</m:t>
                              </m:r>
                              <m:limLow>
                                <m:limLow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i="0" smtClean="0"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  <m:groupChr>
                                    <m:groupChrPr>
                                      <m:chr m:val="→"/>
                                      <m:pos m:val="top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/>
                                  </m:groupChr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lim>
                              </m:limLow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1−1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/>
                                </a:rPr>
                                <m:t>=0</m:t>
                              </m:r>
                            </m:oMath>
                          </a14:m>
                          <a:r>
                            <a:rPr lang="ru-RU" sz="1200" i="0" dirty="0"/>
                            <a:t> т.е.</a:t>
                          </a:r>
                          <a:r>
                            <a:rPr lang="ru-RU" sz="1200" i="0" baseline="0" dirty="0"/>
                            <a:t> конечный предел существует; следовательно,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−1</m:t>
                              </m:r>
                            </m:oMath>
                          </a14:m>
                          <a:r>
                            <a:rPr lang="ru-RU" sz="1200" i="0" baseline="0" dirty="0"/>
                            <a:t> – точка устранимого разрыва 1-го рода. Доопределив</a:t>
                          </a:r>
                          <a:r>
                            <a:rPr lang="en-US" sz="1200" i="0" baseline="0" dirty="0"/>
                            <a:t> </a:t>
                          </a:r>
                          <a:r>
                            <a:rPr lang="ru-RU" sz="1200" i="0" baseline="0" dirty="0"/>
                            <a:t>функцию в точке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oMath>
                          </a14:m>
                          <a:r>
                            <a:rPr lang="ru-RU" sz="1200" i="0" dirty="0"/>
                            <a:t>, т.е. положив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/>
                                </a:rPr>
                                <m:t>=0</m:t>
                              </m:r>
                            </m:oMath>
                          </a14:m>
                          <a:r>
                            <a:rPr lang="ru-RU" sz="1200" i="0" dirty="0"/>
                            <a:t>, получим, что новая функция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n-US" sz="1200" b="0" i="1" smtClean="0">
                                                      <a:latin typeface="Cambria Math"/>
                                                    </a:rPr>
                                                    <m:t>−1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1200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12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den>
                                      </m:f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ru-RU" sz="1200" b="0" i="1" smtClean="0">
                                          <a:latin typeface="Cambria Math"/>
                                        </a:rPr>
                                        <m:t> при 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  <a:ea typeface="Cambria Math"/>
                                        </a:rPr>
                                        <m:t>≠1</m:t>
                                      </m:r>
                                      <m:r>
                                        <a:rPr lang="ru-RU" sz="1200" b="0" i="1" smtClean="0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ru-RU" sz="1200" b="0" i="1" smtClean="0">
                                          <a:latin typeface="Cambria Math"/>
                                        </a:rPr>
                                        <m:t>0,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ru-RU" sz="1200" b="0" i="1" smtClean="0">
                                          <a:latin typeface="Cambria Math"/>
                                        </a:rPr>
                                        <m:t>   при 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ru-RU" sz="1200" i="0" dirty="0"/>
                            <a:t> будет уже непрерывна в точке</a:t>
                          </a:r>
                          <a:r>
                            <a:rPr lang="ru-RU" sz="1200" i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oMath>
                          </a14:m>
                          <a:r>
                            <a:rPr lang="ru-RU" sz="1200" i="0" dirty="0"/>
                            <a:t>.</a:t>
                          </a:r>
                          <a:endParaRPr lang="en-US" sz="1200" i="0" dirty="0"/>
                        </a:p>
                        <a:p>
                          <a:pPr marL="228600" marR="0" lvl="0" indent="-2286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LcParenR"/>
                            <a:tabLst>
                              <a:tab pos="3857625" algn="l"/>
                            </a:tabLst>
                            <a:defRPr/>
                          </a:pPr>
                          <a:endParaRPr lang="ru-RU" sz="1200" b="0" dirty="0"/>
                        </a:p>
                        <a:p>
                          <a:pPr marL="228600" marR="0" lvl="0" indent="-2286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LcParenR"/>
                            <a:tabLst>
                              <a:tab pos="3857625" algn="l"/>
                            </a:tabLst>
                            <a:defRPr/>
                          </a:pPr>
                          <a:endParaRPr lang="ru-RU" sz="1200" b="0" dirty="0"/>
                        </a:p>
                        <a:p>
                          <a:pPr marL="228600" marR="0" lvl="0" indent="-2286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LcParenR"/>
                            <a:tabLst>
                              <a:tab pos="3857625" algn="l"/>
                            </a:tabLst>
                            <a:defRPr/>
                          </a:pPr>
                          <a:endParaRPr lang="ru-RU" sz="1200" b="0" dirty="0"/>
                        </a:p>
                        <a:p>
                          <a:pPr marL="228600" marR="0" lvl="0" indent="-2286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LcParenR"/>
                            <a:tabLst>
                              <a:tab pos="3857625" algn="l"/>
                            </a:tabLst>
                            <a:defRPr/>
                          </a:pPr>
                          <a:endParaRPr lang="ru-RU" sz="1200" b="0" dirty="0"/>
                        </a:p>
                        <a:p>
                          <a:pPr marL="228600" marR="0" lvl="0" indent="-2286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LcParenR"/>
                            <a:tabLst>
                              <a:tab pos="3857625" algn="l"/>
                            </a:tabLst>
                            <a:defRPr/>
                          </a:pPr>
                          <a:endParaRPr lang="ru-RU" sz="1200" b="0" dirty="0"/>
                        </a:p>
                        <a:p>
                          <a:pPr marL="228600" marR="0" lvl="0" indent="-2286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LcParenR"/>
                            <a:tabLst>
                              <a:tab pos="3857625" algn="l"/>
                            </a:tabLst>
                            <a:defRPr/>
                          </a:pPr>
                          <a:endParaRPr lang="ru-RU" sz="1200" b="0" dirty="0"/>
                        </a:p>
                        <a:p>
                          <a:pPr marL="228600" marR="0" lvl="0" indent="-2286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LcParenR"/>
                            <a:tabLst>
                              <a:tab pos="3857625" algn="l"/>
                            </a:tabLst>
                            <a:defRPr/>
                          </a:pPr>
                          <a:endParaRPr lang="ru-RU" sz="1200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None/>
                            <a:tabLst>
                              <a:tab pos="3857625" algn="l"/>
                            </a:tabLst>
                            <a:defRPr/>
                          </a:pPr>
                          <a:endParaRPr lang="en-US" sz="1200" baseline="0" dirty="0">
                            <a:sym typeface="UniversalMath1 BT"/>
                          </a:endParaRPr>
                        </a:p>
                        <a:p>
                          <a:endParaRPr lang="ru-RU" sz="1200" baseline="0" dirty="0">
                            <a:sym typeface="UniversalMath1 BT"/>
                          </a:endParaRPr>
                        </a:p>
                        <a:p>
                          <a:r>
                            <a:rPr lang="ru-RU" sz="1200" baseline="0" dirty="0">
                              <a:sym typeface="UniversalMath1 BT"/>
                            </a:rPr>
                            <a:t>  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4987984"/>
                  </p:ext>
                </p:extLst>
              </p:nvPr>
            </p:nvGraphicFramePr>
            <p:xfrm>
              <a:off x="683568" y="764704"/>
              <a:ext cx="7920880" cy="5400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2"/>
                    <a:gridCol w="936104"/>
                    <a:gridCol w="1584176"/>
                    <a:gridCol w="504056"/>
                    <a:gridCol w="4320480"/>
                    <a:gridCol w="288032"/>
                  </a:tblGrid>
                  <a:tr h="365760">
                    <a:tc>
                      <a:txBody>
                        <a:bodyPr/>
                        <a:lstStyle/>
                        <a:p>
                          <a:pPr marL="0" indent="0"/>
                          <a:endParaRPr lang="ru-RU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/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</a:tr>
                  <a:tr h="5034840">
                    <a:tc>
                      <a:txBody>
                        <a:bodyPr/>
                        <a:lstStyle/>
                        <a:p>
                          <a:pPr marL="0" indent="0"/>
                          <a:r>
                            <a:rPr lang="ru-RU" sz="1200" dirty="0" smtClean="0"/>
                            <a:t>2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/>
                          <a:r>
                            <a:rPr lang="ru-RU" sz="1200" dirty="0" smtClean="0"/>
                            <a:t>Примеры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308" t="-7264" r="-322692" b="-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6587" t="-7264" r="-6770" b="-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</a:tr>
                </a:tbl>
              </a:graphicData>
            </a:graphic>
          </p:graphicFrame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46884" r="78993" b="35503"/>
          <a:stretch/>
        </p:blipFill>
        <p:spPr bwMode="auto">
          <a:xfrm>
            <a:off x="4211960" y="3501008"/>
            <a:ext cx="1616149" cy="1509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59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945134"/>
                  </p:ext>
                </p:extLst>
              </p:nvPr>
            </p:nvGraphicFramePr>
            <p:xfrm>
              <a:off x="539552" y="620688"/>
              <a:ext cx="7920880" cy="5832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3204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880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49736">
                    <a:tc>
                      <a:txBody>
                        <a:bodyPr/>
                        <a:lstStyle/>
                        <a:p>
                          <a:pPr marL="0" indent="0"/>
                          <a:endParaRPr lang="ru-RU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/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66888">
                    <a:tc>
                      <a:txBody>
                        <a:bodyPr/>
                        <a:lstStyle/>
                        <a:p>
                          <a:pPr marL="0" indent="0"/>
                          <a:endParaRPr lang="ru-RU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/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pPr marL="228600" marR="0" lvl="0" indent="-2286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LcParenR" startAt="2"/>
                            <a:tabLst>
                              <a:tab pos="3857625" algn="l"/>
                            </a:tabLst>
                            <a:defRPr/>
                          </a:pPr>
                          <a:r>
                            <a:rPr lang="en-US" sz="12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200" i="0" dirty="0"/>
                            <a:t>;</a:t>
                          </a:r>
                          <a:r>
                            <a:rPr lang="ru-RU" sz="1200" i="0" dirty="0"/>
                            <a:t> Решение: При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oMath>
                          </a14:m>
                          <a:r>
                            <a:rPr lang="ru-RU" sz="1200" i="0" dirty="0"/>
                            <a:t> функция не определена, следовательно, функция в точке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oMath>
                          </a14:m>
                          <a:r>
                            <a:rPr lang="ru-RU" sz="1200" i="0" dirty="0"/>
                            <a:t> терпит</a:t>
                          </a:r>
                          <a:r>
                            <a:rPr lang="ru-RU" sz="1200" i="0" baseline="0" dirty="0"/>
                            <a:t> разрыв: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20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 i="0" baseline="0" smtClean="0">
                                          <a:latin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1200" b="0" i="1" baseline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groupChr>
                                        <m:groupChrPr>
                                          <m:chr m:val="→"/>
                                          <m:pos m:val="top"/>
                                          <m:ctrlPr>
                                            <a:rPr lang="en-US" sz="12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/>
                                      </m:groupChr>
                                      <m:r>
                                        <a:rPr lang="en-US" sz="1200" b="0" i="1" baseline="0" smtClean="0">
                                          <a:latin typeface="Cambria Math"/>
                                        </a:rPr>
                                        <m:t>1+0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den>
                                  </m:f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=+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e>
                              </m:func>
                            </m:oMath>
                          </a14:m>
                          <a:r>
                            <a:rPr lang="ru-RU" sz="1200" i="0" dirty="0"/>
                            <a:t>, а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20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 i="0" baseline="0" smtClean="0">
                                          <a:latin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1200" b="0" i="1" baseline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groupChr>
                                        <m:groupChrPr>
                                          <m:chr m:val="→"/>
                                          <m:pos m:val="top"/>
                                          <m:ctrlPr>
                                            <a:rPr lang="en-US" sz="12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/>
                                      </m:groupChr>
                                      <m:r>
                                        <a:rPr lang="en-US" sz="1200" b="0" i="1" baseline="0" smtClean="0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ru-RU" sz="1200" b="0" i="1" baseline="0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200" b="0" i="1" baseline="0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den>
                                  </m:f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ru-RU" sz="1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e>
                              </m:func>
                            </m:oMath>
                          </a14:m>
                          <a:r>
                            <a:rPr lang="ru-RU" sz="1200" i="0" dirty="0"/>
                            <a:t>. Так как односторонние</a:t>
                          </a:r>
                          <a:r>
                            <a:rPr lang="ru-RU" sz="1200" i="0" baseline="0" dirty="0"/>
                            <a:t> пределы бесконечны, то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oMath>
                          </a14:m>
                          <a:r>
                            <a:rPr lang="ru-RU" sz="1200" i="0" dirty="0"/>
                            <a:t> – точка разрыва функции 2-го рода.</a:t>
                          </a:r>
                        </a:p>
                        <a:p>
                          <a:pPr marL="228600" marR="0" lvl="0" indent="-2286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LcParenR" startAt="2"/>
                            <a:tabLst>
                              <a:tab pos="3857625" algn="l"/>
                            </a:tabLst>
                            <a:defRPr/>
                          </a:pPr>
                          <a:endParaRPr lang="ru-RU" sz="1200" i="0" dirty="0"/>
                        </a:p>
                        <a:p>
                          <a:pPr marL="228600" marR="0" lvl="0" indent="-2286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LcParenR" startAt="2"/>
                            <a:tabLst>
                              <a:tab pos="3857625" algn="l"/>
                            </a:tabLst>
                            <a:defRPr/>
                          </a:pPr>
                          <a:endParaRPr lang="ru-RU" sz="1200" i="0" dirty="0"/>
                        </a:p>
                        <a:p>
                          <a:pPr marL="228600" marR="0" lvl="0" indent="-2286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LcParenR" startAt="2"/>
                            <a:tabLst>
                              <a:tab pos="3857625" algn="l"/>
                            </a:tabLst>
                            <a:defRPr/>
                          </a:pPr>
                          <a:endParaRPr lang="ru-RU" sz="1200" i="0" dirty="0"/>
                        </a:p>
                        <a:p>
                          <a:pPr marL="228600" marR="0" lvl="0" indent="-2286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LcParenR" startAt="2"/>
                            <a:tabLst>
                              <a:tab pos="3857625" algn="l"/>
                            </a:tabLst>
                            <a:defRPr/>
                          </a:pPr>
                          <a:endParaRPr lang="en-US" sz="1200" i="0" dirty="0"/>
                        </a:p>
                        <a:p>
                          <a:pPr marL="228600" marR="0" lvl="0" indent="-2286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LcParenR" startAt="2"/>
                            <a:tabLst>
                              <a:tab pos="3857625" algn="l"/>
                            </a:tabLst>
                            <a:defRPr/>
                          </a:pPr>
                          <a:endParaRPr lang="ru-RU" sz="1200" i="0" dirty="0"/>
                        </a:p>
                        <a:p>
                          <a:pPr marL="228600" marR="0" lvl="0" indent="-2286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LcParenR" startAt="2"/>
                            <a:tabLst>
                              <a:tab pos="3857625" algn="l"/>
                            </a:tabLst>
                            <a:defRPr/>
                          </a:pPr>
                          <a:endParaRPr lang="ru-RU" sz="1200" i="0" dirty="0"/>
                        </a:p>
                        <a:p>
                          <a:pPr marL="228600" marR="0" lvl="0" indent="-2286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LcParenR" startAt="2"/>
                            <a:tabLst>
                              <a:tab pos="3857625" algn="l"/>
                            </a:tabLst>
                            <a:defRPr/>
                          </a:pPr>
                          <a:endParaRPr lang="en-US" sz="1200" i="0" dirty="0"/>
                        </a:p>
                        <a:p>
                          <a:pPr marL="228600" marR="0" lvl="0" indent="-2286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LcParenR" startAt="2"/>
                            <a:tabLst>
                              <a:tab pos="3857625" algn="l"/>
                            </a:tabLst>
                            <a:defRPr/>
                          </a:pPr>
                          <a:r>
                            <a:rPr lang="en-US" sz="1200" i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sz="1200" i="0" dirty="0"/>
                            <a:t>;</a:t>
                          </a:r>
                          <a:r>
                            <a:rPr lang="ru-RU" sz="1200" i="0" dirty="0"/>
                            <a:t> Решение: При</a:t>
                          </a:r>
                          <a:r>
                            <a:rPr lang="ru-RU" sz="1200" i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oMath>
                          </a14:m>
                          <a:r>
                            <a:rPr lang="ru-RU" sz="1200" i="0" dirty="0"/>
                            <a:t> функция определена,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 i="0" smtClean="0">
                                          <a:latin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groupChr>
                                        <m:groupChrPr>
                                          <m:chr m:val="→"/>
                                          <m:pos m:val="top"/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/>
                                      </m:groupCh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1+0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func>
                            </m:oMath>
                          </a14:m>
                          <a:r>
                            <a:rPr lang="ru-RU" sz="1200" i="0" dirty="0"/>
                            <a:t>,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 i="0" smtClean="0">
                                          <a:latin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groupChr>
                                        <m:groupChrPr>
                                          <m:chr m:val="→"/>
                                          <m:pos m:val="top"/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/>
                                      </m:groupCh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ru-RU" sz="12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func>
                            </m:oMath>
                          </a14:m>
                          <a:r>
                            <a:rPr lang="ru-RU" sz="1200" i="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/>
                                </a:rPr>
                                <m:t>=1−1=0</m:t>
                              </m:r>
                            </m:oMath>
                          </a14:m>
                          <a:r>
                            <a:rPr lang="ru-RU" sz="1200" i="0" dirty="0"/>
                            <a:t>, т.е. </a:t>
                          </a:r>
                          <a14:m>
                            <m:oMath xmlns:m="http://schemas.openxmlformats.org/officeDocument/2006/math">
                              <m:limLow>
                                <m:limLow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i="0" smtClean="0"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  <m:groupChr>
                                    <m:groupChrPr>
                                      <m:chr m:val="→"/>
                                      <m:pos m:val="top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/>
                                  </m:groupChr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1+0</m:t>
                                  </m:r>
                                </m:lim>
                              </m:limLow>
                              <m:r>
                                <a:rPr lang="en-US" sz="1200" b="0" i="1" smtClean="0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/>
                                </a:rPr>
                                <m:t>=</m:t>
                              </m:r>
                              <m:limLow>
                                <m:limLow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i="0" smtClean="0"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  <m:groupChr>
                                    <m:groupChrPr>
                                      <m:chr m:val="→"/>
                                      <m:pos m:val="top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/>
                                  </m:groupChr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1−0</m:t>
                                  </m:r>
                                </m:lim>
                              </m:limLow>
                              <m:r>
                                <a:rPr lang="en-US" sz="1200" b="0" i="1" smtClean="0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/>
                                </a:rPr>
                                <m:t>=0</m:t>
                              </m:r>
                            </m:oMath>
                          </a14:m>
                          <a:r>
                            <a:rPr lang="ru-RU" sz="1200" i="0" dirty="0"/>
                            <a:t>, следовательно функция в точке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oMath>
                          </a14:m>
                          <a:r>
                            <a:rPr lang="ru-RU" sz="1200" i="0" dirty="0"/>
                            <a:t> непрерывна.</a:t>
                          </a:r>
                          <a:endParaRPr lang="en-US" sz="1200" i="0" dirty="0"/>
                        </a:p>
                        <a:p>
                          <a:pPr marL="228600" marR="0" lvl="0" indent="-2286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LcParenR" startAt="2"/>
                            <a:tabLst>
                              <a:tab pos="3857625" algn="l"/>
                            </a:tabLst>
                            <a:defRPr/>
                          </a:pPr>
                          <a:endParaRPr lang="ru-RU" sz="1200" i="0" dirty="0"/>
                        </a:p>
                        <a:p>
                          <a:pPr marL="228600" marR="0" lvl="0" indent="-2286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LcParenR" startAt="2"/>
                            <a:tabLst>
                              <a:tab pos="3857625" algn="l"/>
                            </a:tabLst>
                            <a:defRPr/>
                          </a:pPr>
                          <a:endParaRPr lang="ru-RU" sz="1200" i="0" dirty="0"/>
                        </a:p>
                        <a:p>
                          <a:pPr marL="228600" marR="0" lvl="0" indent="-2286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LcParenR" startAt="2"/>
                            <a:tabLst>
                              <a:tab pos="3857625" algn="l"/>
                            </a:tabLst>
                            <a:defRPr/>
                          </a:pPr>
                          <a:endParaRPr lang="ru-RU" sz="1200" i="0" dirty="0"/>
                        </a:p>
                        <a:p>
                          <a:pPr marL="228600" marR="0" lvl="0" indent="-2286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LcParenR" startAt="2"/>
                            <a:tabLst>
                              <a:tab pos="3857625" algn="l"/>
                            </a:tabLst>
                            <a:defRPr/>
                          </a:pPr>
                          <a:endParaRPr lang="ru-RU" sz="1200" i="0" dirty="0"/>
                        </a:p>
                        <a:p>
                          <a:pPr marL="228600" marR="0" lvl="0" indent="-2286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LcParenR" startAt="2"/>
                            <a:tabLst>
                              <a:tab pos="3857625" algn="l"/>
                            </a:tabLst>
                            <a:defRPr/>
                          </a:pPr>
                          <a:endParaRPr lang="ru-RU" sz="1200" i="0" dirty="0"/>
                        </a:p>
                        <a:p>
                          <a:pPr marL="228600" marR="0" lvl="0" indent="-2286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LcParenR" startAt="2"/>
                            <a:tabLst>
                              <a:tab pos="3857625" algn="l"/>
                            </a:tabLst>
                            <a:defRPr/>
                          </a:pPr>
                          <a:endParaRPr lang="ru-RU" sz="1200" i="0" dirty="0"/>
                        </a:p>
                        <a:p>
                          <a:pPr marL="228600" marR="0" lvl="0" indent="-2286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LcParenR" startAt="2"/>
                            <a:tabLst>
                              <a:tab pos="3857625" algn="l"/>
                            </a:tabLst>
                            <a:defRPr/>
                          </a:pPr>
                          <a:endParaRPr lang="en-US" sz="1200" i="0" dirty="0"/>
                        </a:p>
                        <a:p>
                          <a:pPr marL="228600" marR="0" lvl="0" indent="-2286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LcParenR" startAt="2"/>
                            <a:tabLst>
                              <a:tab pos="3857625" algn="l"/>
                            </a:tabLst>
                            <a:defRPr/>
                          </a:pPr>
                          <a:endParaRPr lang="ru-RU" sz="12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945134"/>
                  </p:ext>
                </p:extLst>
              </p:nvPr>
            </p:nvGraphicFramePr>
            <p:xfrm>
              <a:off x="539552" y="620688"/>
              <a:ext cx="7920880" cy="5832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2"/>
                    <a:gridCol w="936104"/>
                    <a:gridCol w="1584176"/>
                    <a:gridCol w="504056"/>
                    <a:gridCol w="4320480"/>
                    <a:gridCol w="288032"/>
                  </a:tblGrid>
                  <a:tr h="365760">
                    <a:tc>
                      <a:txBody>
                        <a:bodyPr/>
                        <a:lstStyle/>
                        <a:p>
                          <a:pPr marL="0" indent="0"/>
                          <a:endParaRPr lang="ru-RU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/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</a:tr>
                  <a:tr h="5466888">
                    <a:tc>
                      <a:txBody>
                        <a:bodyPr/>
                        <a:lstStyle/>
                        <a:p>
                          <a:pPr marL="0" indent="0"/>
                          <a:endParaRPr lang="ru-RU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/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6728" t="-6800" r="-66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</a:tr>
                </a:tbl>
              </a:graphicData>
            </a:graphic>
          </p:graphicFrame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8" t="45262" r="58334" b="32738"/>
          <a:stretch/>
        </p:blipFill>
        <p:spPr bwMode="auto">
          <a:xfrm>
            <a:off x="3995936" y="2132856"/>
            <a:ext cx="138488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0" t="49612" r="74935" b="27029"/>
          <a:stretch/>
        </p:blipFill>
        <p:spPr bwMode="auto">
          <a:xfrm>
            <a:off x="3995936" y="4509120"/>
            <a:ext cx="1384882" cy="147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18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7207718"/>
                  </p:ext>
                </p:extLst>
              </p:nvPr>
            </p:nvGraphicFramePr>
            <p:xfrm>
              <a:off x="467544" y="548680"/>
              <a:ext cx="7920880" cy="59451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3204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880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indent="0"/>
                          <a:endParaRPr lang="ru-RU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/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79367">
                    <a:tc>
                      <a:txBody>
                        <a:bodyPr/>
                        <a:lstStyle/>
                        <a:p>
                          <a:pPr marL="0" indent="0"/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/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  <a:sym typeface="UniversalMath1 B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28600" indent="-228600">
                            <a:buFont typeface="+mj-lt"/>
                            <a:buAutoNum type="alphaLcParenR" startAt="4"/>
                          </a:pPr>
                          <a:r>
                            <a:rPr lang="en-US" sz="1200" i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−1, 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  <a:ea typeface="Cambria Math"/>
                                        </a:rPr>
                                        <m:t>≥1,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+1, 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  <a:ea typeface="Cambria Math"/>
                                        </a:rPr>
                                        <m:t>&lt;1.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ru-RU" sz="1200" dirty="0"/>
                            <a:t>; Решение: При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ru-RU" sz="1200" dirty="0"/>
                            <a:t>функция определена,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/>
                                </a:rPr>
                                <m:t>=0</m:t>
                              </m:r>
                            </m:oMath>
                          </a14:m>
                          <a:r>
                            <a:rPr lang="ru-RU" sz="1200" dirty="0"/>
                            <a:t>,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 i="0" smtClean="0">
                                          <a:latin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groupChr>
                                        <m:groupChrPr>
                                          <m:chr m:val="→"/>
                                          <m:pos m:val="top"/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/>
                                      </m:groupCh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ru-RU" sz="12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=2</m:t>
                                  </m:r>
                                </m:e>
                              </m:func>
                            </m:oMath>
                          </a14:m>
                          <a:r>
                            <a:rPr lang="ru-RU" sz="1200" dirty="0"/>
                            <a:t>,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 i="0" smtClean="0">
                                          <a:latin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groupChr>
                                        <m:groupChrPr>
                                          <m:chr m:val="→"/>
                                          <m:pos m:val="top"/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/>
                                      </m:groupCh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ru-RU" sz="12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2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func>
                            </m:oMath>
                          </a14:m>
                          <a:r>
                            <a:rPr lang="ru-RU" sz="1200" dirty="0"/>
                            <a:t>, имеем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 i="0" smtClean="0">
                                          <a:latin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groupChr>
                                        <m:groupChrPr>
                                          <m:chr m:val="→"/>
                                          <m:pos m:val="top"/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/>
                                      </m:groupCh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ru-RU" sz="12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200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func>
                                <m:func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 i="0" smtClean="0">
                                          <a:latin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groupChr>
                                        <m:groupChrPr>
                                          <m:chr m:val="→"/>
                                          <m:pos m:val="top"/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/>
                                      </m:groupCh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1+0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ru-RU" sz="1200" dirty="0"/>
                            <a:t> и так как пределы конечны, то</a:t>
                          </a:r>
                          <a:r>
                            <a:rPr lang="ru-RU" sz="1200" baseline="0" dirty="0"/>
                            <a:t> в точке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=1</m:t>
                              </m:r>
                            </m:oMath>
                          </a14:m>
                          <a:r>
                            <a:rPr lang="ru-RU" sz="1200" dirty="0"/>
                            <a:t> функция терпит неустранимый</a:t>
                          </a:r>
                          <a:r>
                            <a:rPr lang="ru-RU" sz="1200" baseline="0" dirty="0"/>
                            <a:t> разрыв 1-го рода.</a:t>
                          </a:r>
                        </a:p>
                        <a:p>
                          <a:pPr marL="0" indent="0">
                            <a:buFont typeface="+mj-lt"/>
                            <a:buNone/>
                          </a:pPr>
                          <a:endParaRPr lang="ru-RU" sz="1200" baseline="0" dirty="0"/>
                        </a:p>
                        <a:p>
                          <a:pPr marL="0" indent="0">
                            <a:buFont typeface="+mj-lt"/>
                            <a:buNone/>
                          </a:pPr>
                          <a:endParaRPr lang="ru-RU" sz="1200" baseline="0" dirty="0"/>
                        </a:p>
                        <a:p>
                          <a:pPr marL="0" indent="0">
                            <a:buFont typeface="+mj-lt"/>
                            <a:buNone/>
                          </a:pPr>
                          <a:endParaRPr lang="ru-RU" sz="1200" baseline="0" dirty="0"/>
                        </a:p>
                        <a:p>
                          <a:pPr marL="0" indent="0">
                            <a:buFont typeface="+mj-lt"/>
                            <a:buNone/>
                          </a:pPr>
                          <a:endParaRPr lang="ru-RU" sz="1200" baseline="0" dirty="0"/>
                        </a:p>
                        <a:p>
                          <a:pPr marL="0" indent="0">
                            <a:buFont typeface="+mj-lt"/>
                            <a:buNone/>
                          </a:pPr>
                          <a:endParaRPr lang="ru-RU" sz="1200" baseline="0" dirty="0"/>
                        </a:p>
                        <a:p>
                          <a:pPr marL="0" indent="0">
                            <a:buFont typeface="+mj-lt"/>
                            <a:buNone/>
                          </a:pPr>
                          <a:endParaRPr lang="ru-RU" sz="1200" baseline="0" dirty="0"/>
                        </a:p>
                        <a:p>
                          <a:pPr marL="0" indent="0">
                            <a:buFont typeface="+mj-lt"/>
                            <a:buNone/>
                          </a:pPr>
                          <a:endParaRPr lang="ru-RU" sz="1200" baseline="0" dirty="0"/>
                        </a:p>
                        <a:p>
                          <a:pPr marL="0" indent="0">
                            <a:buFont typeface="+mj-lt"/>
                            <a:buNone/>
                          </a:pPr>
                          <a:endParaRPr lang="ru-RU" sz="1200" baseline="0" dirty="0"/>
                        </a:p>
                        <a:p>
                          <a:pPr marL="0" indent="0">
                            <a:buFont typeface="+mj-lt"/>
                            <a:buNone/>
                          </a:pPr>
                          <a:endParaRPr lang="ru-RU" sz="1200" baseline="0" dirty="0"/>
                        </a:p>
                        <a:p>
                          <a:pPr marL="0" indent="0">
                            <a:buFont typeface="+mj-lt"/>
                            <a:buNone/>
                          </a:pPr>
                          <a:endParaRPr lang="ru-RU" sz="1200" baseline="0" dirty="0"/>
                        </a:p>
                        <a:p>
                          <a:pPr marL="0" indent="0">
                            <a:buFont typeface="+mj-lt"/>
                            <a:buNone/>
                          </a:pPr>
                          <a:endParaRPr lang="ru-RU" sz="12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7207718"/>
                  </p:ext>
                </p:extLst>
              </p:nvPr>
            </p:nvGraphicFramePr>
            <p:xfrm>
              <a:off x="467544" y="548680"/>
              <a:ext cx="7920880" cy="59451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2"/>
                    <a:gridCol w="936104"/>
                    <a:gridCol w="1584176"/>
                    <a:gridCol w="504056"/>
                    <a:gridCol w="4320480"/>
                    <a:gridCol w="288032"/>
                  </a:tblGrid>
                  <a:tr h="365760">
                    <a:tc>
                      <a:txBody>
                        <a:bodyPr/>
                        <a:lstStyle/>
                        <a:p>
                          <a:pPr marL="0" indent="0"/>
                          <a:endParaRPr lang="ru-RU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/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</a:tr>
                  <a:tr h="5579367">
                    <a:tc>
                      <a:txBody>
                        <a:bodyPr/>
                        <a:lstStyle/>
                        <a:p>
                          <a:pPr marL="0" indent="0"/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/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0" lang="en-US" sz="1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  <a:sym typeface="UniversalMath1 B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6728" t="-12459" r="-6770" b="-1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</a:tr>
                </a:tbl>
              </a:graphicData>
            </a:graphic>
          </p:graphicFrame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3" t="23442" r="57441" b="58822"/>
          <a:stretch/>
        </p:blipFill>
        <p:spPr bwMode="auto">
          <a:xfrm>
            <a:off x="3995936" y="2348880"/>
            <a:ext cx="1477926" cy="1520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20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4193575"/>
                  </p:ext>
                </p:extLst>
              </p:nvPr>
            </p:nvGraphicFramePr>
            <p:xfrm>
              <a:off x="467544" y="548680"/>
              <a:ext cx="7920880" cy="5760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3204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880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indent="0"/>
                          <a:endParaRPr lang="ru-RU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/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94880">
                    <a:tc>
                      <a:txBody>
                        <a:bodyPr/>
                        <a:lstStyle/>
                        <a:p>
                          <a:pPr marL="0" indent="0"/>
                          <a:endParaRPr lang="ru-RU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/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/>
                            <a:t>4) Исследовать на непрерывность и найти точки разрыва функции </a:t>
                          </a:r>
                          <a:r>
                            <a:rPr lang="en-US" sz="1200" dirty="0"/>
                            <a:t>y(x) </a:t>
                          </a:r>
                          <a:r>
                            <a:rPr lang="ru-RU" sz="1200" dirty="0"/>
                            <a:t>и указать характер разрыва.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type m:val="skw"/>
                                            <m:ctrl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2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ru-RU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4) Решение: При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oMath>
                          </a14:m>
                          <a:r>
                            <a:rPr kumimoji="0" lang="ru-RU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функция не определена. Для установления характера разрыва в точке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oMath>
                          </a14:m>
                          <a:r>
                            <a:rPr kumimoji="0" lang="ru-RU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найдем односторонние пределы при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kumimoji="0" lang="en-US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groupChrPr>
                                <m:e/>
                              </m:groupCh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kumimoji="0" lang="ru-RU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0</m:t>
                              </m:r>
                            </m:oMath>
                          </a14:m>
                          <a:r>
                            <a:rPr kumimoji="0" lang="ru-RU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(слева) и при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kumimoji="0" lang="en-US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groupChrPr>
                                <m:e/>
                              </m:groupCh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kumimoji="0" lang="ru-RU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0</m:t>
                              </m:r>
                            </m:oMath>
                          </a14:m>
                          <a:r>
                            <a:rPr kumimoji="0" lang="ru-RU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(справа): 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sz="1200" b="0" i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  <m:groupChr>
                                          <m:groupChrPr>
                                            <m:chr m:val="→"/>
                                            <m:pos m:val="top"/>
                                            <m:ctrlP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groupChrPr>
                                          <m:e/>
                                        </m:groupChr>
                                        <m: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0</m:t>
                                        </m:r>
                                        <m:r>
                                          <a:rPr kumimoji="0" lang="ru-RU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1+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f>
                                              <m:fPr>
                                                <m:type m:val="skw"/>
                                                <m:ctrlPr>
                                                  <a:rPr lang="en-US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200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2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den>
                                    </m:f>
                                  </m:e>
                                </m:func>
                                <m:r>
                                  <a:rPr kumimoji="0" lang="ru-RU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1+0</m:t>
                                    </m:r>
                                  </m:den>
                                </m:f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=1,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kumimoji="0" lang="ru-RU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→0−0</m:t>
                                    </m:r>
                                  </m:e>
                                </m:d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kumimoji="0" lang="ru-RU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ru-RU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𝑥</m:t>
                                          </m:r>
                                          <m: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&lt;0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𝑥</m:t>
                                          </m:r>
                                          <m: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→0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kumimoji="0" lang="ru-RU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ru-RU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ru-RU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&lt;</m:t>
                                          </m:r>
                                          <m: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=−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kumimoji="0" lang="en-US" sz="12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0" lang="en-US" sz="12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0" lang="en-US" sz="12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𝑥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⇒</m:t>
                                </m:r>
                                <m:sSup>
                                  <m:sSup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sup>
                                </m:sSup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kumimoji="0" lang="en-US" sz="12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kumimoji="0" lang="en-US" sz="12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/>
                                                    <a:ea typeface="+mn-ea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kumimoji="0" lang="en-US" sz="12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/>
                                                    <a:ea typeface="+mn-ea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sup>
                                    </m:sSup>
                                  </m:den>
                                </m:f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→0,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kumimoji="0" lang="ru-RU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при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→0 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kumimoji="0" lang="en-US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0" lang="en-US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kumimoji="0" lang="en-US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→</m:t>
                                  </m:r>
                                  <m:r>
                                    <a:rPr kumimoji="0" lang="en-US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∞</m:t>
                                  </m:r>
                                </m:e>
                              </m:d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kumimoji="0" lang="en-US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→</m:t>
                                  </m:r>
                                  <m:r>
                                    <a:rPr kumimoji="0" lang="en-US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∞</m:t>
                                  </m:r>
                                </m:e>
                              </m:d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kumimoji="0" lang="en-US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→1</m:t>
                              </m:r>
                            </m:oMath>
                          </a14:m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kumimoji="0" lang="ru-RU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sz="1200" b="0" i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  <m:groupChr>
                                          <m:groupChrPr>
                                            <m:chr m:val="→"/>
                                            <m:pos m:val="top"/>
                                            <m:ctrlP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groupChrPr>
                                          <m:e/>
                                        </m:groupChr>
                                        <m: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0</m:t>
                                        </m:r>
                                        <m:r>
                                          <a:rPr kumimoji="0" lang="ru-RU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200" b="0" i="1" smtClean="0">
                                            <a:latin typeface="Cambria Math"/>
                                          </a:rPr>
                                          <m:t>1+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f>
                                              <m:fPr>
                                                <m:type m:val="skw"/>
                                                <m:ctrlPr>
                                                  <a:rPr lang="en-US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200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2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den>
                                    </m:f>
                                  </m:e>
                                </m:func>
                                <m:r>
                                  <a:rPr kumimoji="0" lang="ru-RU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kumimoji="0" lang="ru-RU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kumimoji="0" lang="ru-RU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kumimoji="0" lang="ru-RU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→0+0</m:t>
                                    </m:r>
                                  </m:e>
                                </m:d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kumimoji="0" lang="ru-RU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ru-RU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𝑥</m:t>
                                          </m:r>
                                          <m: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&gt;0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𝑥</m:t>
                                          </m:r>
                                          <m: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→0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kumimoji="0" lang="ru-RU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ru-RU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ru-RU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&gt;0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→</m:t>
                                          </m:r>
                                          <m: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Cambria Math"/>
                                              <a:cs typeface="+mn-cs"/>
                                            </a:rPr>
                                            <m:t>∞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f>
                                                <m:fPr>
                                                  <m:ctrlPr>
                                                    <a:rPr kumimoji="0" lang="en-US" sz="12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0" lang="en-US" sz="12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0" lang="en-US" sz="12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𝑥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&gt;</m:t>
                                          </m:r>
                                          <m: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f>
                                                <m:fPr>
                                                  <m:ctrlPr>
                                                    <a:rPr kumimoji="0" lang="en-US" sz="12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0" lang="en-US" sz="12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0" lang="en-US" sz="12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𝑥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  <m: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→</m:t>
                                          </m:r>
                                          <m: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Cambria Math"/>
                                              <a:cs typeface="+mn-cs"/>
                                            </a:rPr>
                                            <m:t>∞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  <m: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f>
                                                <m:fPr>
                                                  <m:ctrlPr>
                                                    <a:rPr kumimoji="0" lang="en-US" sz="12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0" lang="en-US" sz="12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0" lang="en-US" sz="12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𝑥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  <m: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&gt;0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f>
                                                <m:fPr>
                                                  <m:ctrlPr>
                                                    <a:rPr kumimoji="0" lang="en-US" sz="12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0" lang="en-US" sz="12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0" lang="en-US" sz="12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𝑥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  <m: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→</m:t>
                                          </m:r>
                                          <m: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Cambria Math"/>
                                              <a:cs typeface="+mn-cs"/>
                                            </a:rPr>
                                            <m:t>∞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kumimoji="0" lang="en-US" sz="12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kumimoji="0" lang="en-US" sz="12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kumimoji="0" lang="en-US" sz="12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p>
                                                  <m:f>
                                                    <m:fPr>
                                                      <m:ctrlPr>
                                                        <a:rPr kumimoji="0" lang="en-US" sz="12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kumimoji="0" lang="en-US" sz="12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kumimoji="0" lang="en-US" sz="12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𝑥</m:t>
                                                      </m:r>
                                                    </m:den>
                                                  </m:f>
                                                </m:sup>
                                              </m:sSup>
                                            </m:den>
                                          </m:f>
                                          <m: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&gt;0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en-US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kumimoji="0" lang="en-US" sz="12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kumimoji="0" lang="en-US" sz="12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kumimoji="0" lang="en-US" sz="12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p>
                                                  <m:f>
                                                    <m:fPr>
                                                      <m:ctrlPr>
                                                        <a:rPr kumimoji="0" lang="en-US" sz="12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kumimoji="0" lang="en-US" sz="12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1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kumimoji="0" lang="en-US" sz="12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𝑥</m:t>
                                                      </m:r>
                                                    </m:den>
                                                  </m:f>
                                                </m:sup>
                                              </m:sSup>
                                            </m:den>
                                          </m:f>
                                          <m:r>
                                            <a:rPr kumimoji="0" lang="en-US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→0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Таким образом, в точке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oMath>
                          </a14:m>
                          <a:r>
                            <a:rPr kumimoji="0" lang="ru-RU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функция имеет неустранимый разрыв 1-го рода.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4193575"/>
                  </p:ext>
                </p:extLst>
              </p:nvPr>
            </p:nvGraphicFramePr>
            <p:xfrm>
              <a:off x="467544" y="548680"/>
              <a:ext cx="7920880" cy="5760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2"/>
                    <a:gridCol w="936104"/>
                    <a:gridCol w="1584176"/>
                    <a:gridCol w="504056"/>
                    <a:gridCol w="4320480"/>
                    <a:gridCol w="288032"/>
                  </a:tblGrid>
                  <a:tr h="365760">
                    <a:tc>
                      <a:txBody>
                        <a:bodyPr/>
                        <a:lstStyle/>
                        <a:p>
                          <a:pPr marL="0" indent="0"/>
                          <a:endParaRPr lang="ru-RU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/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</a:tr>
                  <a:tr h="5394880">
                    <a:tc>
                      <a:txBody>
                        <a:bodyPr/>
                        <a:lstStyle/>
                        <a:p>
                          <a:pPr marL="0" indent="0"/>
                          <a:endParaRPr lang="ru-RU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/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692" t="-6780" r="-32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6728" t="-6780" r="-6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vert="vert270"/>
                    </a:tc>
                  </a:tr>
                </a:tbl>
              </a:graphicData>
            </a:graphic>
          </p:graphicFrame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5" t="38326" r="51628" b="49147"/>
          <a:stretch/>
        </p:blipFill>
        <p:spPr bwMode="auto">
          <a:xfrm>
            <a:off x="3851920" y="5157192"/>
            <a:ext cx="2200939" cy="107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052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2129</TotalTime>
  <Words>394</Words>
  <Application>Microsoft Office PowerPoint</Application>
  <PresentationFormat>Экран (4:3)</PresentationFormat>
  <Paragraphs>48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Cambria Math</vt:lpstr>
      <vt:lpstr>Century Gothic</vt:lpstr>
      <vt:lpstr>Courier New</vt:lpstr>
      <vt:lpstr>Palatino Linotype</vt:lpstr>
      <vt:lpstr>UniversalMath1 BT</vt:lpstr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Комплексные числа и операции над ними</dc:title>
  <dc:creator>Жанна</dc:creator>
  <cp:lastModifiedBy>Admin</cp:lastModifiedBy>
  <cp:revision>229</cp:revision>
  <dcterms:created xsi:type="dcterms:W3CDTF">2013-09-09T12:16:04Z</dcterms:created>
  <dcterms:modified xsi:type="dcterms:W3CDTF">2022-10-22T04:42:22Z</dcterms:modified>
</cp:coreProperties>
</file>