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7638351-D503-4F59-BDF1-9A70601FFC6D}"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694ECB-81F2-4F36-A0CA-120DDC2365C2}" type="slidenum">
              <a:rPr lang="en-IN" smtClean="0"/>
              <a:t>‹#›</a:t>
            </a:fld>
            <a:endParaRPr lang="en-IN" dirty="0"/>
          </a:p>
        </p:txBody>
      </p:sp>
    </p:spTree>
    <p:extLst>
      <p:ext uri="{BB962C8B-B14F-4D97-AF65-F5344CB8AC3E}">
        <p14:creationId xmlns:p14="http://schemas.microsoft.com/office/powerpoint/2010/main" val="3411780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638351-D503-4F59-BDF1-9A70601FFC6D}"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694ECB-81F2-4F36-A0CA-120DDC2365C2}" type="slidenum">
              <a:rPr lang="en-IN" smtClean="0"/>
              <a:t>‹#›</a:t>
            </a:fld>
            <a:endParaRPr lang="en-IN" dirty="0"/>
          </a:p>
        </p:txBody>
      </p:sp>
    </p:spTree>
    <p:extLst>
      <p:ext uri="{BB962C8B-B14F-4D97-AF65-F5344CB8AC3E}">
        <p14:creationId xmlns:p14="http://schemas.microsoft.com/office/powerpoint/2010/main" val="1673812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638351-D503-4F59-BDF1-9A70601FFC6D}"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694ECB-81F2-4F36-A0CA-120DDC2365C2}" type="slidenum">
              <a:rPr lang="en-IN" smtClean="0"/>
              <a:t>‹#›</a:t>
            </a:fld>
            <a:endParaRPr lang="en-IN" dirty="0"/>
          </a:p>
        </p:txBody>
      </p:sp>
    </p:spTree>
    <p:extLst>
      <p:ext uri="{BB962C8B-B14F-4D97-AF65-F5344CB8AC3E}">
        <p14:creationId xmlns:p14="http://schemas.microsoft.com/office/powerpoint/2010/main" val="376923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638351-D503-4F59-BDF1-9A70601FFC6D}"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694ECB-81F2-4F36-A0CA-120DDC2365C2}" type="slidenum">
              <a:rPr lang="en-IN" smtClean="0"/>
              <a:t>‹#›</a:t>
            </a:fld>
            <a:endParaRPr lang="en-IN" dirty="0"/>
          </a:p>
        </p:txBody>
      </p:sp>
    </p:spTree>
    <p:extLst>
      <p:ext uri="{BB962C8B-B14F-4D97-AF65-F5344CB8AC3E}">
        <p14:creationId xmlns:p14="http://schemas.microsoft.com/office/powerpoint/2010/main" val="132013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638351-D503-4F59-BDF1-9A70601FFC6D}"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694ECB-81F2-4F36-A0CA-120DDC2365C2}" type="slidenum">
              <a:rPr lang="en-IN" smtClean="0"/>
              <a:t>‹#›</a:t>
            </a:fld>
            <a:endParaRPr lang="en-IN" dirty="0"/>
          </a:p>
        </p:txBody>
      </p:sp>
    </p:spTree>
    <p:extLst>
      <p:ext uri="{BB962C8B-B14F-4D97-AF65-F5344CB8AC3E}">
        <p14:creationId xmlns:p14="http://schemas.microsoft.com/office/powerpoint/2010/main" val="399761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7638351-D503-4F59-BDF1-9A70601FFC6D}" type="datetimeFigureOut">
              <a:rPr lang="en-IN" smtClean="0"/>
              <a:t>13-09-2020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694ECB-81F2-4F36-A0CA-120DDC2365C2}" type="slidenum">
              <a:rPr lang="en-IN" smtClean="0"/>
              <a:t>‹#›</a:t>
            </a:fld>
            <a:endParaRPr lang="en-IN" dirty="0"/>
          </a:p>
        </p:txBody>
      </p:sp>
    </p:spTree>
    <p:extLst>
      <p:ext uri="{BB962C8B-B14F-4D97-AF65-F5344CB8AC3E}">
        <p14:creationId xmlns:p14="http://schemas.microsoft.com/office/powerpoint/2010/main" val="205636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638351-D503-4F59-BDF1-9A70601FFC6D}" type="datetimeFigureOut">
              <a:rPr lang="en-IN" smtClean="0"/>
              <a:t>13-09-2020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694ECB-81F2-4F36-A0CA-120DDC2365C2}" type="slidenum">
              <a:rPr lang="en-IN" smtClean="0"/>
              <a:t>‹#›</a:t>
            </a:fld>
            <a:endParaRPr lang="en-IN" dirty="0"/>
          </a:p>
        </p:txBody>
      </p:sp>
    </p:spTree>
    <p:extLst>
      <p:ext uri="{BB962C8B-B14F-4D97-AF65-F5344CB8AC3E}">
        <p14:creationId xmlns:p14="http://schemas.microsoft.com/office/powerpoint/2010/main" val="272254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638351-D503-4F59-BDF1-9A70601FFC6D}" type="datetimeFigureOut">
              <a:rPr lang="en-IN" smtClean="0"/>
              <a:t>13-09-2020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694ECB-81F2-4F36-A0CA-120DDC2365C2}" type="slidenum">
              <a:rPr lang="en-IN" smtClean="0"/>
              <a:t>‹#›</a:t>
            </a:fld>
            <a:endParaRPr lang="en-IN" dirty="0"/>
          </a:p>
        </p:txBody>
      </p:sp>
    </p:spTree>
    <p:extLst>
      <p:ext uri="{BB962C8B-B14F-4D97-AF65-F5344CB8AC3E}">
        <p14:creationId xmlns:p14="http://schemas.microsoft.com/office/powerpoint/2010/main" val="464318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38351-D503-4F59-BDF1-9A70601FFC6D}" type="datetimeFigureOut">
              <a:rPr lang="en-IN" smtClean="0"/>
              <a:t>13-09-2020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694ECB-81F2-4F36-A0CA-120DDC2365C2}" type="slidenum">
              <a:rPr lang="en-IN" smtClean="0"/>
              <a:t>‹#›</a:t>
            </a:fld>
            <a:endParaRPr lang="en-IN" dirty="0"/>
          </a:p>
        </p:txBody>
      </p:sp>
    </p:spTree>
    <p:extLst>
      <p:ext uri="{BB962C8B-B14F-4D97-AF65-F5344CB8AC3E}">
        <p14:creationId xmlns:p14="http://schemas.microsoft.com/office/powerpoint/2010/main" val="7101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638351-D503-4F59-BDF1-9A70601FFC6D}" type="datetimeFigureOut">
              <a:rPr lang="en-IN" smtClean="0"/>
              <a:t>13-09-2020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694ECB-81F2-4F36-A0CA-120DDC2365C2}" type="slidenum">
              <a:rPr lang="en-IN" smtClean="0"/>
              <a:t>‹#›</a:t>
            </a:fld>
            <a:endParaRPr lang="en-IN" dirty="0"/>
          </a:p>
        </p:txBody>
      </p:sp>
    </p:spTree>
    <p:extLst>
      <p:ext uri="{BB962C8B-B14F-4D97-AF65-F5344CB8AC3E}">
        <p14:creationId xmlns:p14="http://schemas.microsoft.com/office/powerpoint/2010/main" val="3304568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638351-D503-4F59-BDF1-9A70601FFC6D}" type="datetimeFigureOut">
              <a:rPr lang="en-IN" smtClean="0"/>
              <a:t>13-09-2020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694ECB-81F2-4F36-A0CA-120DDC2365C2}" type="slidenum">
              <a:rPr lang="en-IN" smtClean="0"/>
              <a:t>‹#›</a:t>
            </a:fld>
            <a:endParaRPr lang="en-IN" dirty="0"/>
          </a:p>
        </p:txBody>
      </p:sp>
    </p:spTree>
    <p:extLst>
      <p:ext uri="{BB962C8B-B14F-4D97-AF65-F5344CB8AC3E}">
        <p14:creationId xmlns:p14="http://schemas.microsoft.com/office/powerpoint/2010/main" val="19188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38351-D503-4F59-BDF1-9A70601FFC6D}" type="datetimeFigureOut">
              <a:rPr lang="en-IN" smtClean="0"/>
              <a:t>13-09-2020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94ECB-81F2-4F36-A0CA-120DDC2365C2}" type="slidenum">
              <a:rPr lang="en-IN" smtClean="0"/>
              <a:t>‹#›</a:t>
            </a:fld>
            <a:endParaRPr lang="en-IN" dirty="0"/>
          </a:p>
        </p:txBody>
      </p:sp>
    </p:spTree>
    <p:extLst>
      <p:ext uri="{BB962C8B-B14F-4D97-AF65-F5344CB8AC3E}">
        <p14:creationId xmlns:p14="http://schemas.microsoft.com/office/powerpoint/2010/main" val="1866589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model_predictions" TargetMode="External"/><Relationship Id="rId7" Type="http://schemas.openxmlformats.org/officeDocument/2006/relationships/image" Target="../media/image6.gif"/><Relationship Id="rId2" Type="http://schemas.openxmlformats.org/officeDocument/2006/relationships/hyperlink" Target="model_predictions/model_exe.bat" TargetMode="External"/><Relationship Id="rId1" Type="http://schemas.openxmlformats.org/officeDocument/2006/relationships/slideLayout" Target="../slideLayouts/slideLayout1.xml"/><Relationship Id="rId6" Type="http://schemas.openxmlformats.org/officeDocument/2006/relationships/hyperlink" Target="interactive_2/spiral.py" TargetMode="External"/><Relationship Id="rId5" Type="http://schemas.openxmlformats.org/officeDocument/2006/relationships/hyperlink" Target="interactive_2" TargetMode="External"/><Relationship Id="rId4" Type="http://schemas.openxmlformats.org/officeDocument/2006/relationships/hyperlink" Target="model_predictions/model.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957948" y="365803"/>
            <a:ext cx="10147330" cy="923330"/>
          </a:xfrm>
          <a:prstGeom prst="rect">
            <a:avLst/>
          </a:prstGeom>
          <a:noFill/>
        </p:spPr>
        <p:txBody>
          <a:bodyPr wrap="none" lIns="91440" tIns="45720" rIns="91440" bIns="45720">
            <a:spAutoFit/>
          </a:bodyPr>
          <a:lstStyle/>
          <a:p>
            <a:pPr algn="ctr"/>
            <a:r>
              <a:rPr lang="en-US" sz="5400" b="1" cap="none" spc="0" dirty="0" smtClean="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rPr>
              <a:t>The Golden Ratio – Our Way</a:t>
            </a:r>
            <a:endParaRPr lang="en-US" sz="5400" b="1" cap="none" spc="0" dirty="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endParaRPr>
          </a:p>
        </p:txBody>
      </p:sp>
      <p:sp>
        <p:nvSpPr>
          <p:cNvPr id="2" name="TextBox 1"/>
          <p:cNvSpPr txBox="1"/>
          <p:nvPr/>
        </p:nvSpPr>
        <p:spPr>
          <a:xfrm>
            <a:off x="957948" y="1996225"/>
            <a:ext cx="10388339" cy="4524315"/>
          </a:xfrm>
          <a:prstGeom prst="rect">
            <a:avLst/>
          </a:prstGeom>
          <a:noFill/>
        </p:spPr>
        <p:txBody>
          <a:bodyPr wrap="square" rtlCol="0">
            <a:spAutoFit/>
          </a:bodyPr>
          <a:lstStyle/>
          <a:p>
            <a:r>
              <a:rPr lang="en-US" dirty="0" smtClean="0">
                <a:solidFill>
                  <a:schemeClr val="bg1">
                    <a:lumMod val="95000"/>
                  </a:schemeClr>
                </a:solidFill>
                <a:latin typeface="Prompt" panose="00000500000000000000" pitchFamily="2" charset="-34"/>
                <a:cs typeface="Prompt" panose="00000500000000000000" pitchFamily="2" charset="-34"/>
              </a:rPr>
              <a:t>Having seen this Hackathon only on the 28</a:t>
            </a:r>
            <a:r>
              <a:rPr lang="en-US" baseline="30000" dirty="0" smtClean="0">
                <a:solidFill>
                  <a:schemeClr val="bg1">
                    <a:lumMod val="95000"/>
                  </a:schemeClr>
                </a:solidFill>
                <a:latin typeface="Prompt" panose="00000500000000000000" pitchFamily="2" charset="-34"/>
                <a:cs typeface="Prompt" panose="00000500000000000000" pitchFamily="2" charset="-34"/>
              </a:rPr>
              <a:t>th</a:t>
            </a:r>
            <a:r>
              <a:rPr lang="en-US" dirty="0" smtClean="0">
                <a:solidFill>
                  <a:schemeClr val="bg1">
                    <a:lumMod val="95000"/>
                  </a:schemeClr>
                </a:solidFill>
                <a:latin typeface="Prompt" panose="00000500000000000000" pitchFamily="2" charset="-34"/>
                <a:cs typeface="Prompt" panose="00000500000000000000" pitchFamily="2" charset="-34"/>
              </a:rPr>
              <a:t> of August, it’s probably a boon to have an increased submission time. We’ve made the most of it (at least that’s what we think!) and hope you’ll like it too. We did enter a wrong graduation date of 2023 when registering, while it’s 2024 for both of us (being school students), so hope you’ll consider that a mistake on our part. We did, however enter in our School </a:t>
            </a:r>
            <a:r>
              <a:rPr lang="en-US" dirty="0">
                <a:solidFill>
                  <a:schemeClr val="bg1">
                    <a:lumMod val="95000"/>
                  </a:schemeClr>
                </a:solidFill>
                <a:latin typeface="Prompt" panose="00000500000000000000" pitchFamily="2" charset="-34"/>
                <a:cs typeface="Prompt" panose="00000500000000000000" pitchFamily="2" charset="-34"/>
              </a:rPr>
              <a:t>N</a:t>
            </a:r>
            <a:r>
              <a:rPr lang="en-US" dirty="0" smtClean="0">
                <a:solidFill>
                  <a:schemeClr val="bg1">
                    <a:lumMod val="95000"/>
                  </a:schemeClr>
                </a:solidFill>
                <a:latin typeface="Prompt" panose="00000500000000000000" pitchFamily="2" charset="-34"/>
                <a:cs typeface="Prompt" panose="00000500000000000000" pitchFamily="2" charset="-34"/>
              </a:rPr>
              <a:t>ame and “N/A” under College Name. Well, let me not worry you with these details and dive straight to the point.</a:t>
            </a: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r>
              <a:rPr lang="en-US" dirty="0">
                <a:solidFill>
                  <a:schemeClr val="bg1">
                    <a:lumMod val="95000"/>
                  </a:schemeClr>
                </a:solidFill>
                <a:latin typeface="Prompt" panose="00000500000000000000" pitchFamily="2" charset="-34"/>
                <a:cs typeface="Prompt" panose="00000500000000000000" pitchFamily="2" charset="-34"/>
              </a:rPr>
              <a:t>	</a:t>
            </a:r>
            <a:r>
              <a:rPr lang="en-US" dirty="0" smtClean="0">
                <a:solidFill>
                  <a:schemeClr val="bg1">
                    <a:lumMod val="95000"/>
                  </a:schemeClr>
                </a:solidFill>
                <a:latin typeface="Prompt" panose="00000500000000000000" pitchFamily="2" charset="-34"/>
                <a:cs typeface="Prompt" panose="00000500000000000000" pitchFamily="2" charset="-34"/>
              </a:rPr>
              <a:t>							Pranav R</a:t>
            </a:r>
          </a:p>
          <a:p>
            <a:r>
              <a:rPr lang="en-US" dirty="0">
                <a:solidFill>
                  <a:schemeClr val="bg1">
                    <a:lumMod val="95000"/>
                  </a:schemeClr>
                </a:solidFill>
                <a:latin typeface="Prompt" panose="00000500000000000000" pitchFamily="2" charset="-34"/>
                <a:cs typeface="Prompt" panose="00000500000000000000" pitchFamily="2" charset="-34"/>
              </a:rPr>
              <a:t>	</a:t>
            </a:r>
            <a:r>
              <a:rPr lang="en-US" dirty="0" smtClean="0">
                <a:solidFill>
                  <a:schemeClr val="bg1">
                    <a:lumMod val="95000"/>
                  </a:schemeClr>
                </a:solidFill>
                <a:latin typeface="Prompt" panose="00000500000000000000" pitchFamily="2" charset="-34"/>
                <a:cs typeface="Prompt" panose="00000500000000000000" pitchFamily="2" charset="-34"/>
              </a:rPr>
              <a:t>							Siddhesh Agarwal</a:t>
            </a:r>
            <a:endParaRPr lang="en-IN" dirty="0">
              <a:solidFill>
                <a:schemeClr val="bg1">
                  <a:lumMod val="95000"/>
                </a:schemeClr>
              </a:solidFill>
              <a:latin typeface="Prompt" panose="00000500000000000000" pitchFamily="2" charset="-34"/>
              <a:cs typeface="Prompt" panose="00000500000000000000" pitchFamily="2" charset="-34"/>
            </a:endParaRPr>
          </a:p>
        </p:txBody>
      </p:sp>
    </p:spTree>
    <p:extLst>
      <p:ext uri="{BB962C8B-B14F-4D97-AF65-F5344CB8AC3E}">
        <p14:creationId xmlns:p14="http://schemas.microsoft.com/office/powerpoint/2010/main" val="408837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3432988" y="365803"/>
            <a:ext cx="5197257" cy="923330"/>
          </a:xfrm>
          <a:prstGeom prst="rect">
            <a:avLst/>
          </a:prstGeom>
          <a:noFill/>
        </p:spPr>
        <p:txBody>
          <a:bodyPr wrap="none" lIns="91440" tIns="45720" rIns="91440" bIns="45720">
            <a:spAutoFit/>
          </a:bodyPr>
          <a:lstStyle/>
          <a:p>
            <a:pPr algn="ctr"/>
            <a:r>
              <a:rPr lang="en-US" sz="5400" b="1" cap="none" spc="0" dirty="0" smtClean="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rPr>
              <a:t>The Main Page</a:t>
            </a:r>
            <a:endParaRPr lang="en-US" sz="5400" b="1" cap="none" spc="0" dirty="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endParaRPr>
          </a:p>
        </p:txBody>
      </p:sp>
      <p:sp>
        <p:nvSpPr>
          <p:cNvPr id="2" name="TextBox 1"/>
          <p:cNvSpPr txBox="1"/>
          <p:nvPr/>
        </p:nvSpPr>
        <p:spPr>
          <a:xfrm>
            <a:off x="932190" y="1574240"/>
            <a:ext cx="10388339" cy="5632311"/>
          </a:xfrm>
          <a:prstGeom prst="rect">
            <a:avLst/>
          </a:prstGeom>
          <a:noFill/>
        </p:spPr>
        <p:txBody>
          <a:bodyPr wrap="square" rtlCol="0">
            <a:spAutoFit/>
          </a:bodyPr>
          <a:lstStyle/>
          <a:p>
            <a:r>
              <a:rPr lang="en-US" dirty="0" smtClean="0">
                <a:solidFill>
                  <a:schemeClr val="bg1">
                    <a:lumMod val="95000"/>
                  </a:schemeClr>
                </a:solidFill>
                <a:latin typeface="Prompt" panose="00000500000000000000" pitchFamily="2" charset="-34"/>
                <a:cs typeface="Prompt" panose="00000500000000000000" pitchFamily="2" charset="-34"/>
              </a:rPr>
              <a:t>Our main page was supposed to be more of an old-school rotatory dial </a:t>
            </a:r>
          </a:p>
          <a:p>
            <a:r>
              <a:rPr lang="en-US" dirty="0" smtClean="0">
                <a:solidFill>
                  <a:schemeClr val="bg1">
                    <a:lumMod val="95000"/>
                  </a:schemeClr>
                </a:solidFill>
                <a:latin typeface="Prompt" panose="00000500000000000000" pitchFamily="2" charset="-34"/>
                <a:cs typeface="Prompt" panose="00000500000000000000" pitchFamily="2" charset="-34"/>
              </a:rPr>
              <a:t>menu (1960s style), but we decided against it and modified it to what it is </a:t>
            </a:r>
          </a:p>
          <a:p>
            <a:r>
              <a:rPr lang="en-US" dirty="0" smtClean="0">
                <a:solidFill>
                  <a:schemeClr val="bg1">
                    <a:lumMod val="95000"/>
                  </a:schemeClr>
                </a:solidFill>
                <a:latin typeface="Prompt" panose="00000500000000000000" pitchFamily="2" charset="-34"/>
                <a:cs typeface="Prompt" panose="00000500000000000000" pitchFamily="2" charset="-34"/>
              </a:rPr>
              <a:t>now. We didn’t make it an auto-scroll just because we couldn’t decide on </a:t>
            </a:r>
          </a:p>
          <a:p>
            <a:r>
              <a:rPr lang="en-US" dirty="0" smtClean="0">
                <a:solidFill>
                  <a:schemeClr val="bg1">
                    <a:lumMod val="95000"/>
                  </a:schemeClr>
                </a:solidFill>
                <a:latin typeface="Prompt" panose="00000500000000000000" pitchFamily="2" charset="-34"/>
                <a:cs typeface="Prompt" panose="00000500000000000000" pitchFamily="2" charset="-34"/>
              </a:rPr>
              <a:t>what speed the user would be comfortable with. We have 7 menus, all</a:t>
            </a:r>
          </a:p>
          <a:p>
            <a:r>
              <a:rPr lang="en-US" dirty="0">
                <a:solidFill>
                  <a:schemeClr val="bg1">
                    <a:lumMod val="95000"/>
                  </a:schemeClr>
                </a:solidFill>
                <a:latin typeface="Prompt" panose="00000500000000000000" pitchFamily="2" charset="-34"/>
                <a:cs typeface="Prompt" panose="00000500000000000000" pitchFamily="2" charset="-34"/>
              </a:rPr>
              <a:t>c</a:t>
            </a:r>
            <a:r>
              <a:rPr lang="en-US" dirty="0" smtClean="0">
                <a:solidFill>
                  <a:schemeClr val="bg1">
                    <a:lumMod val="95000"/>
                  </a:schemeClr>
                </a:solidFill>
                <a:latin typeface="Prompt" panose="00000500000000000000" pitchFamily="2" charset="-34"/>
                <a:cs typeface="Prompt" panose="00000500000000000000" pitchFamily="2" charset="-34"/>
              </a:rPr>
              <a:t>lickable ones that would redirect you to a different page on the same tab.</a:t>
            </a:r>
          </a:p>
          <a:p>
            <a:r>
              <a:rPr lang="en-US" dirty="0" smtClean="0">
                <a:solidFill>
                  <a:schemeClr val="bg1">
                    <a:lumMod val="95000"/>
                  </a:schemeClr>
                </a:solidFill>
                <a:latin typeface="Prompt" panose="00000500000000000000" pitchFamily="2" charset="-34"/>
                <a:cs typeface="Prompt" panose="00000500000000000000" pitchFamily="2" charset="-34"/>
              </a:rPr>
              <a:t>We’ve added a “GO BACK” button to make it easy to go back to the menu </a:t>
            </a:r>
          </a:p>
          <a:p>
            <a:r>
              <a:rPr lang="en-US" dirty="0" smtClean="0">
                <a:solidFill>
                  <a:schemeClr val="bg1">
                    <a:lumMod val="95000"/>
                  </a:schemeClr>
                </a:solidFill>
                <a:latin typeface="Prompt" panose="00000500000000000000" pitchFamily="2" charset="-34"/>
                <a:cs typeface="Prompt" panose="00000500000000000000" pitchFamily="2" charset="-34"/>
              </a:rPr>
              <a:t>and navigate your way through. “main.html” is the one you’re looking for.</a:t>
            </a:r>
          </a:p>
          <a:p>
            <a:r>
              <a:rPr lang="en-US" dirty="0" smtClean="0">
                <a:solidFill>
                  <a:schemeClr val="bg1">
                    <a:lumMod val="95000"/>
                  </a:schemeClr>
                </a:solidFill>
                <a:latin typeface="Prompt" panose="00000500000000000000" pitchFamily="2" charset="-34"/>
                <a:cs typeface="Prompt" panose="00000500000000000000" pitchFamily="2" charset="-34"/>
              </a:rPr>
              <a:t>“The Divine Ratio” itself is a clickable link, that would take you to a page that gives</a:t>
            </a:r>
          </a:p>
          <a:p>
            <a:r>
              <a:rPr lang="en-US" dirty="0">
                <a:solidFill>
                  <a:schemeClr val="bg1">
                    <a:lumMod val="95000"/>
                  </a:schemeClr>
                </a:solidFill>
                <a:latin typeface="Prompt" panose="00000500000000000000" pitchFamily="2" charset="-34"/>
                <a:cs typeface="Prompt" panose="00000500000000000000" pitchFamily="2" charset="-34"/>
              </a:rPr>
              <a:t>a</a:t>
            </a:r>
            <a:r>
              <a:rPr lang="en-US" dirty="0" smtClean="0">
                <a:solidFill>
                  <a:schemeClr val="bg1">
                    <a:lumMod val="95000"/>
                  </a:schemeClr>
                </a:solidFill>
                <a:latin typeface="Prompt" panose="00000500000000000000" pitchFamily="2" charset="-34"/>
                <a:cs typeface="Prompt" panose="00000500000000000000" pitchFamily="2" charset="-34"/>
              </a:rPr>
              <a:t> brief about the Golden Ratio, basically it’s theory. We created a double-page scroll</a:t>
            </a:r>
          </a:p>
          <a:p>
            <a:r>
              <a:rPr lang="en-US" dirty="0">
                <a:solidFill>
                  <a:schemeClr val="bg1">
                    <a:lumMod val="95000"/>
                  </a:schemeClr>
                </a:solidFill>
                <a:latin typeface="Prompt" panose="00000500000000000000" pitchFamily="2" charset="-34"/>
                <a:cs typeface="Prompt" panose="00000500000000000000" pitchFamily="2" charset="-34"/>
              </a:rPr>
              <a:t>e</a:t>
            </a:r>
            <a:r>
              <a:rPr lang="en-US" dirty="0" smtClean="0">
                <a:solidFill>
                  <a:schemeClr val="bg1">
                    <a:lumMod val="95000"/>
                  </a:schemeClr>
                </a:solidFill>
                <a:latin typeface="Prompt" panose="00000500000000000000" pitchFamily="2" charset="-34"/>
                <a:cs typeface="Prompt" panose="00000500000000000000" pitchFamily="2" charset="-34"/>
              </a:rPr>
              <a:t>ffect to make it visually appealing. In this PPT, we’ve assumed you’ll be primarily</a:t>
            </a:r>
          </a:p>
          <a:p>
            <a:r>
              <a:rPr lang="en-US" dirty="0">
                <a:solidFill>
                  <a:schemeClr val="bg1">
                    <a:lumMod val="95000"/>
                  </a:schemeClr>
                </a:solidFill>
                <a:latin typeface="Prompt" panose="00000500000000000000" pitchFamily="2" charset="-34"/>
                <a:cs typeface="Prompt" panose="00000500000000000000" pitchFamily="2" charset="-34"/>
              </a:rPr>
              <a:t>s</a:t>
            </a:r>
            <a:r>
              <a:rPr lang="en-US" dirty="0" smtClean="0">
                <a:solidFill>
                  <a:schemeClr val="bg1">
                    <a:lumMod val="95000"/>
                  </a:schemeClr>
                </a:solidFill>
                <a:latin typeface="Prompt" panose="00000500000000000000" pitchFamily="2" charset="-34"/>
                <a:cs typeface="Prompt" panose="00000500000000000000" pitchFamily="2" charset="-34"/>
              </a:rPr>
              <a:t>crolling down the menu, rather than up, so we’ve explained about each page in that exact order.</a:t>
            </a:r>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r>
              <a:rPr lang="en-US" dirty="0">
                <a:solidFill>
                  <a:schemeClr val="bg1">
                    <a:lumMod val="95000"/>
                  </a:schemeClr>
                </a:solidFill>
                <a:latin typeface="Prompt" panose="00000500000000000000" pitchFamily="2" charset="-34"/>
                <a:cs typeface="Prompt" panose="00000500000000000000" pitchFamily="2" charset="-34"/>
              </a:rPr>
              <a:t>	</a:t>
            </a:r>
            <a:r>
              <a:rPr lang="en-US" dirty="0" smtClean="0">
                <a:solidFill>
                  <a:schemeClr val="bg1">
                    <a:lumMod val="95000"/>
                  </a:schemeClr>
                </a:solidFill>
                <a:latin typeface="Prompt" panose="00000500000000000000" pitchFamily="2" charset="-34"/>
                <a:cs typeface="Prompt" panose="00000500000000000000" pitchFamily="2" charset="-34"/>
              </a:rPr>
              <a:t>							</a:t>
            </a:r>
            <a:endParaRPr lang="en-IN" dirty="0">
              <a:solidFill>
                <a:schemeClr val="bg1">
                  <a:lumMod val="95000"/>
                </a:schemeClr>
              </a:solidFill>
              <a:latin typeface="Prompt" panose="00000500000000000000" pitchFamily="2" charset="-34"/>
              <a:cs typeface="Prompt" panose="00000500000000000000" pitchFamily="2" charset="-34"/>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402" y="1574240"/>
            <a:ext cx="2095500" cy="1571625"/>
          </a:xfrm>
          <a:prstGeom prst="rect">
            <a:avLst/>
          </a:prstGeom>
        </p:spPr>
      </p:pic>
    </p:spTree>
    <p:extLst>
      <p:ext uri="{BB962C8B-B14F-4D97-AF65-F5344CB8AC3E}">
        <p14:creationId xmlns:p14="http://schemas.microsoft.com/office/powerpoint/2010/main" val="1052189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3085940" y="365803"/>
            <a:ext cx="5891357" cy="923330"/>
          </a:xfrm>
          <a:prstGeom prst="rect">
            <a:avLst/>
          </a:prstGeom>
          <a:noFill/>
        </p:spPr>
        <p:txBody>
          <a:bodyPr wrap="none" lIns="91440" tIns="45720" rIns="91440" bIns="45720">
            <a:spAutoFit/>
          </a:bodyPr>
          <a:lstStyle/>
          <a:p>
            <a:pPr algn="ctr"/>
            <a:r>
              <a:rPr lang="en-US" sz="5400" b="1" cap="none" spc="0" dirty="0" smtClean="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rPr>
              <a:t>The Nature Ratio</a:t>
            </a:r>
            <a:endParaRPr lang="en-US" sz="5400" b="1" cap="none" spc="0" dirty="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endParaRPr>
          </a:p>
        </p:txBody>
      </p:sp>
      <p:sp>
        <p:nvSpPr>
          <p:cNvPr id="2" name="TextBox 1"/>
          <p:cNvSpPr txBox="1"/>
          <p:nvPr/>
        </p:nvSpPr>
        <p:spPr>
          <a:xfrm>
            <a:off x="1803661" y="1406813"/>
            <a:ext cx="10388339" cy="3693319"/>
          </a:xfrm>
          <a:prstGeom prst="rect">
            <a:avLst/>
          </a:prstGeom>
          <a:noFill/>
        </p:spPr>
        <p:txBody>
          <a:bodyPr wrap="square" rtlCol="0">
            <a:spAutoFit/>
          </a:bodyPr>
          <a:lstStyle/>
          <a:p>
            <a:r>
              <a:rPr lang="en-US" dirty="0" smtClean="0">
                <a:solidFill>
                  <a:schemeClr val="bg1">
                    <a:lumMod val="95000"/>
                  </a:schemeClr>
                </a:solidFill>
                <a:latin typeface="Prompt" panose="00000500000000000000" pitchFamily="2" charset="-34"/>
                <a:cs typeface="Prompt" panose="00000500000000000000" pitchFamily="2" charset="-34"/>
              </a:rPr>
              <a:t>We decided to bring in a parallax effect on this one using a JavaScript</a:t>
            </a:r>
          </a:p>
          <a:p>
            <a:r>
              <a:rPr lang="en-US" dirty="0" smtClean="0">
                <a:solidFill>
                  <a:schemeClr val="bg1">
                    <a:lumMod val="95000"/>
                  </a:schemeClr>
                </a:solidFill>
                <a:latin typeface="Prompt" panose="00000500000000000000" pitchFamily="2" charset="-34"/>
                <a:cs typeface="Prompt" panose="00000500000000000000" pitchFamily="2" charset="-34"/>
              </a:rPr>
              <a:t>plugin called “parallax.min.js” which would essentially add a parallax</a:t>
            </a:r>
          </a:p>
          <a:p>
            <a:r>
              <a:rPr lang="en-US" dirty="0">
                <a:solidFill>
                  <a:schemeClr val="bg1">
                    <a:lumMod val="95000"/>
                  </a:schemeClr>
                </a:solidFill>
                <a:latin typeface="Prompt" panose="00000500000000000000" pitchFamily="2" charset="-34"/>
                <a:cs typeface="Prompt" panose="00000500000000000000" pitchFamily="2" charset="-34"/>
              </a:rPr>
              <a:t>e</a:t>
            </a:r>
            <a:r>
              <a:rPr lang="en-US" dirty="0" smtClean="0">
                <a:solidFill>
                  <a:schemeClr val="bg1">
                    <a:lumMod val="95000"/>
                  </a:schemeClr>
                </a:solidFill>
                <a:latin typeface="Prompt" panose="00000500000000000000" pitchFamily="2" charset="-34"/>
                <a:cs typeface="Prompt" panose="00000500000000000000" pitchFamily="2" charset="-34"/>
              </a:rPr>
              <a:t>ffect to the website when scrolling. The webpage talks about the Ratio’s</a:t>
            </a:r>
          </a:p>
          <a:p>
            <a:r>
              <a:rPr lang="en-US" dirty="0" smtClean="0">
                <a:solidFill>
                  <a:schemeClr val="bg1">
                    <a:lumMod val="95000"/>
                  </a:schemeClr>
                </a:solidFill>
                <a:latin typeface="Prompt" panose="00000500000000000000" pitchFamily="2" charset="-34"/>
                <a:cs typeface="Prompt" panose="00000500000000000000" pitchFamily="2" charset="-34"/>
              </a:rPr>
              <a:t>prevalence in nature.</a:t>
            </a: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r>
              <a:rPr lang="en-US" dirty="0">
                <a:solidFill>
                  <a:schemeClr val="bg1">
                    <a:lumMod val="95000"/>
                  </a:schemeClr>
                </a:solidFill>
                <a:latin typeface="Prompt" panose="00000500000000000000" pitchFamily="2" charset="-34"/>
                <a:cs typeface="Prompt" panose="00000500000000000000" pitchFamily="2" charset="-34"/>
              </a:rPr>
              <a:t>	</a:t>
            </a:r>
            <a:r>
              <a:rPr lang="en-US" dirty="0" smtClean="0">
                <a:solidFill>
                  <a:schemeClr val="bg1">
                    <a:lumMod val="95000"/>
                  </a:schemeClr>
                </a:solidFill>
                <a:latin typeface="Prompt" panose="00000500000000000000" pitchFamily="2" charset="-34"/>
                <a:cs typeface="Prompt" panose="00000500000000000000" pitchFamily="2" charset="-34"/>
              </a:rPr>
              <a:t>							</a:t>
            </a:r>
            <a:endParaRPr lang="en-IN" dirty="0">
              <a:solidFill>
                <a:schemeClr val="bg1">
                  <a:lumMod val="95000"/>
                </a:schemeClr>
              </a:solidFill>
              <a:latin typeface="Prompt" panose="00000500000000000000" pitchFamily="2" charset="-34"/>
              <a:cs typeface="Prompt" panose="00000500000000000000" pitchFamily="2" charset="-34"/>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8805" y="2864327"/>
            <a:ext cx="6895107" cy="3694075"/>
          </a:xfrm>
          <a:prstGeom prst="rect">
            <a:avLst/>
          </a:prstGeom>
        </p:spPr>
      </p:pic>
    </p:spTree>
    <p:extLst>
      <p:ext uri="{BB962C8B-B14F-4D97-AF65-F5344CB8AC3E}">
        <p14:creationId xmlns:p14="http://schemas.microsoft.com/office/powerpoint/2010/main" val="78817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2518478" y="365803"/>
            <a:ext cx="7026282" cy="923330"/>
          </a:xfrm>
          <a:prstGeom prst="rect">
            <a:avLst/>
          </a:prstGeom>
          <a:noFill/>
        </p:spPr>
        <p:txBody>
          <a:bodyPr wrap="none" lIns="91440" tIns="45720" rIns="91440" bIns="45720">
            <a:spAutoFit/>
          </a:bodyPr>
          <a:lstStyle/>
          <a:p>
            <a:pPr algn="ctr"/>
            <a:r>
              <a:rPr lang="en-US" sz="5400" b="1" cap="none" spc="0" dirty="0" smtClean="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rPr>
              <a:t>The Attraction Ratio</a:t>
            </a:r>
            <a:endParaRPr lang="en-US" sz="5400" b="1" cap="none" spc="0" dirty="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endParaRPr>
          </a:p>
        </p:txBody>
      </p:sp>
      <p:sp>
        <p:nvSpPr>
          <p:cNvPr id="2" name="TextBox 1"/>
          <p:cNvSpPr txBox="1"/>
          <p:nvPr/>
        </p:nvSpPr>
        <p:spPr>
          <a:xfrm>
            <a:off x="1395829" y="1329540"/>
            <a:ext cx="10388339" cy="3693319"/>
          </a:xfrm>
          <a:prstGeom prst="rect">
            <a:avLst/>
          </a:prstGeom>
          <a:noFill/>
        </p:spPr>
        <p:txBody>
          <a:bodyPr wrap="square" rtlCol="0">
            <a:spAutoFit/>
          </a:bodyPr>
          <a:lstStyle/>
          <a:p>
            <a:r>
              <a:rPr lang="en-US" dirty="0" smtClean="0">
                <a:solidFill>
                  <a:schemeClr val="bg1">
                    <a:lumMod val="95000"/>
                  </a:schemeClr>
                </a:solidFill>
                <a:latin typeface="Prompt" panose="00000500000000000000" pitchFamily="2" charset="-34"/>
                <a:cs typeface="Prompt" panose="00000500000000000000" pitchFamily="2" charset="-34"/>
              </a:rPr>
              <a:t>Here, we used a </a:t>
            </a:r>
            <a:r>
              <a:rPr lang="en-US" dirty="0">
                <a:solidFill>
                  <a:schemeClr val="bg1">
                    <a:lumMod val="95000"/>
                  </a:schemeClr>
                </a:solidFill>
                <a:latin typeface="Prompt" panose="00000500000000000000" pitchFamily="2" charset="-34"/>
                <a:cs typeface="Prompt" panose="00000500000000000000" pitchFamily="2" charset="-34"/>
              </a:rPr>
              <a:t>jQuery plugin called “</a:t>
            </a:r>
            <a:r>
              <a:rPr lang="en-US" dirty="0" smtClean="0">
                <a:solidFill>
                  <a:schemeClr val="bg1">
                    <a:lumMod val="95000"/>
                  </a:schemeClr>
                </a:solidFill>
                <a:latin typeface="Prompt" panose="00000500000000000000" pitchFamily="2" charset="-34"/>
                <a:cs typeface="Prompt" panose="00000500000000000000" pitchFamily="2" charset="-34"/>
              </a:rPr>
              <a:t>jquery.tiltedpage-scroll.js,” that would</a:t>
            </a:r>
          </a:p>
          <a:p>
            <a:r>
              <a:rPr lang="en-US" dirty="0" smtClean="0">
                <a:solidFill>
                  <a:schemeClr val="bg1">
                    <a:lumMod val="95000"/>
                  </a:schemeClr>
                </a:solidFill>
                <a:latin typeface="Prompt" panose="00000500000000000000" pitchFamily="2" charset="-34"/>
                <a:cs typeface="Prompt" panose="00000500000000000000" pitchFamily="2" charset="-34"/>
              </a:rPr>
              <a:t>add a smooth tilted/tiled effect when scrolling. This webpage talks about the different brands we’ve been accustomed to using or even hearing about, and the use of</a:t>
            </a:r>
          </a:p>
          <a:p>
            <a:r>
              <a:rPr lang="en-US" dirty="0" smtClean="0">
                <a:solidFill>
                  <a:schemeClr val="bg1">
                    <a:lumMod val="95000"/>
                  </a:schemeClr>
                </a:solidFill>
                <a:latin typeface="Prompt" panose="00000500000000000000" pitchFamily="2" charset="-34"/>
                <a:cs typeface="Prompt" panose="00000500000000000000" pitchFamily="2" charset="-34"/>
              </a:rPr>
              <a:t>The Golden Proportion in their logos.</a:t>
            </a: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r>
              <a:rPr lang="en-US" dirty="0">
                <a:solidFill>
                  <a:schemeClr val="bg1">
                    <a:lumMod val="95000"/>
                  </a:schemeClr>
                </a:solidFill>
                <a:latin typeface="Prompt" panose="00000500000000000000" pitchFamily="2" charset="-34"/>
                <a:cs typeface="Prompt" panose="00000500000000000000" pitchFamily="2" charset="-34"/>
              </a:rPr>
              <a:t>	</a:t>
            </a:r>
            <a:r>
              <a:rPr lang="en-US" dirty="0" smtClean="0">
                <a:solidFill>
                  <a:schemeClr val="bg1">
                    <a:lumMod val="95000"/>
                  </a:schemeClr>
                </a:solidFill>
                <a:latin typeface="Prompt" panose="00000500000000000000" pitchFamily="2" charset="-34"/>
                <a:cs typeface="Prompt" panose="00000500000000000000" pitchFamily="2" charset="-34"/>
              </a:rPr>
              <a:t>							</a:t>
            </a:r>
            <a:endParaRPr lang="en-IN" dirty="0">
              <a:solidFill>
                <a:schemeClr val="bg1">
                  <a:lumMod val="95000"/>
                </a:schemeClr>
              </a:solidFill>
              <a:latin typeface="Prompt" panose="00000500000000000000" pitchFamily="2" charset="-34"/>
              <a:cs typeface="Prompt" panose="00000500000000000000" pitchFamily="2" charset="-34"/>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478" y="2761109"/>
            <a:ext cx="6825803" cy="3837640"/>
          </a:xfrm>
          <a:prstGeom prst="rect">
            <a:avLst/>
          </a:prstGeom>
        </p:spPr>
      </p:pic>
    </p:spTree>
    <p:extLst>
      <p:ext uri="{BB962C8B-B14F-4D97-AF65-F5344CB8AC3E}">
        <p14:creationId xmlns:p14="http://schemas.microsoft.com/office/powerpoint/2010/main" val="208896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1898119" y="365803"/>
            <a:ext cx="8267007" cy="923330"/>
          </a:xfrm>
          <a:prstGeom prst="rect">
            <a:avLst/>
          </a:prstGeom>
          <a:noFill/>
        </p:spPr>
        <p:txBody>
          <a:bodyPr wrap="none" lIns="91440" tIns="45720" rIns="91440" bIns="45720">
            <a:spAutoFit/>
          </a:bodyPr>
          <a:lstStyle/>
          <a:p>
            <a:pPr algn="ctr"/>
            <a:r>
              <a:rPr lang="en-US" sz="5400" b="1" cap="none" spc="0" dirty="0" smtClean="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rPr>
              <a:t>The Interactive Ratio - 1</a:t>
            </a:r>
            <a:endParaRPr lang="en-US" sz="5400" b="1" cap="none" spc="0" dirty="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endParaRPr>
          </a:p>
        </p:txBody>
      </p:sp>
      <p:sp>
        <p:nvSpPr>
          <p:cNvPr id="2" name="TextBox 1"/>
          <p:cNvSpPr txBox="1"/>
          <p:nvPr/>
        </p:nvSpPr>
        <p:spPr>
          <a:xfrm>
            <a:off x="970827" y="1289133"/>
            <a:ext cx="10388339" cy="7848302"/>
          </a:xfrm>
          <a:prstGeom prst="rect">
            <a:avLst/>
          </a:prstGeom>
          <a:noFill/>
        </p:spPr>
        <p:txBody>
          <a:bodyPr wrap="square" rtlCol="0">
            <a:spAutoFit/>
          </a:bodyPr>
          <a:lstStyle/>
          <a:p>
            <a:r>
              <a:rPr lang="en-US" dirty="0" smtClean="0">
                <a:solidFill>
                  <a:schemeClr val="bg1">
                    <a:lumMod val="95000"/>
                  </a:schemeClr>
                </a:solidFill>
                <a:latin typeface="Prompt" panose="00000500000000000000" pitchFamily="2" charset="-34"/>
                <a:cs typeface="Prompt" panose="00000500000000000000" pitchFamily="2" charset="-34"/>
              </a:rPr>
              <a:t>This is the first Interactive Content on the webpage. We created this using Python3 using Tensorflow, VGG16 (Transfer Learning) and Keras for Binary Image Classification. We created the dataset ourselves, having approximately 500 images belonging to each class: “true” and “false”, where “true” translates to the image having the Golden Ratio, while “false” doesn’t. The dataset is relatively small and we had to perform augmentation for better results. We didn’t, however, optimize our model using Tensorboard or any other similar libraries, and simply took in the epoch with the best accuracy (batch_size was 32 and epochs were 10). We trained the model twice on different occasions on Google Colab (thanks to my computer’s almost non-existent GPU), and downloaded the models onto my local machine in a .h5 format, and made a .ipynb file on Jupyter Notebook that would take in an image and predict the existence of the Golden Ratio in it, and later converted it into a .py file for easier viewing. The “false” part of the dataset contained images of everyday interest like tables, furniture, bottles, pens etc. and hence, the model gets confused sometimes and does not do too well when it comes to predicting “false” on images outside of everyday interests. “model_1.ipynb” in the “model_predictions” folder is the .ipynb file that we trained the model on in Google Colab, and “model.py” is the .ipynb file converted into a .py file, that generates a prediction on an image. “model_exec.bat” is a batch file that contains a command to run the “model.py” file to generate predictions. Please ignore all warnings, the prediction will be on the last line.</a:t>
            </a: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endParaRPr lang="en-US" dirty="0">
              <a:solidFill>
                <a:schemeClr val="bg1">
                  <a:lumMod val="95000"/>
                </a:schemeClr>
              </a:solidFill>
              <a:latin typeface="Prompt" panose="00000500000000000000" pitchFamily="2" charset="-34"/>
              <a:cs typeface="Prompt" panose="00000500000000000000" pitchFamily="2" charset="-34"/>
            </a:endParaRPr>
          </a:p>
          <a:p>
            <a:endParaRPr lang="en-US" dirty="0" smtClean="0">
              <a:solidFill>
                <a:schemeClr val="bg1">
                  <a:lumMod val="95000"/>
                </a:schemeClr>
              </a:solidFill>
              <a:latin typeface="Prompt" panose="00000500000000000000" pitchFamily="2" charset="-34"/>
              <a:cs typeface="Prompt" panose="00000500000000000000" pitchFamily="2" charset="-34"/>
            </a:endParaRPr>
          </a:p>
          <a:p>
            <a:r>
              <a:rPr lang="en-US" dirty="0">
                <a:solidFill>
                  <a:schemeClr val="bg1">
                    <a:lumMod val="95000"/>
                  </a:schemeClr>
                </a:solidFill>
                <a:latin typeface="Prompt" panose="00000500000000000000" pitchFamily="2" charset="-34"/>
                <a:cs typeface="Prompt" panose="00000500000000000000" pitchFamily="2" charset="-34"/>
              </a:rPr>
              <a:t>	</a:t>
            </a:r>
            <a:r>
              <a:rPr lang="en-US" dirty="0" smtClean="0">
                <a:solidFill>
                  <a:schemeClr val="bg1">
                    <a:lumMod val="95000"/>
                  </a:schemeClr>
                </a:solidFill>
                <a:latin typeface="Prompt" panose="00000500000000000000" pitchFamily="2" charset="-34"/>
                <a:cs typeface="Prompt" panose="00000500000000000000" pitchFamily="2" charset="-34"/>
              </a:rPr>
              <a:t>							</a:t>
            </a:r>
            <a:endParaRPr lang="en-IN" dirty="0">
              <a:solidFill>
                <a:schemeClr val="bg1">
                  <a:lumMod val="95000"/>
                </a:schemeClr>
              </a:solidFill>
              <a:latin typeface="Prompt" panose="00000500000000000000" pitchFamily="2" charset="-34"/>
              <a:cs typeface="Prompt" panose="00000500000000000000" pitchFamily="2" charset="-34"/>
            </a:endParaRPr>
          </a:p>
        </p:txBody>
      </p:sp>
    </p:spTree>
    <p:extLst>
      <p:ext uri="{BB962C8B-B14F-4D97-AF65-F5344CB8AC3E}">
        <p14:creationId xmlns:p14="http://schemas.microsoft.com/office/powerpoint/2010/main" val="2575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689461" y="365803"/>
            <a:ext cx="10684335" cy="923330"/>
          </a:xfrm>
          <a:prstGeom prst="rect">
            <a:avLst/>
          </a:prstGeom>
          <a:noFill/>
        </p:spPr>
        <p:txBody>
          <a:bodyPr wrap="none" lIns="91440" tIns="45720" rIns="91440" bIns="45720">
            <a:spAutoFit/>
          </a:bodyPr>
          <a:lstStyle/>
          <a:p>
            <a:pPr algn="ctr"/>
            <a:r>
              <a:rPr lang="en-US" sz="5400" b="1" cap="none" spc="0" dirty="0" smtClean="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rPr>
              <a:t>The Art and Architecture Ratio</a:t>
            </a:r>
            <a:endParaRPr lang="en-US" sz="5400" b="1" cap="none" spc="0" dirty="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endParaRPr>
          </a:p>
        </p:txBody>
      </p:sp>
      <p:sp>
        <p:nvSpPr>
          <p:cNvPr id="2" name="TextBox 1"/>
          <p:cNvSpPr txBox="1"/>
          <p:nvPr/>
        </p:nvSpPr>
        <p:spPr>
          <a:xfrm>
            <a:off x="985457" y="1320909"/>
            <a:ext cx="10388339" cy="1200329"/>
          </a:xfrm>
          <a:prstGeom prst="rect">
            <a:avLst/>
          </a:prstGeom>
          <a:noFill/>
        </p:spPr>
        <p:txBody>
          <a:bodyPr wrap="square" rtlCol="0">
            <a:spAutoFit/>
          </a:bodyPr>
          <a:lstStyle/>
          <a:p>
            <a:r>
              <a:rPr lang="en-US" dirty="0" smtClean="0">
                <a:solidFill>
                  <a:schemeClr val="bg1">
                    <a:lumMod val="95000"/>
                  </a:schemeClr>
                </a:solidFill>
                <a:latin typeface="Prompt" panose="00000500000000000000" pitchFamily="2" charset="-34"/>
                <a:cs typeface="Prompt" panose="00000500000000000000" pitchFamily="2" charset="-34"/>
              </a:rPr>
              <a:t>In this webpage, we’ve talked about the use of the Divine Proportion in different forms</a:t>
            </a:r>
          </a:p>
          <a:p>
            <a:r>
              <a:rPr lang="en-US" dirty="0">
                <a:solidFill>
                  <a:schemeClr val="bg1">
                    <a:lumMod val="95000"/>
                  </a:schemeClr>
                </a:solidFill>
                <a:latin typeface="Prompt" panose="00000500000000000000" pitchFamily="2" charset="-34"/>
                <a:cs typeface="Prompt" panose="00000500000000000000" pitchFamily="2" charset="-34"/>
              </a:rPr>
              <a:t>o</a:t>
            </a:r>
            <a:r>
              <a:rPr lang="en-US" dirty="0" smtClean="0">
                <a:solidFill>
                  <a:schemeClr val="bg1">
                    <a:lumMod val="95000"/>
                  </a:schemeClr>
                </a:solidFill>
                <a:latin typeface="Prompt" panose="00000500000000000000" pitchFamily="2" charset="-34"/>
                <a:cs typeface="Prompt" panose="00000500000000000000" pitchFamily="2" charset="-34"/>
              </a:rPr>
              <a:t>f both Art, and Architecture and how it has been observed right from the ages</a:t>
            </a:r>
          </a:p>
          <a:p>
            <a:r>
              <a:rPr lang="en-US" dirty="0" smtClean="0">
                <a:solidFill>
                  <a:schemeClr val="bg1">
                    <a:lumMod val="95000"/>
                  </a:schemeClr>
                </a:solidFill>
                <a:latin typeface="Prompt" panose="00000500000000000000" pitchFamily="2" charset="-34"/>
                <a:cs typeface="Prompt" panose="00000500000000000000" pitchFamily="2" charset="-34"/>
              </a:rPr>
              <a:t>of the Mona Lisa and The Great Pyramids of Giza, up until now. We’ve added a parallax effect on this webpage too.</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9401" y="2581793"/>
            <a:ext cx="6184454" cy="4121320"/>
          </a:xfrm>
          <a:prstGeom prst="rect">
            <a:avLst/>
          </a:prstGeom>
        </p:spPr>
      </p:pic>
    </p:spTree>
    <p:extLst>
      <p:ext uri="{BB962C8B-B14F-4D97-AF65-F5344CB8AC3E}">
        <p14:creationId xmlns:p14="http://schemas.microsoft.com/office/powerpoint/2010/main" val="379461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2699630" y="365803"/>
            <a:ext cx="6664004" cy="923330"/>
          </a:xfrm>
          <a:prstGeom prst="rect">
            <a:avLst/>
          </a:prstGeom>
          <a:noFill/>
        </p:spPr>
        <p:txBody>
          <a:bodyPr wrap="none" lIns="91440" tIns="45720" rIns="91440" bIns="45720">
            <a:spAutoFit/>
          </a:bodyPr>
          <a:lstStyle/>
          <a:p>
            <a:pPr algn="ctr"/>
            <a:r>
              <a:rPr lang="en-US" sz="5400" b="1" cap="none" spc="0" dirty="0" smtClean="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rPr>
              <a:t>The History Behind</a:t>
            </a:r>
            <a:endParaRPr lang="en-US" sz="5400" b="1" cap="none" spc="0" dirty="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endParaRPr>
          </a:p>
        </p:txBody>
      </p:sp>
      <p:sp>
        <p:nvSpPr>
          <p:cNvPr id="2" name="TextBox 1"/>
          <p:cNvSpPr txBox="1"/>
          <p:nvPr/>
        </p:nvSpPr>
        <p:spPr>
          <a:xfrm>
            <a:off x="985457" y="1282272"/>
            <a:ext cx="10388339" cy="1200329"/>
          </a:xfrm>
          <a:prstGeom prst="rect">
            <a:avLst/>
          </a:prstGeom>
          <a:noFill/>
        </p:spPr>
        <p:txBody>
          <a:bodyPr wrap="square" rtlCol="0">
            <a:spAutoFit/>
          </a:bodyPr>
          <a:lstStyle/>
          <a:p>
            <a:r>
              <a:rPr lang="en-US" dirty="0" smtClean="0">
                <a:solidFill>
                  <a:schemeClr val="bg1">
                    <a:lumMod val="95000"/>
                  </a:schemeClr>
                </a:solidFill>
                <a:latin typeface="Prompt" panose="00000500000000000000" pitchFamily="2" charset="-34"/>
                <a:cs typeface="Prompt" panose="00000500000000000000" pitchFamily="2" charset="-34"/>
              </a:rPr>
              <a:t>Here, we’ve used different sliding effects to make both the pictures, and the words</a:t>
            </a:r>
          </a:p>
          <a:p>
            <a:r>
              <a:rPr lang="en-US" dirty="0">
                <a:solidFill>
                  <a:schemeClr val="bg1">
                    <a:lumMod val="95000"/>
                  </a:schemeClr>
                </a:solidFill>
                <a:latin typeface="Prompt" panose="00000500000000000000" pitchFamily="2" charset="-34"/>
                <a:cs typeface="Prompt" panose="00000500000000000000" pitchFamily="2" charset="-34"/>
              </a:rPr>
              <a:t>v</a:t>
            </a:r>
            <a:r>
              <a:rPr lang="en-US" dirty="0" smtClean="0">
                <a:solidFill>
                  <a:schemeClr val="bg1">
                    <a:lumMod val="95000"/>
                  </a:schemeClr>
                </a:solidFill>
                <a:latin typeface="Prompt" panose="00000500000000000000" pitchFamily="2" charset="-34"/>
                <a:cs typeface="Prompt" panose="00000500000000000000" pitchFamily="2" charset="-34"/>
              </a:rPr>
              <a:t>isually appealing. We also used the parallax effect </a:t>
            </a:r>
            <a:r>
              <a:rPr lang="en-US" sz="800" dirty="0" smtClean="0">
                <a:solidFill>
                  <a:schemeClr val="bg1">
                    <a:lumMod val="95000"/>
                  </a:schemeClr>
                </a:solidFill>
                <a:latin typeface="Prompt" panose="00000500000000000000" pitchFamily="2" charset="-34"/>
                <a:cs typeface="Prompt" panose="00000500000000000000" pitchFamily="2" charset="-34"/>
              </a:rPr>
              <a:t>(again)  </a:t>
            </a:r>
            <a:r>
              <a:rPr lang="en-US" dirty="0" smtClean="0">
                <a:solidFill>
                  <a:schemeClr val="bg1">
                    <a:lumMod val="95000"/>
                  </a:schemeClr>
                </a:solidFill>
                <a:latin typeface="Prompt" panose="00000500000000000000" pitchFamily="2" charset="-34"/>
                <a:cs typeface="Prompt" panose="00000500000000000000" pitchFamily="2" charset="-34"/>
              </a:rPr>
              <a:t>, but this time used Bootstrap</a:t>
            </a:r>
          </a:p>
          <a:p>
            <a:r>
              <a:rPr lang="en-US" dirty="0" smtClean="0">
                <a:solidFill>
                  <a:schemeClr val="bg1">
                    <a:lumMod val="95000"/>
                  </a:schemeClr>
                </a:solidFill>
                <a:latin typeface="Prompt" panose="00000500000000000000" pitchFamily="2" charset="-34"/>
                <a:cs typeface="Prompt" panose="00000500000000000000" pitchFamily="2" charset="-34"/>
              </a:rPr>
              <a:t>and JS only. This webpage talks about the beginnings of the Golden Ratio</a:t>
            </a:r>
          </a:p>
          <a:p>
            <a:r>
              <a:rPr lang="en-US" dirty="0">
                <a:solidFill>
                  <a:schemeClr val="bg1">
                    <a:lumMod val="95000"/>
                  </a:schemeClr>
                </a:solidFill>
                <a:latin typeface="Prompt" panose="00000500000000000000" pitchFamily="2" charset="-34"/>
                <a:cs typeface="Prompt" panose="00000500000000000000" pitchFamily="2" charset="-34"/>
              </a:rPr>
              <a:t>i</a:t>
            </a:r>
            <a:r>
              <a:rPr lang="en-US" dirty="0" smtClean="0">
                <a:solidFill>
                  <a:schemeClr val="bg1">
                    <a:lumMod val="95000"/>
                  </a:schemeClr>
                </a:solidFill>
                <a:latin typeface="Prompt" panose="00000500000000000000" pitchFamily="2" charset="-34"/>
                <a:cs typeface="Prompt" panose="00000500000000000000" pitchFamily="2" charset="-34"/>
              </a:rPr>
              <a:t>n terms of it’s discovery post-Egypt era.</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2317" y="2534117"/>
            <a:ext cx="6098629" cy="4050582"/>
          </a:xfrm>
          <a:prstGeom prst="rect">
            <a:avLst/>
          </a:prstGeom>
        </p:spPr>
      </p:pic>
    </p:spTree>
    <p:extLst>
      <p:ext uri="{BB962C8B-B14F-4D97-AF65-F5344CB8AC3E}">
        <p14:creationId xmlns:p14="http://schemas.microsoft.com/office/powerpoint/2010/main" val="3968142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2918625" y="139700"/>
            <a:ext cx="6282489" cy="707886"/>
          </a:xfrm>
          <a:prstGeom prst="rect">
            <a:avLst/>
          </a:prstGeom>
          <a:noFill/>
        </p:spPr>
        <p:txBody>
          <a:bodyPr wrap="none" lIns="91440" tIns="45720" rIns="91440" bIns="45720">
            <a:spAutoFit/>
          </a:bodyPr>
          <a:lstStyle/>
          <a:p>
            <a:pPr algn="ctr"/>
            <a:r>
              <a:rPr lang="en-US" sz="4000" b="1" cap="none" spc="0" dirty="0" smtClean="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rPr>
              <a:t>The Interactive Ratio - 2</a:t>
            </a:r>
            <a:endParaRPr lang="en-US" sz="4000" b="1" cap="none" spc="0" dirty="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endParaRPr>
          </a:p>
        </p:txBody>
      </p:sp>
      <p:sp>
        <p:nvSpPr>
          <p:cNvPr id="2" name="TextBox 1"/>
          <p:cNvSpPr txBox="1"/>
          <p:nvPr/>
        </p:nvSpPr>
        <p:spPr>
          <a:xfrm>
            <a:off x="865700" y="826609"/>
            <a:ext cx="10388339" cy="7017306"/>
          </a:xfrm>
          <a:prstGeom prst="rect">
            <a:avLst/>
          </a:prstGeom>
          <a:noFill/>
        </p:spPr>
        <p:txBody>
          <a:bodyPr wrap="square" rtlCol="0">
            <a:spAutoFit/>
          </a:bodyPr>
          <a:lstStyle/>
          <a:p>
            <a:r>
              <a:rPr lang="en-IN" sz="1450" dirty="0">
                <a:solidFill>
                  <a:schemeClr val="bg1">
                    <a:lumMod val="95000"/>
                  </a:schemeClr>
                </a:solidFill>
                <a:latin typeface="Prompt" panose="00000500000000000000" pitchFamily="2" charset="-34"/>
                <a:cs typeface="Prompt" panose="00000500000000000000" pitchFamily="2" charset="-34"/>
              </a:rPr>
              <a:t>This interactive has been made with the Turtle module in Python 3. </a:t>
            </a:r>
            <a:r>
              <a:rPr lang="en-IN" sz="1450" dirty="0" smtClean="0">
                <a:solidFill>
                  <a:schemeClr val="bg1">
                    <a:lumMod val="95000"/>
                  </a:schemeClr>
                </a:solidFill>
                <a:latin typeface="Prompt" panose="00000500000000000000" pitchFamily="2" charset="-34"/>
                <a:cs typeface="Prompt" panose="00000500000000000000" pitchFamily="2" charset="-34"/>
              </a:rPr>
              <a:t>It </a:t>
            </a:r>
            <a:r>
              <a:rPr lang="en-IN" sz="1450" dirty="0">
                <a:solidFill>
                  <a:schemeClr val="bg1">
                    <a:lumMod val="95000"/>
                  </a:schemeClr>
                </a:solidFill>
                <a:latin typeface="Prompt" panose="00000500000000000000" pitchFamily="2" charset="-34"/>
                <a:cs typeface="Prompt" panose="00000500000000000000" pitchFamily="2" charset="-34"/>
              </a:rPr>
              <a:t>is </a:t>
            </a:r>
            <a:r>
              <a:rPr lang="en-IN" sz="1450" dirty="0" smtClean="0">
                <a:solidFill>
                  <a:schemeClr val="bg1">
                    <a:lumMod val="95000"/>
                  </a:schemeClr>
                </a:solidFill>
                <a:latin typeface="Prompt" panose="00000500000000000000" pitchFamily="2" charset="-34"/>
                <a:cs typeface="Prompt" panose="00000500000000000000" pitchFamily="2" charset="-34"/>
              </a:rPr>
              <a:t>focused </a:t>
            </a:r>
            <a:r>
              <a:rPr lang="en-IN" sz="1450" dirty="0">
                <a:solidFill>
                  <a:schemeClr val="bg1">
                    <a:lumMod val="95000"/>
                  </a:schemeClr>
                </a:solidFill>
                <a:latin typeface="Prompt" panose="00000500000000000000" pitchFamily="2" charset="-34"/>
                <a:cs typeface="Prompt" panose="00000500000000000000" pitchFamily="2" charset="-34"/>
              </a:rPr>
              <a:t>on helping people understand the patterns formed due to a given deviation in angle</a:t>
            </a:r>
            <a:r>
              <a:rPr lang="en-IN" sz="1450" dirty="0" smtClean="0">
                <a:solidFill>
                  <a:schemeClr val="bg1">
                    <a:lumMod val="95000"/>
                  </a:schemeClr>
                </a:solidFill>
                <a:latin typeface="Prompt" panose="00000500000000000000" pitchFamily="2" charset="-34"/>
                <a:cs typeface="Prompt" panose="00000500000000000000" pitchFamily="2" charset="-34"/>
              </a:rPr>
              <a:t>. </a:t>
            </a:r>
            <a:r>
              <a:rPr lang="en-IN" sz="1450" dirty="0">
                <a:solidFill>
                  <a:schemeClr val="bg1">
                    <a:lumMod val="95000"/>
                  </a:schemeClr>
                </a:solidFill>
                <a:latin typeface="Prompt" panose="00000500000000000000" pitchFamily="2" charset="-34"/>
                <a:cs typeface="Prompt" panose="00000500000000000000" pitchFamily="2" charset="-34"/>
              </a:rPr>
              <a:t>The code uses 2 modules – </a:t>
            </a:r>
            <a:r>
              <a:rPr lang="en-IN" sz="1450" dirty="0" smtClean="0">
                <a:solidFill>
                  <a:schemeClr val="bg1">
                    <a:lumMod val="95000"/>
                  </a:schemeClr>
                </a:solidFill>
                <a:latin typeface="Prompt" panose="00000500000000000000" pitchFamily="2" charset="-34"/>
                <a:cs typeface="Prompt" panose="00000500000000000000" pitchFamily="2" charset="-34"/>
              </a:rPr>
              <a:t>Turtle </a:t>
            </a:r>
            <a:r>
              <a:rPr lang="en-IN" sz="1450" dirty="0">
                <a:solidFill>
                  <a:schemeClr val="bg1">
                    <a:lumMod val="95000"/>
                  </a:schemeClr>
                </a:solidFill>
                <a:latin typeface="Prompt" panose="00000500000000000000" pitchFamily="2" charset="-34"/>
                <a:cs typeface="Prompt" panose="00000500000000000000" pitchFamily="2" charset="-34"/>
              </a:rPr>
              <a:t>(to create the graphics) and math module (to find the coordinate of the </a:t>
            </a:r>
            <a:r>
              <a:rPr lang="en-IN" sz="1450" dirty="0" smtClean="0">
                <a:solidFill>
                  <a:schemeClr val="bg1">
                    <a:lumMod val="95000"/>
                  </a:schemeClr>
                </a:solidFill>
                <a:latin typeface="Prompt" panose="00000500000000000000" pitchFamily="2" charset="-34"/>
                <a:cs typeface="Prompt" panose="00000500000000000000" pitchFamily="2" charset="-34"/>
              </a:rPr>
              <a:t>blocks </a:t>
            </a:r>
            <a:r>
              <a:rPr lang="en-IN" sz="1450" dirty="0">
                <a:solidFill>
                  <a:schemeClr val="bg1">
                    <a:lumMod val="95000"/>
                  </a:schemeClr>
                </a:solidFill>
                <a:latin typeface="Prompt" panose="00000500000000000000" pitchFamily="2" charset="-34"/>
                <a:cs typeface="Prompt" panose="00000500000000000000" pitchFamily="2" charset="-34"/>
              </a:rPr>
              <a:t>using </a:t>
            </a:r>
            <a:r>
              <a:rPr lang="en-IN" sz="1450" dirty="0" smtClean="0">
                <a:solidFill>
                  <a:schemeClr val="bg1">
                    <a:lumMod val="95000"/>
                  </a:schemeClr>
                </a:solidFill>
                <a:latin typeface="Prompt" panose="00000500000000000000" pitchFamily="2" charset="-34"/>
                <a:cs typeface="Prompt" panose="00000500000000000000" pitchFamily="2" charset="-34"/>
              </a:rPr>
              <a:t>the sine </a:t>
            </a:r>
            <a:r>
              <a:rPr lang="en-IN" sz="1450" dirty="0">
                <a:solidFill>
                  <a:schemeClr val="bg1">
                    <a:lumMod val="95000"/>
                  </a:schemeClr>
                </a:solidFill>
                <a:latin typeface="Prompt" panose="00000500000000000000" pitchFamily="2" charset="-34"/>
                <a:cs typeface="Prompt" panose="00000500000000000000" pitchFamily="2" charset="-34"/>
              </a:rPr>
              <a:t>and cosine components</a:t>
            </a:r>
            <a:r>
              <a:rPr lang="en-IN" sz="1450" dirty="0" smtClean="0">
                <a:solidFill>
                  <a:schemeClr val="bg1">
                    <a:lumMod val="95000"/>
                  </a:schemeClr>
                </a:solidFill>
                <a:latin typeface="Prompt" panose="00000500000000000000" pitchFamily="2" charset="-34"/>
                <a:cs typeface="Prompt" panose="00000500000000000000" pitchFamily="2" charset="-34"/>
              </a:rPr>
              <a:t>). </a:t>
            </a:r>
            <a:r>
              <a:rPr lang="en-IN" sz="1450" dirty="0">
                <a:solidFill>
                  <a:schemeClr val="bg1">
                    <a:lumMod val="95000"/>
                  </a:schemeClr>
                </a:solidFill>
                <a:latin typeface="Prompt" panose="00000500000000000000" pitchFamily="2" charset="-34"/>
                <a:cs typeface="Prompt" panose="00000500000000000000" pitchFamily="2" charset="-34"/>
              </a:rPr>
              <a:t>On entering the input of the </a:t>
            </a:r>
            <a:r>
              <a:rPr lang="en-IN" sz="1450" dirty="0" smtClean="0">
                <a:solidFill>
                  <a:schemeClr val="bg1">
                    <a:lumMod val="95000"/>
                  </a:schemeClr>
                </a:solidFill>
                <a:latin typeface="Prompt" panose="00000500000000000000" pitchFamily="2" charset="-34"/>
                <a:cs typeface="Prompt" panose="00000500000000000000" pitchFamily="2" charset="-34"/>
              </a:rPr>
              <a:t>angle, </a:t>
            </a:r>
            <a:r>
              <a:rPr lang="en-IN" sz="1450" dirty="0">
                <a:solidFill>
                  <a:schemeClr val="bg1">
                    <a:lumMod val="95000"/>
                  </a:schemeClr>
                </a:solidFill>
                <a:latin typeface="Prompt" panose="00000500000000000000" pitchFamily="2" charset="-34"/>
                <a:cs typeface="Prompt" panose="00000500000000000000" pitchFamily="2" charset="-34"/>
              </a:rPr>
              <a:t>the blocks arrange themselves in a manner such that they deviate from the line formed by previous 2 blocks by an </a:t>
            </a:r>
            <a:r>
              <a:rPr lang="en-IN" sz="1450" dirty="0" smtClean="0">
                <a:solidFill>
                  <a:schemeClr val="bg1">
                    <a:lumMod val="95000"/>
                  </a:schemeClr>
                </a:solidFill>
                <a:latin typeface="Prompt" panose="00000500000000000000" pitchFamily="2" charset="-34"/>
                <a:cs typeface="Prompt" panose="00000500000000000000" pitchFamily="2" charset="-34"/>
              </a:rPr>
              <a:t>angle</a:t>
            </a:r>
            <a:r>
              <a:rPr lang="en-IN" sz="1450" dirty="0" smtClean="0">
                <a:solidFill>
                  <a:schemeClr val="bg1">
                    <a:lumMod val="95000"/>
                  </a:schemeClr>
                </a:solidFill>
                <a:latin typeface="Prompt" panose="00000500000000000000" pitchFamily="2" charset="-34"/>
                <a:cs typeface="Prompt" panose="00000500000000000000" pitchFamily="2" charset="-34"/>
              </a:rPr>
              <a:t>.</a:t>
            </a:r>
            <a:endParaRPr lang="en-IN" sz="1450" dirty="0" smtClean="0">
              <a:solidFill>
                <a:schemeClr val="bg1">
                  <a:lumMod val="95000"/>
                </a:schemeClr>
              </a:solidFill>
              <a:latin typeface="Prompt" panose="00000500000000000000" pitchFamily="2" charset="-34"/>
              <a:cs typeface="Prompt" panose="00000500000000000000" pitchFamily="2" charset="-34"/>
            </a:endParaRPr>
          </a:p>
          <a:p>
            <a:endParaRPr lang="en-US" sz="1450" dirty="0">
              <a:solidFill>
                <a:schemeClr val="bg1">
                  <a:lumMod val="95000"/>
                </a:schemeClr>
              </a:solidFill>
              <a:latin typeface="Prompt" panose="00000500000000000000" pitchFamily="2" charset="-34"/>
              <a:cs typeface="Prompt" panose="00000500000000000000" pitchFamily="2" charset="-34"/>
            </a:endParaRPr>
          </a:p>
          <a:p>
            <a:r>
              <a:rPr lang="en-US" sz="1450" dirty="0" smtClean="0">
                <a:solidFill>
                  <a:schemeClr val="bg1">
                    <a:lumMod val="95000"/>
                  </a:schemeClr>
                </a:solidFill>
                <a:latin typeface="Prompt" panose="00000500000000000000" pitchFamily="2" charset="-34"/>
                <a:cs typeface="Prompt" panose="00000500000000000000" pitchFamily="2" charset="-34"/>
              </a:rPr>
              <a:t>Please note that the angles are in radians, and not degrees</a:t>
            </a:r>
            <a:endParaRPr lang="en-IN" sz="1450" dirty="0" smtClean="0">
              <a:solidFill>
                <a:schemeClr val="bg1">
                  <a:lumMod val="95000"/>
                </a:schemeClr>
              </a:solidFill>
              <a:latin typeface="Prompt" panose="00000500000000000000" pitchFamily="2" charset="-34"/>
              <a:cs typeface="Prompt" panose="00000500000000000000" pitchFamily="2" charset="-34"/>
            </a:endParaRPr>
          </a:p>
          <a:p>
            <a:endParaRPr lang="en-US" sz="1450" dirty="0" smtClean="0">
              <a:solidFill>
                <a:schemeClr val="bg1">
                  <a:lumMod val="95000"/>
                </a:schemeClr>
              </a:solidFill>
              <a:latin typeface="Prompt" panose="00000500000000000000" pitchFamily="2" charset="-34"/>
              <a:cs typeface="Prompt" panose="00000500000000000000" pitchFamily="2" charset="-34"/>
            </a:endParaRPr>
          </a:p>
          <a:p>
            <a:r>
              <a:rPr lang="en-US" sz="1450" dirty="0" smtClean="0">
                <a:solidFill>
                  <a:schemeClr val="bg1">
                    <a:lumMod val="95000"/>
                  </a:schemeClr>
                </a:solidFill>
                <a:latin typeface="Prompt" panose="00000500000000000000" pitchFamily="2" charset="-34"/>
                <a:cs typeface="Prompt" panose="00000500000000000000" pitchFamily="2" charset="-34"/>
              </a:rPr>
              <a:t>Real-life examples:</a:t>
            </a:r>
          </a:p>
          <a:p>
            <a:endParaRPr lang="en-US" sz="1450" dirty="0">
              <a:solidFill>
                <a:schemeClr val="bg1">
                  <a:lumMod val="95000"/>
                </a:schemeClr>
              </a:solidFill>
              <a:latin typeface="Prompt" panose="00000500000000000000" pitchFamily="2" charset="-34"/>
              <a:cs typeface="Prompt" panose="00000500000000000000" pitchFamily="2" charset="-34"/>
            </a:endParaRPr>
          </a:p>
          <a:p>
            <a:r>
              <a:rPr lang="en-US" sz="1450" dirty="0" smtClean="0">
                <a:solidFill>
                  <a:schemeClr val="bg1">
                    <a:lumMod val="95000"/>
                  </a:schemeClr>
                </a:solidFill>
                <a:latin typeface="Prompt" panose="00000500000000000000" pitchFamily="2" charset="-34"/>
                <a:cs typeface="Prompt" panose="00000500000000000000" pitchFamily="2" charset="-34"/>
              </a:rPr>
              <a:t>Plants</a:t>
            </a:r>
            <a:r>
              <a:rPr lang="en-US" sz="1450" dirty="0">
                <a:solidFill>
                  <a:schemeClr val="bg1">
                    <a:lumMod val="95000"/>
                  </a:schemeClr>
                </a:solidFill>
                <a:latin typeface="Prompt" panose="00000500000000000000" pitchFamily="2" charset="-34"/>
                <a:cs typeface="Prompt" panose="00000500000000000000" pitchFamily="2" charset="-34"/>
              </a:rPr>
              <a:t> can grow new cells in spirals, such as the pattern of seeds in a</a:t>
            </a:r>
            <a:r>
              <a:rPr lang="en-US" sz="1450" dirty="0" smtClean="0">
                <a:solidFill>
                  <a:schemeClr val="bg1">
                    <a:lumMod val="95000"/>
                  </a:schemeClr>
                </a:solidFill>
                <a:latin typeface="Prompt" panose="00000500000000000000" pitchFamily="2" charset="-34"/>
                <a:cs typeface="Prompt" panose="00000500000000000000" pitchFamily="2" charset="-34"/>
              </a:rPr>
              <a:t> </a:t>
            </a:r>
            <a:r>
              <a:rPr lang="en-US" sz="1450" dirty="0">
                <a:solidFill>
                  <a:schemeClr val="bg1">
                    <a:lumMod val="95000"/>
                  </a:schemeClr>
                </a:solidFill>
                <a:latin typeface="Prompt" panose="00000500000000000000" pitchFamily="2" charset="-34"/>
                <a:cs typeface="Prompt" panose="00000500000000000000" pitchFamily="2" charset="-34"/>
              </a:rPr>
              <a:t>sunflower. The Golden Angle happens when you break up a circle so that the ratio of the big arc to the little arc is the Golden Ratio. The spiral happens naturally because each new cell is formed after a turn. </a:t>
            </a:r>
            <a:r>
              <a:rPr lang="en-US" sz="1450" dirty="0" smtClean="0">
                <a:solidFill>
                  <a:schemeClr val="bg1">
                    <a:lumMod val="95000"/>
                  </a:schemeClr>
                </a:solidFill>
                <a:latin typeface="Prompt" panose="00000500000000000000" pitchFamily="2" charset="-34"/>
                <a:cs typeface="Prompt" panose="00000500000000000000" pitchFamily="2" charset="-34"/>
              </a:rPr>
              <a:t>If you enter “1.618” as the rotation angle for each cell, you’ll see a beautiful flower formed with the cells forming into four petals at the center and continue further as they bloom in that exact angle.</a:t>
            </a:r>
          </a:p>
          <a:p>
            <a:endParaRPr lang="en-US" sz="1450" dirty="0">
              <a:solidFill>
                <a:schemeClr val="bg1">
                  <a:lumMod val="95000"/>
                </a:schemeClr>
              </a:solidFill>
              <a:latin typeface="Prompt" panose="00000500000000000000" pitchFamily="2" charset="-34"/>
              <a:cs typeface="Prompt" panose="00000500000000000000" pitchFamily="2" charset="-34"/>
            </a:endParaRPr>
          </a:p>
          <a:p>
            <a:pPr lvl="0" algn="just" eaLnBrk="0" fontAlgn="base" hangingPunct="0">
              <a:spcBef>
                <a:spcPct val="0"/>
              </a:spcBef>
              <a:spcAft>
                <a:spcPct val="0"/>
              </a:spcAft>
            </a:pPr>
            <a:r>
              <a:rPr lang="en-US" sz="1450" dirty="0" smtClean="0">
                <a:solidFill>
                  <a:schemeClr val="bg1">
                    <a:lumMod val="95000"/>
                  </a:schemeClr>
                </a:solidFill>
                <a:latin typeface="Prompt" panose="00000500000000000000" pitchFamily="2" charset="-34"/>
                <a:cs typeface="Prompt" panose="00000500000000000000" pitchFamily="2" charset="-34"/>
              </a:rPr>
              <a:t>Spiral Galaxies are also known for having the Golden Ratio in them. “The </a:t>
            </a:r>
            <a:r>
              <a:rPr lang="en-US" sz="1450" dirty="0">
                <a:solidFill>
                  <a:schemeClr val="bg1">
                    <a:lumMod val="95000"/>
                  </a:schemeClr>
                </a:solidFill>
                <a:latin typeface="Prompt" panose="00000500000000000000" pitchFamily="2" charset="-34"/>
                <a:cs typeface="Prompt" panose="00000500000000000000" pitchFamily="2" charset="-34"/>
              </a:rPr>
              <a:t>density-wave spirals are usually well represented by logarithmic spirals with only slowly changing pitch </a:t>
            </a:r>
            <a:r>
              <a:rPr lang="en-US" sz="1450" dirty="0" smtClean="0">
                <a:solidFill>
                  <a:schemeClr val="bg1">
                    <a:lumMod val="95000"/>
                  </a:schemeClr>
                </a:solidFill>
                <a:latin typeface="Prompt" panose="00000500000000000000" pitchFamily="2" charset="-34"/>
                <a:cs typeface="Prompt" panose="00000500000000000000" pitchFamily="2" charset="-34"/>
              </a:rPr>
              <a:t>angle”. </a:t>
            </a:r>
          </a:p>
          <a:p>
            <a:pPr lvl="0" algn="just" eaLnBrk="0" fontAlgn="base" hangingPunct="0">
              <a:spcBef>
                <a:spcPct val="0"/>
              </a:spcBef>
              <a:spcAft>
                <a:spcPct val="0"/>
              </a:spcAft>
            </a:pPr>
            <a:r>
              <a:rPr lang="en-US" altLang="en-US" sz="1450" i="1" dirty="0">
                <a:solidFill>
                  <a:schemeClr val="bg1">
                    <a:lumMod val="95000"/>
                  </a:schemeClr>
                </a:solidFill>
                <a:latin typeface="Prompt" panose="00000500000000000000" pitchFamily="2" charset="-34"/>
                <a:cs typeface="Prompt" panose="00000500000000000000" pitchFamily="2" charset="-34"/>
              </a:rPr>
              <a:t>	</a:t>
            </a:r>
            <a:r>
              <a:rPr lang="en-US" altLang="en-US" sz="1450" i="1" dirty="0" smtClean="0">
                <a:solidFill>
                  <a:schemeClr val="bg1">
                    <a:lumMod val="95000"/>
                  </a:schemeClr>
                </a:solidFill>
                <a:latin typeface="Prompt" panose="00000500000000000000" pitchFamily="2" charset="-34"/>
                <a:cs typeface="Prompt" panose="00000500000000000000" pitchFamily="2" charset="-34"/>
              </a:rPr>
              <a:t>		R</a:t>
            </a:r>
            <a:r>
              <a:rPr lang="en-US" altLang="en-US" sz="1450" dirty="0" smtClean="0">
                <a:solidFill>
                  <a:schemeClr val="bg1">
                    <a:lumMod val="95000"/>
                  </a:schemeClr>
                </a:solidFill>
                <a:latin typeface="Prompt" panose="00000500000000000000" pitchFamily="2" charset="-34"/>
                <a:cs typeface="Prompt" panose="00000500000000000000" pitchFamily="2" charset="-34"/>
              </a:rPr>
              <a:t> </a:t>
            </a:r>
            <a:r>
              <a:rPr lang="en-US" altLang="en-US" sz="1450" dirty="0">
                <a:solidFill>
                  <a:schemeClr val="bg1">
                    <a:lumMod val="95000"/>
                  </a:schemeClr>
                </a:solidFill>
                <a:latin typeface="Prompt" panose="00000500000000000000" pitchFamily="2" charset="-34"/>
                <a:cs typeface="Prompt" panose="00000500000000000000" pitchFamily="2" charset="-34"/>
              </a:rPr>
              <a:t>= </a:t>
            </a:r>
            <a:r>
              <a:rPr lang="en-US" altLang="en-US" sz="1450" i="1" dirty="0">
                <a:solidFill>
                  <a:schemeClr val="bg1">
                    <a:lumMod val="95000"/>
                  </a:schemeClr>
                </a:solidFill>
                <a:latin typeface="Prompt" panose="00000500000000000000" pitchFamily="2" charset="-34"/>
                <a:cs typeface="Prompt" panose="00000500000000000000" pitchFamily="2" charset="-34"/>
              </a:rPr>
              <a:t>R</a:t>
            </a:r>
            <a:r>
              <a:rPr lang="en-US" altLang="en-US" sz="1450" baseline="-30000" dirty="0">
                <a:solidFill>
                  <a:schemeClr val="bg1">
                    <a:lumMod val="95000"/>
                  </a:schemeClr>
                </a:solidFill>
                <a:latin typeface="Prompt" panose="00000500000000000000" pitchFamily="2" charset="-34"/>
                <a:cs typeface="Prompt" panose="00000500000000000000" pitchFamily="2" charset="-34"/>
              </a:rPr>
              <a:t>0</a:t>
            </a:r>
            <a:r>
              <a:rPr lang="en-US" altLang="en-US" sz="1450" dirty="0">
                <a:solidFill>
                  <a:schemeClr val="bg1">
                    <a:lumMod val="95000"/>
                  </a:schemeClr>
                </a:solidFill>
                <a:latin typeface="Prompt" panose="00000500000000000000" pitchFamily="2" charset="-34"/>
                <a:cs typeface="Prompt" panose="00000500000000000000" pitchFamily="2" charset="-34"/>
              </a:rPr>
              <a:t> exp[</a:t>
            </a:r>
            <a:r>
              <a:rPr lang="en-US" altLang="en-US" sz="1450" i="1" dirty="0">
                <a:solidFill>
                  <a:schemeClr val="bg1">
                    <a:lumMod val="95000"/>
                  </a:schemeClr>
                </a:solidFill>
                <a:latin typeface="Prompt" panose="00000500000000000000" pitchFamily="2" charset="-34"/>
                <a:cs typeface="Prompt" panose="00000500000000000000" pitchFamily="2" charset="-34"/>
              </a:rPr>
              <a:t>x</a:t>
            </a:r>
            <a:r>
              <a:rPr lang="en-US" altLang="en-US" sz="1450" dirty="0">
                <a:solidFill>
                  <a:schemeClr val="bg1">
                    <a:lumMod val="95000"/>
                  </a:schemeClr>
                </a:solidFill>
                <a:latin typeface="Prompt" panose="00000500000000000000" pitchFamily="2" charset="-34"/>
                <a:cs typeface="Prompt" panose="00000500000000000000" pitchFamily="2" charset="-34"/>
              </a:rPr>
              <a:t> (</a:t>
            </a:r>
            <a:r>
              <a:rPr lang="en-US" altLang="en-US" sz="1450" i="1" dirty="0" smtClean="0">
                <a:solidFill>
                  <a:schemeClr val="bg1">
                    <a:lumMod val="95000"/>
                  </a:schemeClr>
                </a:solidFill>
                <a:latin typeface="Prompt" panose="00000500000000000000" pitchFamily="2" charset="-34"/>
                <a:cs typeface="Prompt" panose="00000500000000000000" pitchFamily="2" charset="-34"/>
              </a:rPr>
              <a:t>R</a:t>
            </a:r>
            <a:r>
              <a:rPr lang="el-GR" sz="1450" dirty="0" smtClean="0">
                <a:solidFill>
                  <a:schemeClr val="bg1">
                    <a:lumMod val="95000"/>
                  </a:schemeClr>
                </a:solidFill>
                <a:latin typeface="Times New Roman"/>
                <a:cs typeface="Prompt" panose="00000500000000000000" pitchFamily="2" charset="-34"/>
              </a:rPr>
              <a:t>ϴ</a:t>
            </a:r>
            <a:r>
              <a:rPr lang="en-US" sz="1450" dirty="0" smtClean="0">
                <a:solidFill>
                  <a:schemeClr val="bg1">
                    <a:lumMod val="95000"/>
                  </a:schemeClr>
                </a:solidFill>
                <a:latin typeface="Prompt" panose="00000500000000000000" pitchFamily="2" charset="-34"/>
                <a:cs typeface="Prompt" panose="00000500000000000000" pitchFamily="2" charset="-34"/>
              </a:rPr>
              <a:t>]</a:t>
            </a:r>
            <a:r>
              <a:rPr lang="en-US" altLang="en-US" sz="1450" dirty="0" smtClean="0">
                <a:solidFill>
                  <a:schemeClr val="bg1">
                    <a:lumMod val="95000"/>
                  </a:schemeClr>
                </a:solidFill>
                <a:latin typeface="Prompt" panose="00000500000000000000" pitchFamily="2" charset="-34"/>
                <a:cs typeface="Prompt" panose="00000500000000000000" pitchFamily="2" charset="-34"/>
              </a:rPr>
              <a:t> </a:t>
            </a:r>
            <a:r>
              <a:rPr lang="en-US" altLang="en-US" sz="1450" dirty="0">
                <a:solidFill>
                  <a:schemeClr val="bg1">
                    <a:lumMod val="95000"/>
                  </a:schemeClr>
                </a:solidFill>
                <a:latin typeface="Prompt" panose="00000500000000000000" pitchFamily="2" charset="-34"/>
                <a:cs typeface="Prompt" panose="00000500000000000000" pitchFamily="2" charset="-34"/>
              </a:rPr>
              <a:t>  or   log </a:t>
            </a:r>
            <a:r>
              <a:rPr lang="en-US" altLang="en-US" sz="1450" i="1" dirty="0">
                <a:solidFill>
                  <a:schemeClr val="bg1">
                    <a:lumMod val="95000"/>
                  </a:schemeClr>
                </a:solidFill>
                <a:latin typeface="Prompt" panose="00000500000000000000" pitchFamily="2" charset="-34"/>
                <a:cs typeface="Prompt" panose="00000500000000000000" pitchFamily="2" charset="-34"/>
              </a:rPr>
              <a:t>R</a:t>
            </a:r>
            <a:r>
              <a:rPr lang="en-US" altLang="en-US" sz="1450" dirty="0">
                <a:solidFill>
                  <a:schemeClr val="bg1">
                    <a:lumMod val="95000"/>
                  </a:schemeClr>
                </a:solidFill>
                <a:latin typeface="Prompt" panose="00000500000000000000" pitchFamily="2" charset="-34"/>
                <a:cs typeface="Prompt" panose="00000500000000000000" pitchFamily="2" charset="-34"/>
              </a:rPr>
              <a:t> = A + </a:t>
            </a:r>
            <a:r>
              <a:rPr lang="en-US" altLang="en-US" sz="1450" dirty="0" smtClean="0">
                <a:solidFill>
                  <a:schemeClr val="bg1">
                    <a:lumMod val="95000"/>
                  </a:schemeClr>
                </a:solidFill>
                <a:latin typeface="Prompt" panose="00000500000000000000" pitchFamily="2" charset="-34"/>
                <a:cs typeface="Prompt" panose="00000500000000000000" pitchFamily="2" charset="-34"/>
              </a:rPr>
              <a:t>B</a:t>
            </a:r>
            <a:r>
              <a:rPr lang="el-GR" sz="1450" dirty="0">
                <a:solidFill>
                  <a:schemeClr val="bg1">
                    <a:lumMod val="95000"/>
                  </a:schemeClr>
                </a:solidFill>
                <a:latin typeface="Times New Roman"/>
                <a:cs typeface="Prompt" panose="00000500000000000000" pitchFamily="2" charset="-34"/>
              </a:rPr>
              <a:t> ϴ</a:t>
            </a:r>
            <a:r>
              <a:rPr lang="en-US" altLang="en-US" sz="1450" dirty="0" smtClean="0">
                <a:solidFill>
                  <a:schemeClr val="bg1">
                    <a:lumMod val="95000"/>
                  </a:schemeClr>
                </a:solidFill>
                <a:latin typeface="Prompt" panose="00000500000000000000" pitchFamily="2" charset="-34"/>
                <a:cs typeface="Prompt" panose="00000500000000000000" pitchFamily="2" charset="-34"/>
              </a:rPr>
              <a:t>    </a:t>
            </a:r>
            <a:endParaRPr lang="en-US" altLang="en-US" sz="1450" dirty="0">
              <a:solidFill>
                <a:schemeClr val="bg1">
                  <a:lumMod val="95000"/>
                </a:schemeClr>
              </a:solidFill>
              <a:latin typeface="Prompt" panose="00000500000000000000" pitchFamily="2" charset="-34"/>
              <a:cs typeface="Prompt" panose="00000500000000000000" pitchFamily="2" charset="-34"/>
            </a:endParaRPr>
          </a:p>
          <a:p>
            <a:pPr lvl="0" algn="just" eaLnBrk="0" fontAlgn="base" hangingPunct="0">
              <a:spcBef>
                <a:spcPct val="0"/>
              </a:spcBef>
              <a:spcAft>
                <a:spcPct val="0"/>
              </a:spcAft>
            </a:pPr>
            <a:r>
              <a:rPr lang="en-US" altLang="en-US" sz="1450" dirty="0">
                <a:solidFill>
                  <a:schemeClr val="bg1">
                    <a:lumMod val="95000"/>
                  </a:schemeClr>
                </a:solidFill>
                <a:latin typeface="Prompt" panose="00000500000000000000" pitchFamily="2" charset="-34"/>
                <a:cs typeface="Prompt" panose="00000500000000000000" pitchFamily="2" charset="-34"/>
              </a:rPr>
              <a:t>with </a:t>
            </a:r>
            <a:r>
              <a:rPr lang="en-US" altLang="en-US" sz="1450" i="1" dirty="0">
                <a:solidFill>
                  <a:schemeClr val="bg1">
                    <a:lumMod val="95000"/>
                  </a:schemeClr>
                </a:solidFill>
                <a:latin typeface="Prompt" panose="00000500000000000000" pitchFamily="2" charset="-34"/>
                <a:cs typeface="Prompt" panose="00000500000000000000" pitchFamily="2" charset="-34"/>
              </a:rPr>
              <a:t>x</a:t>
            </a:r>
            <a:r>
              <a:rPr lang="en-US" altLang="en-US" sz="1450" dirty="0">
                <a:solidFill>
                  <a:schemeClr val="bg1">
                    <a:lumMod val="95000"/>
                  </a:schemeClr>
                </a:solidFill>
                <a:latin typeface="Prompt" panose="00000500000000000000" pitchFamily="2" charset="-34"/>
                <a:cs typeface="Prompt" panose="00000500000000000000" pitchFamily="2" charset="-34"/>
              </a:rPr>
              <a:t> = tg</a:t>
            </a:r>
            <a:r>
              <a:rPr lang="en-US" altLang="en-US" sz="1450" i="1" dirty="0">
                <a:solidFill>
                  <a:schemeClr val="bg1">
                    <a:lumMod val="95000"/>
                  </a:schemeClr>
                </a:solidFill>
                <a:latin typeface="Prompt" panose="00000500000000000000" pitchFamily="2" charset="-34"/>
                <a:cs typeface="Prompt" panose="00000500000000000000" pitchFamily="2" charset="-34"/>
              </a:rPr>
              <a:t>µ</a:t>
            </a:r>
            <a:r>
              <a:rPr lang="en-US" altLang="en-US" sz="1450" dirty="0">
                <a:solidFill>
                  <a:schemeClr val="bg1">
                    <a:lumMod val="95000"/>
                  </a:schemeClr>
                </a:solidFill>
                <a:latin typeface="Prompt" panose="00000500000000000000" pitchFamily="2" charset="-34"/>
                <a:cs typeface="Prompt" panose="00000500000000000000" pitchFamily="2" charset="-34"/>
              </a:rPr>
              <a:t>(</a:t>
            </a:r>
            <a:r>
              <a:rPr lang="en-US" altLang="en-US" sz="1450" i="1" dirty="0">
                <a:solidFill>
                  <a:schemeClr val="bg1">
                    <a:lumMod val="95000"/>
                  </a:schemeClr>
                </a:solidFill>
                <a:latin typeface="Prompt" panose="00000500000000000000" pitchFamily="2" charset="-34"/>
                <a:cs typeface="Prompt" panose="00000500000000000000" pitchFamily="2" charset="-34"/>
              </a:rPr>
              <a:t>R</a:t>
            </a:r>
            <a:r>
              <a:rPr lang="en-US" altLang="en-US" sz="1450" dirty="0" smtClean="0">
                <a:solidFill>
                  <a:schemeClr val="bg1">
                    <a:lumMod val="95000"/>
                  </a:schemeClr>
                </a:solidFill>
                <a:latin typeface="Prompt" panose="00000500000000000000" pitchFamily="2" charset="-34"/>
                <a:cs typeface="Prompt" panose="00000500000000000000" pitchFamily="2" charset="-34"/>
              </a:rPr>
              <a:t>); where </a:t>
            </a:r>
            <a:r>
              <a:rPr lang="el-GR" sz="1450" dirty="0" smtClean="0">
                <a:solidFill>
                  <a:schemeClr val="bg1">
                    <a:lumMod val="95000"/>
                  </a:schemeClr>
                </a:solidFill>
                <a:latin typeface="Times New Roman"/>
                <a:cs typeface="Prompt" panose="00000500000000000000" pitchFamily="2" charset="-34"/>
              </a:rPr>
              <a:t>ϴ</a:t>
            </a:r>
            <a:r>
              <a:rPr lang="en-US" sz="1450" dirty="0">
                <a:solidFill>
                  <a:schemeClr val="bg1">
                    <a:lumMod val="95000"/>
                  </a:schemeClr>
                </a:solidFill>
                <a:latin typeface="Prompt" panose="00000500000000000000" pitchFamily="2" charset="-34"/>
                <a:cs typeface="Prompt" panose="00000500000000000000" pitchFamily="2" charset="-34"/>
              </a:rPr>
              <a:t> </a:t>
            </a:r>
            <a:r>
              <a:rPr lang="en-US" altLang="en-US" sz="1450" dirty="0" smtClean="0">
                <a:solidFill>
                  <a:schemeClr val="bg1">
                    <a:lumMod val="95000"/>
                  </a:schemeClr>
                </a:solidFill>
                <a:latin typeface="Prompt" panose="00000500000000000000" pitchFamily="2" charset="-34"/>
                <a:cs typeface="Prompt" panose="00000500000000000000" pitchFamily="2" charset="-34"/>
              </a:rPr>
              <a:t> </a:t>
            </a:r>
            <a:r>
              <a:rPr lang="en-US" altLang="en-US" sz="1450" dirty="0">
                <a:solidFill>
                  <a:schemeClr val="bg1">
                    <a:lumMod val="95000"/>
                  </a:schemeClr>
                </a:solidFill>
                <a:latin typeface="Prompt" panose="00000500000000000000" pitchFamily="2" charset="-34"/>
                <a:cs typeface="Prompt" panose="00000500000000000000" pitchFamily="2" charset="-34"/>
              </a:rPr>
              <a:t>= winding angle; pitch angle </a:t>
            </a:r>
            <a:r>
              <a:rPr lang="en-US" altLang="en-US" sz="1450" i="1" dirty="0">
                <a:solidFill>
                  <a:schemeClr val="bg1">
                    <a:lumMod val="95000"/>
                  </a:schemeClr>
                </a:solidFill>
                <a:latin typeface="Prompt" panose="00000500000000000000" pitchFamily="2" charset="-34"/>
                <a:cs typeface="Prompt" panose="00000500000000000000" pitchFamily="2" charset="-34"/>
              </a:rPr>
              <a:t>µ</a:t>
            </a:r>
            <a:r>
              <a:rPr lang="en-US" altLang="en-US" sz="1450" dirty="0">
                <a:solidFill>
                  <a:schemeClr val="bg1">
                    <a:lumMod val="95000"/>
                  </a:schemeClr>
                </a:solidFill>
                <a:latin typeface="Prompt" panose="00000500000000000000" pitchFamily="2" charset="-34"/>
                <a:cs typeface="Prompt" panose="00000500000000000000" pitchFamily="2" charset="-34"/>
              </a:rPr>
              <a:t> being nearly constant</a:t>
            </a:r>
            <a:r>
              <a:rPr lang="en-US" altLang="en-US" sz="1450" dirty="0" smtClean="0">
                <a:solidFill>
                  <a:schemeClr val="bg1">
                    <a:lumMod val="95000"/>
                  </a:schemeClr>
                </a:solidFill>
                <a:latin typeface="Prompt" panose="00000500000000000000" pitchFamily="2" charset="-34"/>
                <a:cs typeface="Prompt" panose="00000500000000000000" pitchFamily="2" charset="-34"/>
              </a:rPr>
              <a:t>. </a:t>
            </a:r>
            <a:r>
              <a:rPr lang="en-US" sz="1450" dirty="0">
                <a:solidFill>
                  <a:schemeClr val="bg1">
                    <a:lumMod val="95000"/>
                  </a:schemeClr>
                </a:solidFill>
                <a:latin typeface="Prompt" panose="00000500000000000000" pitchFamily="2" charset="-34"/>
                <a:cs typeface="Prompt" panose="00000500000000000000" pitchFamily="2" charset="-34"/>
              </a:rPr>
              <a:t>[Kennicutt, R.C. Jr. Astron. J. 86 (1981) 1847]</a:t>
            </a:r>
            <a:endParaRPr lang="en-US" altLang="en-US" sz="1450" dirty="0" smtClean="0">
              <a:solidFill>
                <a:schemeClr val="bg1">
                  <a:lumMod val="95000"/>
                </a:schemeClr>
              </a:solidFill>
              <a:latin typeface="Prompt" panose="00000500000000000000" pitchFamily="2" charset="-34"/>
              <a:cs typeface="Prompt" panose="00000500000000000000" pitchFamily="2" charset="-34"/>
            </a:endParaRPr>
          </a:p>
          <a:p>
            <a:pPr lvl="0" algn="just" eaLnBrk="0" fontAlgn="base" hangingPunct="0">
              <a:spcBef>
                <a:spcPct val="0"/>
              </a:spcBef>
              <a:spcAft>
                <a:spcPct val="0"/>
              </a:spcAft>
            </a:pPr>
            <a:endParaRPr lang="en-US" altLang="en-US" sz="1450" dirty="0">
              <a:solidFill>
                <a:schemeClr val="bg1">
                  <a:lumMod val="95000"/>
                </a:schemeClr>
              </a:solidFill>
              <a:latin typeface="Prompt" panose="00000500000000000000" pitchFamily="2" charset="-34"/>
              <a:cs typeface="Prompt" panose="00000500000000000000" pitchFamily="2" charset="-34"/>
            </a:endParaRPr>
          </a:p>
          <a:p>
            <a:pPr lvl="0" algn="just" eaLnBrk="0" fontAlgn="base" hangingPunct="0">
              <a:spcBef>
                <a:spcPct val="0"/>
              </a:spcBef>
              <a:spcAft>
                <a:spcPct val="0"/>
              </a:spcAft>
            </a:pPr>
            <a:r>
              <a:rPr lang="en-US" altLang="en-US" sz="1450" dirty="0" smtClean="0">
                <a:solidFill>
                  <a:schemeClr val="bg1">
                    <a:lumMod val="95000"/>
                  </a:schemeClr>
                </a:solidFill>
                <a:latin typeface="Prompt" panose="00000500000000000000" pitchFamily="2" charset="-34"/>
                <a:cs typeface="Prompt" panose="00000500000000000000" pitchFamily="2" charset="-34"/>
              </a:rPr>
              <a:t>Pitch </a:t>
            </a:r>
            <a:r>
              <a:rPr lang="en-US" altLang="en-US" sz="1450" dirty="0">
                <a:solidFill>
                  <a:schemeClr val="bg1">
                    <a:lumMod val="95000"/>
                  </a:schemeClr>
                </a:solidFill>
                <a:latin typeface="Prompt" panose="00000500000000000000" pitchFamily="2" charset="-34"/>
                <a:cs typeface="Prompt" panose="00000500000000000000" pitchFamily="2" charset="-34"/>
              </a:rPr>
              <a:t>angles in different galaxies vary between a few and about 30</a:t>
            </a:r>
            <a:r>
              <a:rPr lang="en-US" altLang="en-US" sz="1450" dirty="0" smtClean="0">
                <a:solidFill>
                  <a:schemeClr val="bg1">
                    <a:lumMod val="95000"/>
                  </a:schemeClr>
                </a:solidFill>
                <a:latin typeface="Prompt" panose="00000500000000000000" pitchFamily="2" charset="-34"/>
                <a:cs typeface="Prompt" panose="00000500000000000000" pitchFamily="2" charset="-34"/>
              </a:rPr>
              <a:t>° (0.52 radians); </a:t>
            </a:r>
            <a:r>
              <a:rPr lang="en-US" altLang="en-US" sz="1450" dirty="0">
                <a:solidFill>
                  <a:schemeClr val="bg1">
                    <a:lumMod val="95000"/>
                  </a:schemeClr>
                </a:solidFill>
                <a:latin typeface="Prompt" panose="00000500000000000000" pitchFamily="2" charset="-34"/>
                <a:cs typeface="Prompt" panose="00000500000000000000" pitchFamily="2" charset="-34"/>
              </a:rPr>
              <a:t>the change of the pitch angle within any system is at most ±4</a:t>
            </a:r>
            <a:r>
              <a:rPr lang="en-US" altLang="en-US" sz="1450" dirty="0" smtClean="0">
                <a:solidFill>
                  <a:schemeClr val="bg1">
                    <a:lumMod val="95000"/>
                  </a:schemeClr>
                </a:solidFill>
                <a:latin typeface="Prompt" panose="00000500000000000000" pitchFamily="2" charset="-34"/>
                <a:cs typeface="Prompt" panose="00000500000000000000" pitchFamily="2" charset="-34"/>
              </a:rPr>
              <a:t>°(0.07 radians). If you enter in any rotation angle from 0.453 to 0.593, you’ll get perfectly formed spiral galaxies having the Golden Angle. Other rotation angles may give spirals too, but they will not have the Golden Angle in them.</a:t>
            </a:r>
            <a:endParaRPr lang="en-US" altLang="en-US" sz="1450" dirty="0">
              <a:solidFill>
                <a:schemeClr val="bg1">
                  <a:lumMod val="95000"/>
                </a:schemeClr>
              </a:solidFill>
              <a:latin typeface="Prompt" panose="00000500000000000000" pitchFamily="2" charset="-34"/>
              <a:cs typeface="Prompt" panose="00000500000000000000" pitchFamily="2" charset="-34"/>
            </a:endParaRPr>
          </a:p>
          <a:p>
            <a:endParaRPr lang="en-US" sz="1450" dirty="0">
              <a:solidFill>
                <a:schemeClr val="bg1">
                  <a:lumMod val="95000"/>
                </a:schemeClr>
              </a:solidFill>
              <a:latin typeface="Prompt" panose="00000500000000000000" pitchFamily="2" charset="-34"/>
              <a:cs typeface="Prompt" panose="00000500000000000000" pitchFamily="2" charset="-34"/>
            </a:endParaRPr>
          </a:p>
          <a:p>
            <a:endParaRPr lang="en-US" sz="1450" dirty="0">
              <a:solidFill>
                <a:schemeClr val="bg1">
                  <a:lumMod val="95000"/>
                </a:schemeClr>
              </a:solidFill>
              <a:latin typeface="Prompt" panose="00000500000000000000" pitchFamily="2" charset="-34"/>
              <a:cs typeface="Prompt" panose="00000500000000000000" pitchFamily="2" charset="-34"/>
            </a:endParaRPr>
          </a:p>
          <a:p>
            <a:endParaRPr lang="en-IN" sz="1450" dirty="0">
              <a:solidFill>
                <a:schemeClr val="bg1">
                  <a:lumMod val="95000"/>
                </a:schemeClr>
              </a:solidFill>
              <a:latin typeface="Prompt" panose="00000500000000000000" pitchFamily="2" charset="-34"/>
              <a:cs typeface="Prompt" panose="00000500000000000000" pitchFamily="2" charset="-34"/>
            </a:endParaRPr>
          </a:p>
          <a:p>
            <a:r>
              <a:rPr lang="en-IN" sz="1450" dirty="0" smtClean="0">
                <a:solidFill>
                  <a:schemeClr val="bg1">
                    <a:lumMod val="95000"/>
                  </a:schemeClr>
                </a:solidFill>
                <a:latin typeface="Prompt" panose="00000500000000000000" pitchFamily="2" charset="-34"/>
                <a:cs typeface="Prompt" panose="00000500000000000000" pitchFamily="2" charset="-34"/>
              </a:rPr>
              <a:t> </a:t>
            </a:r>
            <a:endParaRPr lang="en-IN" sz="1450" dirty="0">
              <a:solidFill>
                <a:schemeClr val="bg1">
                  <a:lumMod val="95000"/>
                </a:schemeClr>
              </a:solidFill>
              <a:latin typeface="Prompt" panose="00000500000000000000" pitchFamily="2" charset="-34"/>
              <a:cs typeface="Prompt" panose="00000500000000000000" pitchFamily="2" charset="-34"/>
            </a:endParaRPr>
          </a:p>
        </p:txBody>
      </p:sp>
      <p:pic>
        <p:nvPicPr>
          <p:cNvPr id="2050" name="Picture 2" descr="P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63" y="-182563"/>
            <a:ext cx="85725" cy="952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P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82563"/>
            <a:ext cx="85725" cy="95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8" y="92075"/>
            <a:ext cx="85725" cy="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42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2375206" y="359086"/>
            <a:ext cx="7369326" cy="707886"/>
          </a:xfrm>
          <a:prstGeom prst="rect">
            <a:avLst/>
          </a:prstGeom>
          <a:noFill/>
        </p:spPr>
        <p:txBody>
          <a:bodyPr wrap="none" lIns="91440" tIns="45720" rIns="91440" bIns="45720">
            <a:spAutoFit/>
          </a:bodyPr>
          <a:lstStyle/>
          <a:p>
            <a:pPr algn="ctr"/>
            <a:r>
              <a:rPr lang="en-US" sz="4000" b="1" cap="none" spc="0" dirty="0" smtClean="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rPr>
              <a:t>The Interactive Ratio </a:t>
            </a:r>
            <a:r>
              <a:rPr lang="en-US" sz="4000" b="1" cap="none" spc="0" dirty="0" smtClean="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rPr>
              <a:t>– 1 &amp; 2</a:t>
            </a:r>
            <a:endParaRPr lang="en-US" sz="4000" b="1" cap="none" spc="0" dirty="0">
              <a:ln w="0"/>
              <a:solidFill>
                <a:schemeClr val="bg1">
                  <a:lumMod val="85000"/>
                </a:schemeClr>
              </a:solidFill>
              <a:effectLst>
                <a:reflection blurRad="6350" stA="53000" endA="300" endPos="35500" dir="5400000" sy="-90000" algn="bl" rotWithShape="0"/>
              </a:effectLst>
              <a:latin typeface="Prompt" panose="00000500000000000000" pitchFamily="2" charset="-34"/>
              <a:cs typeface="Prompt" panose="00000500000000000000" pitchFamily="2" charset="-34"/>
            </a:endParaRPr>
          </a:p>
        </p:txBody>
      </p:sp>
      <p:sp>
        <p:nvSpPr>
          <p:cNvPr id="2" name="TextBox 1"/>
          <p:cNvSpPr txBox="1"/>
          <p:nvPr/>
        </p:nvSpPr>
        <p:spPr>
          <a:xfrm>
            <a:off x="865700" y="1238733"/>
            <a:ext cx="10388339" cy="5262979"/>
          </a:xfrm>
          <a:prstGeom prst="rect">
            <a:avLst/>
          </a:prstGeom>
          <a:noFill/>
        </p:spPr>
        <p:txBody>
          <a:bodyPr wrap="square" rtlCol="0">
            <a:spAutoFit/>
          </a:bodyPr>
          <a:lstStyle/>
          <a:p>
            <a:r>
              <a:rPr lang="en-US" sz="2400" dirty="0" smtClean="0">
                <a:solidFill>
                  <a:schemeClr val="bg1">
                    <a:lumMod val="95000"/>
                  </a:schemeClr>
                </a:solidFill>
                <a:latin typeface="Prompt" panose="00000500000000000000" pitchFamily="2" charset="-34"/>
                <a:cs typeface="Prompt" panose="00000500000000000000" pitchFamily="2" charset="-34"/>
              </a:rPr>
              <a:t>Since neither .py files nor .bat files can be run as a href link on HTML, each of them have to be opened separately.</a:t>
            </a:r>
          </a:p>
          <a:p>
            <a:endParaRPr lang="en-US" sz="2400" dirty="0">
              <a:solidFill>
                <a:schemeClr val="bg1">
                  <a:lumMod val="95000"/>
                </a:schemeClr>
              </a:solidFill>
              <a:latin typeface="Prompt" panose="00000500000000000000" pitchFamily="2" charset="-34"/>
              <a:cs typeface="Prompt" panose="00000500000000000000" pitchFamily="2" charset="-34"/>
            </a:endParaRPr>
          </a:p>
          <a:p>
            <a:r>
              <a:rPr lang="en-US" sz="2400" dirty="0" smtClean="0">
                <a:solidFill>
                  <a:schemeClr val="bg1">
                    <a:lumMod val="95000"/>
                  </a:schemeClr>
                </a:solidFill>
                <a:latin typeface="Prompt" panose="00000500000000000000" pitchFamily="2" charset="-34"/>
                <a:cs typeface="Prompt" panose="00000500000000000000" pitchFamily="2" charset="-34"/>
              </a:rPr>
              <a:t>For Interactive Content 1:</a:t>
            </a:r>
          </a:p>
          <a:p>
            <a:r>
              <a:rPr lang="en-US" sz="2400" dirty="0" smtClean="0">
                <a:solidFill>
                  <a:schemeClr val="bg1">
                    <a:lumMod val="95000"/>
                  </a:schemeClr>
                </a:solidFill>
                <a:latin typeface="Prompt" panose="00000500000000000000" pitchFamily="2" charset="-34"/>
                <a:cs typeface="Prompt" panose="00000500000000000000" pitchFamily="2" charset="-34"/>
              </a:rPr>
              <a:t>Windows:</a:t>
            </a:r>
            <a:r>
              <a:rPr lang="en-IN" sz="2400" dirty="0">
                <a:solidFill>
                  <a:schemeClr val="bg1">
                    <a:lumMod val="95000"/>
                  </a:schemeClr>
                </a:solidFill>
                <a:latin typeface="Prompt" panose="00000500000000000000" pitchFamily="2" charset="-34"/>
                <a:cs typeface="Prompt" panose="00000500000000000000" pitchFamily="2" charset="-34"/>
              </a:rPr>
              <a:t> </a:t>
            </a:r>
            <a:r>
              <a:rPr lang="en-IN" sz="2400" dirty="0" smtClean="0">
                <a:solidFill>
                  <a:schemeClr val="bg1">
                    <a:lumMod val="95000"/>
                  </a:schemeClr>
                </a:solidFill>
                <a:latin typeface="Prompt" panose="00000500000000000000" pitchFamily="2" charset="-34"/>
                <a:cs typeface="Prompt" panose="00000500000000000000" pitchFamily="2" charset="-34"/>
              </a:rPr>
              <a:t>   </a:t>
            </a:r>
            <a:r>
              <a:rPr lang="en-IN" sz="2400" dirty="0" smtClean="0">
                <a:solidFill>
                  <a:schemeClr val="bg1">
                    <a:lumMod val="95000"/>
                  </a:schemeClr>
                </a:solidFill>
                <a:latin typeface="Prompt" panose="00000500000000000000" pitchFamily="2" charset="-34"/>
                <a:cs typeface="Prompt" panose="00000500000000000000" pitchFamily="2" charset="-34"/>
                <a:hlinkClick r:id="rId2" action="ppaction://hlinkfile"/>
              </a:rPr>
              <a:t>Open</a:t>
            </a:r>
            <a:endParaRPr lang="en-IN" sz="2400" dirty="0" smtClean="0">
              <a:solidFill>
                <a:schemeClr val="bg1">
                  <a:lumMod val="95000"/>
                </a:schemeClr>
              </a:solidFill>
              <a:latin typeface="Prompt" panose="00000500000000000000" pitchFamily="2" charset="-34"/>
              <a:cs typeface="Prompt" panose="00000500000000000000" pitchFamily="2" charset="-34"/>
            </a:endParaRPr>
          </a:p>
          <a:p>
            <a:r>
              <a:rPr lang="en-US" sz="2400" dirty="0" smtClean="0">
                <a:solidFill>
                  <a:schemeClr val="bg1">
                    <a:lumMod val="95000"/>
                  </a:schemeClr>
                </a:solidFill>
                <a:latin typeface="Prompt" panose="00000500000000000000" pitchFamily="2" charset="-34"/>
                <a:cs typeface="Prompt" panose="00000500000000000000" pitchFamily="2" charset="-34"/>
              </a:rPr>
              <a:t>Linux or Mac: Run “model.py” in “</a:t>
            </a:r>
            <a:r>
              <a:rPr lang="en-US" sz="2400" dirty="0" smtClean="0">
                <a:solidFill>
                  <a:schemeClr val="bg1">
                    <a:lumMod val="95000"/>
                  </a:schemeClr>
                </a:solidFill>
                <a:latin typeface="Prompt" panose="00000500000000000000" pitchFamily="2" charset="-34"/>
                <a:cs typeface="Prompt" panose="00000500000000000000" pitchFamily="2" charset="-34"/>
                <a:hlinkClick r:id="rId3" action="ppaction://hlinkfile"/>
              </a:rPr>
              <a:t>model_predictions</a:t>
            </a:r>
            <a:r>
              <a:rPr lang="en-US" sz="2400" dirty="0" smtClean="0">
                <a:solidFill>
                  <a:schemeClr val="bg1">
                    <a:lumMod val="95000"/>
                  </a:schemeClr>
                </a:solidFill>
                <a:latin typeface="Prompt" panose="00000500000000000000" pitchFamily="2" charset="-34"/>
                <a:cs typeface="Prompt" panose="00000500000000000000" pitchFamily="2" charset="-34"/>
              </a:rPr>
              <a:t>” folder from the terminal, or </a:t>
            </a:r>
            <a:r>
              <a:rPr lang="en-US" sz="2400" dirty="0" smtClean="0">
                <a:solidFill>
                  <a:schemeClr val="bg1">
                    <a:lumMod val="95000"/>
                  </a:schemeClr>
                </a:solidFill>
                <a:latin typeface="Prompt" panose="00000500000000000000" pitchFamily="2" charset="-34"/>
                <a:cs typeface="Prompt" panose="00000500000000000000" pitchFamily="2" charset="-34"/>
                <a:hlinkClick r:id="rId4" action="ppaction://hlinkfile"/>
              </a:rPr>
              <a:t>open model.py directly</a:t>
            </a:r>
            <a:endParaRPr lang="en-US" sz="2400" dirty="0" smtClean="0">
              <a:solidFill>
                <a:schemeClr val="bg1">
                  <a:lumMod val="95000"/>
                </a:schemeClr>
              </a:solidFill>
              <a:latin typeface="Prompt" panose="00000500000000000000" pitchFamily="2" charset="-34"/>
              <a:cs typeface="Prompt" panose="00000500000000000000" pitchFamily="2" charset="-34"/>
            </a:endParaRPr>
          </a:p>
          <a:p>
            <a:endParaRPr lang="en-US" sz="2400" dirty="0">
              <a:solidFill>
                <a:schemeClr val="bg1">
                  <a:lumMod val="95000"/>
                </a:schemeClr>
              </a:solidFill>
              <a:latin typeface="Prompt" panose="00000500000000000000" pitchFamily="2" charset="-34"/>
              <a:cs typeface="Prompt" panose="00000500000000000000" pitchFamily="2" charset="-34"/>
            </a:endParaRPr>
          </a:p>
          <a:p>
            <a:r>
              <a:rPr lang="en-US" sz="2400" dirty="0">
                <a:solidFill>
                  <a:schemeClr val="bg1">
                    <a:lumMod val="95000"/>
                  </a:schemeClr>
                </a:solidFill>
                <a:latin typeface="Prompt" panose="00000500000000000000" pitchFamily="2" charset="-34"/>
                <a:cs typeface="Prompt" panose="00000500000000000000" pitchFamily="2" charset="-34"/>
              </a:rPr>
              <a:t>For Interactive Content </a:t>
            </a:r>
            <a:r>
              <a:rPr lang="en-US" sz="2400" dirty="0" smtClean="0">
                <a:solidFill>
                  <a:schemeClr val="bg1">
                    <a:lumMod val="95000"/>
                  </a:schemeClr>
                </a:solidFill>
                <a:latin typeface="Prompt" panose="00000500000000000000" pitchFamily="2" charset="-34"/>
                <a:cs typeface="Prompt" panose="00000500000000000000" pitchFamily="2" charset="-34"/>
              </a:rPr>
              <a:t>2:</a:t>
            </a:r>
          </a:p>
          <a:p>
            <a:endParaRPr lang="en-US" sz="2400" dirty="0" smtClean="0">
              <a:solidFill>
                <a:schemeClr val="bg1">
                  <a:lumMod val="95000"/>
                </a:schemeClr>
              </a:solidFill>
              <a:latin typeface="Prompt" panose="00000500000000000000" pitchFamily="2" charset="-34"/>
              <a:cs typeface="Prompt" panose="00000500000000000000" pitchFamily="2" charset="-34"/>
            </a:endParaRPr>
          </a:p>
          <a:p>
            <a:r>
              <a:rPr lang="en-US" sz="2400" dirty="0">
                <a:solidFill>
                  <a:schemeClr val="bg1">
                    <a:lumMod val="95000"/>
                  </a:schemeClr>
                </a:solidFill>
                <a:latin typeface="Prompt" panose="00000500000000000000" pitchFamily="2" charset="-34"/>
                <a:cs typeface="Prompt" panose="00000500000000000000" pitchFamily="2" charset="-34"/>
              </a:rPr>
              <a:t>Run </a:t>
            </a:r>
            <a:r>
              <a:rPr lang="en-US" sz="2400" dirty="0" smtClean="0">
                <a:solidFill>
                  <a:schemeClr val="bg1">
                    <a:lumMod val="95000"/>
                  </a:schemeClr>
                </a:solidFill>
                <a:latin typeface="Prompt" panose="00000500000000000000" pitchFamily="2" charset="-34"/>
                <a:cs typeface="Prompt" panose="00000500000000000000" pitchFamily="2" charset="-34"/>
              </a:rPr>
              <a:t>“spiral.py</a:t>
            </a:r>
            <a:r>
              <a:rPr lang="en-US" sz="2400" dirty="0">
                <a:solidFill>
                  <a:schemeClr val="bg1">
                    <a:lumMod val="95000"/>
                  </a:schemeClr>
                </a:solidFill>
                <a:latin typeface="Prompt" panose="00000500000000000000" pitchFamily="2" charset="-34"/>
                <a:cs typeface="Prompt" panose="00000500000000000000" pitchFamily="2" charset="-34"/>
              </a:rPr>
              <a:t>” in </a:t>
            </a:r>
            <a:r>
              <a:rPr lang="en-US" sz="2400" dirty="0" smtClean="0">
                <a:solidFill>
                  <a:schemeClr val="bg1">
                    <a:lumMod val="95000"/>
                  </a:schemeClr>
                </a:solidFill>
                <a:latin typeface="Prompt" panose="00000500000000000000" pitchFamily="2" charset="-34"/>
                <a:cs typeface="Prompt" panose="00000500000000000000" pitchFamily="2" charset="-34"/>
              </a:rPr>
              <a:t>“</a:t>
            </a:r>
            <a:r>
              <a:rPr lang="en-US" sz="2400" dirty="0" smtClean="0">
                <a:solidFill>
                  <a:schemeClr val="bg1">
                    <a:lumMod val="95000"/>
                  </a:schemeClr>
                </a:solidFill>
                <a:latin typeface="Prompt" panose="00000500000000000000" pitchFamily="2" charset="-34"/>
                <a:cs typeface="Prompt" panose="00000500000000000000" pitchFamily="2" charset="-34"/>
                <a:hlinkClick r:id="rId5" action="ppaction://hlinkfile"/>
              </a:rPr>
              <a:t>interactive_2</a:t>
            </a:r>
            <a:r>
              <a:rPr lang="en-US" sz="2400" dirty="0" smtClean="0">
                <a:solidFill>
                  <a:schemeClr val="bg1">
                    <a:lumMod val="95000"/>
                  </a:schemeClr>
                </a:solidFill>
                <a:latin typeface="Prompt" panose="00000500000000000000" pitchFamily="2" charset="-34"/>
                <a:cs typeface="Prompt" panose="00000500000000000000" pitchFamily="2" charset="-34"/>
              </a:rPr>
              <a:t>” </a:t>
            </a:r>
            <a:r>
              <a:rPr lang="en-US" sz="2400" dirty="0">
                <a:solidFill>
                  <a:schemeClr val="bg1">
                    <a:lumMod val="95000"/>
                  </a:schemeClr>
                </a:solidFill>
                <a:latin typeface="Prompt" panose="00000500000000000000" pitchFamily="2" charset="-34"/>
                <a:cs typeface="Prompt" panose="00000500000000000000" pitchFamily="2" charset="-34"/>
              </a:rPr>
              <a:t>folder from the terminal, or </a:t>
            </a:r>
            <a:r>
              <a:rPr lang="en-US" sz="2400" dirty="0">
                <a:solidFill>
                  <a:schemeClr val="bg1">
                    <a:lumMod val="95000"/>
                  </a:schemeClr>
                </a:solidFill>
                <a:latin typeface="Prompt" panose="00000500000000000000" pitchFamily="2" charset="-34"/>
                <a:cs typeface="Prompt" panose="00000500000000000000" pitchFamily="2" charset="-34"/>
                <a:hlinkClick r:id="rId6" action="ppaction://hlinkfile"/>
              </a:rPr>
              <a:t>open </a:t>
            </a:r>
            <a:r>
              <a:rPr lang="en-US" sz="2400" dirty="0" smtClean="0">
                <a:solidFill>
                  <a:schemeClr val="bg1">
                    <a:lumMod val="95000"/>
                  </a:schemeClr>
                </a:solidFill>
                <a:latin typeface="Prompt" panose="00000500000000000000" pitchFamily="2" charset="-34"/>
                <a:cs typeface="Prompt" panose="00000500000000000000" pitchFamily="2" charset="-34"/>
                <a:hlinkClick r:id="rId6" action="ppaction://hlinkfile"/>
              </a:rPr>
              <a:t>spiral.py </a:t>
            </a:r>
            <a:r>
              <a:rPr lang="en-US" sz="2400" dirty="0">
                <a:solidFill>
                  <a:schemeClr val="bg1">
                    <a:lumMod val="95000"/>
                  </a:schemeClr>
                </a:solidFill>
                <a:latin typeface="Prompt" panose="00000500000000000000" pitchFamily="2" charset="-34"/>
                <a:cs typeface="Prompt" panose="00000500000000000000" pitchFamily="2" charset="-34"/>
                <a:hlinkClick r:id="rId6" action="ppaction://hlinkfile"/>
              </a:rPr>
              <a:t>directly</a:t>
            </a:r>
            <a:endParaRPr lang="en-US" sz="2400" dirty="0">
              <a:solidFill>
                <a:schemeClr val="bg1">
                  <a:lumMod val="95000"/>
                </a:schemeClr>
              </a:solidFill>
              <a:latin typeface="Prompt" panose="00000500000000000000" pitchFamily="2" charset="-34"/>
              <a:cs typeface="Prompt" panose="00000500000000000000" pitchFamily="2" charset="-34"/>
            </a:endParaRPr>
          </a:p>
          <a:p>
            <a:endParaRPr lang="en-US" sz="2400" dirty="0">
              <a:solidFill>
                <a:schemeClr val="bg1">
                  <a:lumMod val="95000"/>
                </a:schemeClr>
              </a:solidFill>
              <a:latin typeface="Prompt" panose="00000500000000000000" pitchFamily="2" charset="-34"/>
              <a:cs typeface="Prompt" panose="00000500000000000000" pitchFamily="2" charset="-34"/>
            </a:endParaRPr>
          </a:p>
          <a:p>
            <a:endParaRPr lang="en-US" sz="2400" dirty="0" smtClean="0">
              <a:solidFill>
                <a:schemeClr val="bg1">
                  <a:lumMod val="95000"/>
                </a:schemeClr>
              </a:solidFill>
              <a:latin typeface="Prompt" panose="00000500000000000000" pitchFamily="2" charset="-34"/>
              <a:cs typeface="Prompt" panose="00000500000000000000" pitchFamily="2" charset="-34"/>
            </a:endParaRPr>
          </a:p>
        </p:txBody>
      </p:sp>
      <p:pic>
        <p:nvPicPr>
          <p:cNvPr id="2050" name="Picture 2" descr="Ph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8163" y="-182563"/>
            <a:ext cx="85725" cy="952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Ph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182563"/>
            <a:ext cx="85725" cy="95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h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888" y="92075"/>
            <a:ext cx="85725" cy="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059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1054</Words>
  <Application>Microsoft Office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Prompt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SONY</cp:lastModifiedBy>
  <cp:revision>52</cp:revision>
  <dcterms:created xsi:type="dcterms:W3CDTF">2020-09-13T03:25:04Z</dcterms:created>
  <dcterms:modified xsi:type="dcterms:W3CDTF">2020-09-13T15:39:54Z</dcterms:modified>
</cp:coreProperties>
</file>