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56" r:id="rId2"/>
    <p:sldId id="282" r:id="rId3"/>
    <p:sldId id="301" r:id="rId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341312"/>
    <a:srgbClr val="341213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3" autoAdjust="0"/>
    <p:restoredTop sz="60380" autoAdjust="0"/>
  </p:normalViewPr>
  <p:slideViewPr>
    <p:cSldViewPr snapToGrid="0">
      <p:cViewPr varScale="1">
        <p:scale>
          <a:sx n="52" d="100"/>
          <a:sy n="52" d="100"/>
        </p:scale>
        <p:origin x="2322" y="66"/>
      </p:cViewPr>
      <p:guideLst/>
    </p:cSldViewPr>
  </p:slideViewPr>
  <p:outlineViewPr>
    <p:cViewPr>
      <p:scale>
        <a:sx n="33" d="100"/>
        <a:sy n="33" d="100"/>
      </p:scale>
      <p:origin x="0" y="-294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22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329E219-26AC-49C4-90EB-312BFEF70B6D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3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1804531-03B3-49C9-9FB2-5B7EDB316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47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defTabSz="931774">
              <a:defRPr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04531-03B3-49C9-9FB2-5B7EDB3160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35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04531-03B3-49C9-9FB2-5B7EDB3160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89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04531-03B3-49C9-9FB2-5B7EDB3160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88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gradFill>
          <a:gsLst>
            <a:gs pos="0">
              <a:schemeClr val="bg1">
                <a:lumMod val="85000"/>
              </a:schemeClr>
            </a:gs>
            <a:gs pos="50000">
              <a:schemeClr val="bg1">
                <a:lumMod val="95000"/>
              </a:schemeClr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 userDrawn="1"/>
        </p:nvSpPr>
        <p:spPr>
          <a:xfrm>
            <a:off x="0" y="-1"/>
            <a:ext cx="9144000" cy="6174890"/>
          </a:xfrm>
          <a:prstGeom prst="rect">
            <a:avLst/>
          </a:prstGeom>
          <a:gradFill>
            <a:gsLst>
              <a:gs pos="41000">
                <a:schemeClr val="tx1"/>
              </a:gs>
              <a:gs pos="100000">
                <a:srgbClr val="341213"/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600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4400" b="1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8208085" y="0"/>
            <a:ext cx="935915" cy="1143000"/>
            <a:chOff x="4406320" y="0"/>
            <a:chExt cx="4748566" cy="5867400"/>
          </a:xfrm>
        </p:grpSpPr>
        <p:pic>
          <p:nvPicPr>
            <p:cNvPr id="10" name="Shape 87"/>
            <p:cNvPicPr preferRelativeResize="0"/>
            <p:nvPr/>
          </p:nvPicPr>
          <p:blipFill rotWithShape="1">
            <a:blip r:embed="rId2" cstate="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4937" r="50000"/>
            <a:stretch/>
          </p:blipFill>
          <p:spPr>
            <a:xfrm>
              <a:off x="6068787" y="0"/>
              <a:ext cx="3086099" cy="5867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Shape 96"/>
            <p:cNvPicPr preferRelativeResize="0"/>
            <p:nvPr/>
          </p:nvPicPr>
          <p:blipFill rotWithShape="1">
            <a:blip r:embed="rId3" cstate="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-4345094">
              <a:off x="4593084" y="230898"/>
              <a:ext cx="1733732" cy="210726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092" t="9855" r="9693" b="30090"/>
          <a:stretch/>
        </p:blipFill>
        <p:spPr>
          <a:xfrm>
            <a:off x="7024870" y="308862"/>
            <a:ext cx="1141905" cy="52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971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0" y="-4"/>
            <a:ext cx="9144000" cy="1183341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rgbClr val="341312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180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 txBox="1">
            <a:spLocks/>
          </p:cNvSpPr>
          <p:nvPr userDrawn="1"/>
        </p:nvSpPr>
        <p:spPr>
          <a:xfrm>
            <a:off x="0" y="0"/>
            <a:ext cx="9144000" cy="6858001"/>
          </a:xfrm>
          <a:prstGeom prst="rect">
            <a:avLst/>
          </a:prstGeom>
          <a:gradFill>
            <a:gsLst>
              <a:gs pos="41000">
                <a:schemeClr val="tx1"/>
              </a:gs>
              <a:gs pos="100000">
                <a:srgbClr val="341213"/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772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62200"/>
            <a:ext cx="8229600" cy="3763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82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timing>
    <p:tnLst>
      <p:par>
        <p:cTn id="1" dur="indefinite" restart="never" nodeType="tmRoot"/>
      </p:par>
    </p:tnLst>
  </p:timing>
  <p:txStyles>
    <p:titleStyle>
      <a:lvl1pPr marL="225425" indent="0" algn="l" defTabSz="914400" rtl="0" eaLnBrk="1" latinLnBrk="0" hangingPunct="1">
        <a:spcBef>
          <a:spcPct val="0"/>
        </a:spcBef>
        <a:buNone/>
        <a:defRPr sz="4400" b="0" kern="1200">
          <a:solidFill>
            <a:schemeClr val="accent3">
              <a:lumMod val="20000"/>
              <a:lumOff val="8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6.pn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85000"/>
              </a:schemeClr>
            </a:gs>
            <a:gs pos="50000">
              <a:schemeClr val="bg1">
                <a:lumMod val="95000"/>
              </a:schemeClr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ent Arrow 18"/>
          <p:cNvSpPr/>
          <p:nvPr/>
        </p:nvSpPr>
        <p:spPr>
          <a:xfrm rot="16200000" flipV="1">
            <a:off x="7214263" y="6172421"/>
            <a:ext cx="519430" cy="531236"/>
          </a:xfrm>
          <a:prstGeom prst="ben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10010" y="4024016"/>
            <a:ext cx="1745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PROTOTYPE</a:t>
            </a:r>
          </a:p>
        </p:txBody>
      </p:sp>
      <p:sp>
        <p:nvSpPr>
          <p:cNvPr id="16" name="Bent Arrow 15"/>
          <p:cNvSpPr/>
          <p:nvPr/>
        </p:nvSpPr>
        <p:spPr>
          <a:xfrm flipV="1">
            <a:off x="1881988" y="6213580"/>
            <a:ext cx="519430" cy="563035"/>
          </a:xfrm>
          <a:prstGeom prst="bentArrow">
            <a:avLst>
              <a:gd name="adj1" fmla="val 25000"/>
              <a:gd name="adj2" fmla="val 25000"/>
              <a:gd name="adj3" fmla="val 20367"/>
              <a:gd name="adj4" fmla="val 4375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881010" y="2943925"/>
            <a:ext cx="7387384" cy="1164814"/>
          </a:xfrm>
        </p:spPr>
        <p:txBody>
          <a:bodyPr>
            <a:noAutofit/>
          </a:bodyPr>
          <a:lstStyle/>
          <a:p>
            <a:pPr marL="0" indent="4763" algn="ctr">
              <a:buNone/>
            </a:pPr>
            <a:r>
              <a:rPr lang="en-US" b="1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 </a:t>
            </a:r>
            <a:r>
              <a:rPr lang="en-US" b="1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Pre-deployable Miniature </a:t>
            </a:r>
            <a:r>
              <a:rPr lang="en-US" b="1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Martian </a:t>
            </a:r>
            <a:r>
              <a:rPr lang="en-US" b="1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Greenhouse </a:t>
            </a:r>
            <a:r>
              <a:rPr lang="en-US" b="1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for </a:t>
            </a:r>
            <a:r>
              <a:rPr lang="en-US" b="1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Crop Production </a:t>
            </a:r>
            <a:r>
              <a:rPr lang="en-US" b="1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</a:t>
            </a:r>
            <a:r>
              <a:rPr lang="en-US" b="1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esearch</a:t>
            </a:r>
            <a:endParaRPr lang="en-US" b="1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9274" y="2271727"/>
            <a:ext cx="6164633" cy="426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4763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Mars </a:t>
            </a:r>
            <a:r>
              <a:rPr lang="en-US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Operational </a:t>
            </a:r>
            <a:r>
              <a:rPr lang="en-US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Agricultural </a:t>
            </a:r>
            <a:r>
              <a:rPr lang="en-US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System </a:t>
            </a:r>
            <a:r>
              <a:rPr lang="en-US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for </a:t>
            </a:r>
            <a:r>
              <a:rPr lang="en-US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In-Situ Specialization</a:t>
            </a:r>
            <a:endParaRPr lang="en-US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00241" y="4575010"/>
            <a:ext cx="2238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Regenerative Food for Habitation</a:t>
            </a:r>
            <a:endParaRPr lang="en-US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43231" y="4140441"/>
            <a:ext cx="2538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Stabilized Packaged Food for Short Missions</a:t>
            </a:r>
            <a:endParaRPr lang="en-US" i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8" name="Picture 2" descr="Space food tray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43113" y="4748894"/>
            <a:ext cx="2021034" cy="150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25483" y="5189673"/>
            <a:ext cx="2028898" cy="1557291"/>
          </a:xfrm>
          <a:prstGeom prst="rect">
            <a:avLst/>
          </a:prstGeom>
        </p:spPr>
      </p:pic>
      <p:pic>
        <p:nvPicPr>
          <p:cNvPr id="11" name="Shape 9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-4345094">
            <a:off x="6511800" y="359206"/>
            <a:ext cx="1310100" cy="137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hape 87"/>
          <p:cNvPicPr preferRelativeResize="0"/>
          <p:nvPr/>
        </p:nvPicPr>
        <p:blipFill rotWithShape="1">
          <a:blip r:embed="rId7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44439" y="0"/>
            <a:ext cx="1610445" cy="3031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90" t="3448" r="11551" b="3218"/>
          <a:stretch/>
        </p:blipFill>
        <p:spPr>
          <a:xfrm>
            <a:off x="7228337" y="4341604"/>
            <a:ext cx="1909103" cy="1836720"/>
          </a:xfrm>
          <a:prstGeom prst="rect">
            <a:avLst/>
          </a:prstGeom>
        </p:spPr>
      </p:pic>
      <p:pic>
        <p:nvPicPr>
          <p:cNvPr id="20" name="Picture 19" descr="Boulder FL master.eps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r="77051" b="-15431"/>
          <a:stretch/>
        </p:blipFill>
        <p:spPr>
          <a:xfrm>
            <a:off x="149274" y="6294704"/>
            <a:ext cx="553581" cy="56329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80907" y="6318348"/>
            <a:ext cx="582250" cy="470458"/>
          </a:xfrm>
          <a:prstGeom prst="rect">
            <a:avLst/>
          </a:prstGeom>
        </p:spPr>
      </p:pic>
      <p:pic>
        <p:nvPicPr>
          <p:cNvPr id="22" name="Picture 2" descr="https://scontent-ord1-1.xx.fbcdn.net/hphotos-xap1/v/t1.0-9/29720_120372911315301_4518272_n.jpg?oh=e36d7fd26f23d8a75ebc03d86b20b2e8&amp;oe=56106065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000" b="20000"/>
          <a:stretch/>
        </p:blipFill>
        <p:spPr bwMode="auto">
          <a:xfrm>
            <a:off x="702855" y="6317980"/>
            <a:ext cx="869817" cy="468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574702" y="4963057"/>
            <a:ext cx="249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DESIGN CONCEPT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115" r="10156" b="12880"/>
          <a:stretch/>
        </p:blipFill>
        <p:spPr>
          <a:xfrm>
            <a:off x="4669586" y="5045944"/>
            <a:ext cx="2538774" cy="1678624"/>
          </a:xfrm>
          <a:prstGeom prst="rect">
            <a:avLst/>
          </a:prstGeom>
          <a:noFill/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092" t="9855" r="9693" b="30090"/>
          <a:stretch/>
        </p:blipFill>
        <p:spPr>
          <a:xfrm>
            <a:off x="421168" y="139799"/>
            <a:ext cx="4986404" cy="229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1531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6340" y="1425340"/>
            <a:ext cx="4737660" cy="5091006"/>
          </a:xfrm>
        </p:spPr>
        <p:txBody>
          <a:bodyPr>
            <a:noAutofit/>
          </a:bodyPr>
          <a:lstStyle/>
          <a:p>
            <a:r>
              <a:rPr lang="en-US" sz="1600" b="1" dirty="0" smtClean="0"/>
              <a:t>Structure</a:t>
            </a:r>
            <a:r>
              <a:rPr lang="en-US" sz="1600" b="1" dirty="0"/>
              <a:t>:</a:t>
            </a:r>
            <a:r>
              <a:rPr lang="en-US" sz="1600" dirty="0"/>
              <a:t> Sub-system support, moveable camera/LED mount, low leak rate vessel (2’ diameter growth area with max height of 20”) on castors, transparent dome </a:t>
            </a:r>
          </a:p>
          <a:p>
            <a:r>
              <a:rPr lang="en-US" sz="1600" b="1" dirty="0"/>
              <a:t>Nutrient &amp; Water </a:t>
            </a:r>
            <a:r>
              <a:rPr lang="en-US" sz="1600" b="1" dirty="0" err="1" smtClean="0"/>
              <a:t>Manaement</a:t>
            </a:r>
            <a:r>
              <a:rPr lang="en-US" sz="1600" b="1" dirty="0"/>
              <a:t>: </a:t>
            </a:r>
            <a:r>
              <a:rPr lang="en-US" sz="1600" dirty="0"/>
              <a:t>Hydroponic ebb and flow system; closed , thermally controlled, water loop with air bubblers and tank circulation</a:t>
            </a:r>
          </a:p>
          <a:p>
            <a:r>
              <a:rPr lang="en-US" sz="1600" b="1" dirty="0"/>
              <a:t>Lighting: </a:t>
            </a:r>
            <a:r>
              <a:rPr lang="en-US" sz="1600" dirty="0"/>
              <a:t>Hybrid sources with simulated in-situ light and white LEDs on a moveable bracket</a:t>
            </a:r>
          </a:p>
          <a:p>
            <a:r>
              <a:rPr lang="en-US" sz="1600" b="1" dirty="0"/>
              <a:t>Atmospheric Management: </a:t>
            </a:r>
            <a:r>
              <a:rPr lang="en-US" sz="1600" dirty="0"/>
              <a:t>Ambient pressure (12.1 psi) with flight gas composition, CO2 injection from external tanks, O2 removal, humidity control, and air circulation</a:t>
            </a:r>
          </a:p>
          <a:p>
            <a:r>
              <a:rPr lang="en-US" sz="1600" b="1" dirty="0"/>
              <a:t>Thermal Control: </a:t>
            </a:r>
            <a:r>
              <a:rPr lang="en-US" sz="1600" dirty="0"/>
              <a:t>Water chilling and heating (passive), humidification (active )</a:t>
            </a:r>
          </a:p>
          <a:p>
            <a:r>
              <a:rPr lang="en-US" sz="1600" b="1" dirty="0"/>
              <a:t>Data Processing and Control</a:t>
            </a:r>
            <a:r>
              <a:rPr lang="en-US" sz="1600" dirty="0"/>
              <a:t>: autonomous control w/ </a:t>
            </a:r>
            <a:r>
              <a:rPr lang="en-US" sz="1600" dirty="0" err="1"/>
              <a:t>tele</a:t>
            </a:r>
            <a:r>
              <a:rPr lang="en-US" sz="1600" dirty="0"/>
              <a:t>-operation through web-based user interface and </a:t>
            </a:r>
            <a:r>
              <a:rPr lang="en-US" sz="1600" dirty="0" err="1"/>
              <a:t>BeagleBone</a:t>
            </a:r>
            <a:r>
              <a:rPr lang="en-US" sz="1600" dirty="0"/>
              <a:t> microprocessors</a:t>
            </a:r>
          </a:p>
          <a:p>
            <a:r>
              <a:rPr lang="en-US" sz="1600" b="1" dirty="0"/>
              <a:t>Power</a:t>
            </a:r>
            <a:r>
              <a:rPr lang="en-US" sz="1600" dirty="0"/>
              <a:t>: 120V wall outlet, distributed to sub-systems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208085" y="0"/>
            <a:ext cx="935915" cy="1143000"/>
            <a:chOff x="4406320" y="0"/>
            <a:chExt cx="4748566" cy="5867400"/>
          </a:xfrm>
        </p:grpSpPr>
        <p:pic>
          <p:nvPicPr>
            <p:cNvPr id="9" name="Shape 87"/>
            <p:cNvPicPr preferRelativeResize="0"/>
            <p:nvPr/>
          </p:nvPicPr>
          <p:blipFill rotWithShape="1">
            <a:blip r:embed="rId3" cstate="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4937" r="50000"/>
            <a:stretch/>
          </p:blipFill>
          <p:spPr>
            <a:xfrm>
              <a:off x="6068787" y="0"/>
              <a:ext cx="3086099" cy="5867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Shape 96"/>
            <p:cNvPicPr preferRelativeResize="0"/>
            <p:nvPr/>
          </p:nvPicPr>
          <p:blipFill rotWithShape="1">
            <a:blip r:embed="rId4" cstate="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-4345094">
              <a:off x="4593084" y="230898"/>
              <a:ext cx="1733732" cy="210726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092" t="9855" r="9693" b="30090"/>
          <a:stretch/>
        </p:blipFill>
        <p:spPr>
          <a:xfrm>
            <a:off x="7024870" y="308862"/>
            <a:ext cx="1141905" cy="5252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7478" t="2214" b="12693"/>
          <a:stretch/>
        </p:blipFill>
        <p:spPr>
          <a:xfrm>
            <a:off x="253562" y="1425340"/>
            <a:ext cx="4025340" cy="343906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40565" y="5028821"/>
            <a:ext cx="345133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/>
              <a:t>Scope: </a:t>
            </a:r>
            <a:r>
              <a:rPr lang="en-US" sz="2000" i="1" dirty="0"/>
              <a:t>Autonomously provide water, nutrients, light, and atmosphere for one growth cycle of </a:t>
            </a:r>
            <a:r>
              <a:rPr lang="en-US" sz="2000" i="1" dirty="0" err="1"/>
              <a:t>Outredgeous</a:t>
            </a:r>
            <a:r>
              <a:rPr lang="en-US" sz="2000" i="1" dirty="0"/>
              <a:t> Lettuce, with tele-operation capability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23974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 txBox="1">
            <a:spLocks/>
          </p:cNvSpPr>
          <p:nvPr/>
        </p:nvSpPr>
        <p:spPr>
          <a:xfrm>
            <a:off x="0" y="-4"/>
            <a:ext cx="9144000" cy="1183341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rgbClr val="341312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lIns="91440" tIns="45720" rIns="91440" bIns="45720" rtlCol="0" anchor="ctr">
            <a:normAutofit/>
          </a:bodyPr>
          <a:lstStyle>
            <a:lvl1pPr marL="225425" indent="0"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chemeClr val="accent3">
                    <a:lumMod val="20000"/>
                    <a:lumOff val="8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2015-2016</a:t>
            </a:r>
            <a:r>
              <a:rPr lang="en-US" dirty="0"/>
              <a:t> Project Goals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25340"/>
            <a:ext cx="8534400" cy="521194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800" dirty="0" smtClean="0"/>
              <a:t>The </a:t>
            </a:r>
            <a:r>
              <a:rPr lang="en-US" sz="2800" dirty="0" err="1"/>
              <a:t>MarsOASIS</a:t>
            </a:r>
            <a:r>
              <a:rPr lang="en-US" sz="2800" dirty="0"/>
              <a:t> system prototype is intended to be used </a:t>
            </a:r>
            <a:r>
              <a:rPr lang="en-US" sz="2800" dirty="0" smtClean="0"/>
              <a:t>and enhanced </a:t>
            </a:r>
            <a:r>
              <a:rPr lang="en-US" sz="2800" dirty="0"/>
              <a:t>by the University of Colorado Bioastronautics program </a:t>
            </a:r>
            <a:r>
              <a:rPr lang="en-US" sz="2800" dirty="0" smtClean="0"/>
              <a:t>to </a:t>
            </a:r>
            <a:r>
              <a:rPr lang="en-US" sz="2800" dirty="0"/>
              <a:t>further develop the technology needed to </a:t>
            </a:r>
            <a:r>
              <a:rPr lang="en-US" sz="2800" dirty="0" smtClean="0"/>
              <a:t>enable sustained </a:t>
            </a:r>
            <a:r>
              <a:rPr lang="en-US" sz="2800" dirty="0"/>
              <a:t>human presence in </a:t>
            </a:r>
            <a:r>
              <a:rPr lang="en-US" sz="2800" dirty="0" smtClean="0"/>
              <a:t>space.</a:t>
            </a:r>
          </a:p>
          <a:p>
            <a:pPr marL="0" indent="0" algn="ctr">
              <a:buNone/>
            </a:pPr>
            <a:endParaRPr lang="en-US" sz="2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/>
              <a:t>Test and characterize system performance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/>
              <a:t>Identify and design prototype enhancements, including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 smtClean="0"/>
              <a:t>Support of multiple crop types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 smtClean="0"/>
              <a:t>Improved user interface, data transfer, and control logic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 smtClean="0"/>
              <a:t>Improved performance measurement capability</a:t>
            </a:r>
          </a:p>
          <a:p>
            <a:pPr marL="457200" lvl="1" indent="0">
              <a:buNone/>
            </a:pPr>
            <a:r>
              <a:rPr lang="en-US" sz="2200" dirty="0" smtClean="0"/>
              <a:t>      (exhaust analysis, biomass, spectral analysis, </a:t>
            </a:r>
            <a:r>
              <a:rPr lang="en-US" sz="2200" dirty="0" err="1" smtClean="0"/>
              <a:t>etc</a:t>
            </a:r>
            <a:r>
              <a:rPr lang="en-US" sz="2200" dirty="0" smtClean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/>
              <a:t>Implement and verify prototype modifications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/>
              <a:t>Incorporate lessons learned into updated conceptual design</a:t>
            </a:r>
            <a:endParaRPr lang="en-US" sz="2600" dirty="0"/>
          </a:p>
        </p:txBody>
      </p:sp>
      <p:grpSp>
        <p:nvGrpSpPr>
          <p:cNvPr id="5" name="Group 4"/>
          <p:cNvGrpSpPr/>
          <p:nvPr/>
        </p:nvGrpSpPr>
        <p:grpSpPr>
          <a:xfrm>
            <a:off x="8208085" y="0"/>
            <a:ext cx="935915" cy="1143000"/>
            <a:chOff x="4406320" y="0"/>
            <a:chExt cx="4748566" cy="5867400"/>
          </a:xfrm>
        </p:grpSpPr>
        <p:pic>
          <p:nvPicPr>
            <p:cNvPr id="6" name="Shape 87"/>
            <p:cNvPicPr preferRelativeResize="0"/>
            <p:nvPr/>
          </p:nvPicPr>
          <p:blipFill rotWithShape="1">
            <a:blip r:embed="rId3" cstate="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4937" r="50000"/>
            <a:stretch/>
          </p:blipFill>
          <p:spPr>
            <a:xfrm>
              <a:off x="6068787" y="0"/>
              <a:ext cx="3086099" cy="5867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Shape 96"/>
            <p:cNvPicPr preferRelativeResize="0"/>
            <p:nvPr/>
          </p:nvPicPr>
          <p:blipFill rotWithShape="1">
            <a:blip r:embed="rId4" cstate="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-4345094">
              <a:off x="4593084" y="230898"/>
              <a:ext cx="1733732" cy="210726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092" t="9855" r="9693" b="30090"/>
          <a:stretch/>
        </p:blipFill>
        <p:spPr>
          <a:xfrm>
            <a:off x="7024870" y="308862"/>
            <a:ext cx="1141905" cy="52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62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1519</TotalTime>
  <Words>285</Words>
  <Application>Microsoft Office PowerPoint</Application>
  <PresentationFormat>On-screen Show (4:3)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Theme</vt:lpstr>
      <vt:lpstr>PowerPoint Presentation</vt:lpstr>
      <vt:lpstr>Prototype Overview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Christine Chamberlain</dc:creator>
  <cp:lastModifiedBy>Christine Marie Chamberlain</cp:lastModifiedBy>
  <cp:revision>187</cp:revision>
  <cp:lastPrinted>2015-07-14T20:18:39Z</cp:lastPrinted>
  <dcterms:created xsi:type="dcterms:W3CDTF">2015-07-08T15:03:08Z</dcterms:created>
  <dcterms:modified xsi:type="dcterms:W3CDTF">2016-01-12T20:05:48Z</dcterms:modified>
</cp:coreProperties>
</file>