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5" r:id="rId1"/>
  </p:sldMasterIdLst>
  <p:notesMasterIdLst>
    <p:notesMasterId r:id="rId17"/>
  </p:notesMasterIdLst>
  <p:sldIdLst>
    <p:sldId id="256" r:id="rId2"/>
    <p:sldId id="257" r:id="rId3"/>
    <p:sldId id="293" r:id="rId4"/>
    <p:sldId id="304" r:id="rId5"/>
    <p:sldId id="309" r:id="rId6"/>
    <p:sldId id="307" r:id="rId7"/>
    <p:sldId id="310" r:id="rId8"/>
    <p:sldId id="314" r:id="rId9"/>
    <p:sldId id="308" r:id="rId10"/>
    <p:sldId id="311" r:id="rId11"/>
    <p:sldId id="312" r:id="rId12"/>
    <p:sldId id="313" r:id="rId13"/>
    <p:sldId id="317" r:id="rId14"/>
    <p:sldId id="316" r:id="rId15"/>
    <p:sldId id="315" r:id="rId16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8" autoAdjust="0"/>
    <p:restoredTop sz="94625" autoAdjust="0"/>
  </p:normalViewPr>
  <p:slideViewPr>
    <p:cSldViewPr snapToGrid="0" snapToObjects="1">
      <p:cViewPr varScale="1">
        <p:scale>
          <a:sx n="97" d="100"/>
          <a:sy n="97" d="100"/>
        </p:scale>
        <p:origin x="-153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19F2E-EF50-DE4D-908B-6C00CF9B5377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27159-1397-7C40-AA42-0E7F51D4E7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27159-1397-7C40-AA42-0E7F51D4E7F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AU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50F8758-A08F-1348-96F2-3E0A00C94667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758-A08F-1348-96F2-3E0A00C94667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44F2-E358-F445-9BE6-5C1CD9B6F9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50F8758-A08F-1348-96F2-3E0A00C94667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DE044F2-E358-F445-9BE6-5C1CD9B6F9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758-A08F-1348-96F2-3E0A00C94667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E044F2-E358-F445-9BE6-5C1CD9B6F9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758-A08F-1348-96F2-3E0A00C94667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DE044F2-E358-F445-9BE6-5C1CD9B6F9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50F8758-A08F-1348-96F2-3E0A00C94667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DE044F2-E358-F445-9BE6-5C1CD9B6F9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50F8758-A08F-1348-96F2-3E0A00C94667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DE044F2-E358-F445-9BE6-5C1CD9B6F9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758-A08F-1348-96F2-3E0A00C94667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E044F2-E358-F445-9BE6-5C1CD9B6F9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758-A08F-1348-96F2-3E0A00C94667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044F2-E358-F445-9BE6-5C1CD9B6F9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758-A08F-1348-96F2-3E0A00C94667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50F8758-A08F-1348-96F2-3E0A00C94667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DE044F2-E358-F445-9BE6-5C1CD9B6F9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AU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AU" smtClean="0"/>
              <a:t>Click to edit Master text styles</a:t>
            </a:r>
          </a:p>
          <a:p>
            <a:pPr lvl="1" eaLnBrk="1" latinLnBrk="0" hangingPunct="1"/>
            <a:r>
              <a:rPr kumimoji="0" lang="en-AU" smtClean="0"/>
              <a:t>Second level</a:t>
            </a:r>
          </a:p>
          <a:p>
            <a:pPr lvl="2" eaLnBrk="1" latinLnBrk="0" hangingPunct="1"/>
            <a:r>
              <a:rPr kumimoji="0" lang="en-AU" smtClean="0"/>
              <a:t>Third level</a:t>
            </a:r>
          </a:p>
          <a:p>
            <a:pPr lvl="3" eaLnBrk="1" latinLnBrk="0" hangingPunct="1"/>
            <a:r>
              <a:rPr kumimoji="0" lang="en-AU" smtClean="0"/>
              <a:t>Fourth level</a:t>
            </a:r>
          </a:p>
          <a:p>
            <a:pPr lvl="4" eaLnBrk="1" latinLnBrk="0" hangingPunct="1"/>
            <a:r>
              <a:rPr kumimoji="0" lang="en-AU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50F8758-A08F-1348-96F2-3E0A00C94667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DE044F2-E358-F445-9BE6-5C1CD9B6F9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ubtitle 95"/>
          <p:cNvSpPr>
            <a:spLocks noGrp="1"/>
          </p:cNvSpPr>
          <p:nvPr>
            <p:ph type="body" idx="1"/>
          </p:nvPr>
        </p:nvSpPr>
        <p:spPr>
          <a:xfrm>
            <a:off x="1371600" y="2863393"/>
            <a:ext cx="7123113" cy="1553032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err="1" smtClean="0"/>
              <a:t>NeCTAR</a:t>
            </a:r>
            <a:r>
              <a:rPr lang="en-US" sz="3200" dirty="0" smtClean="0"/>
              <a:t> </a:t>
            </a:r>
            <a:r>
              <a:rPr lang="en-US" sz="3200" dirty="0" err="1" smtClean="0"/>
              <a:t>eResearch</a:t>
            </a:r>
            <a:r>
              <a:rPr lang="en-US" sz="3200" dirty="0" smtClean="0"/>
              <a:t> Tools</a:t>
            </a:r>
          </a:p>
          <a:p>
            <a:r>
              <a:rPr lang="en-US" sz="3200" dirty="0" smtClean="0"/>
              <a:t>Cloud-based Bioinformatics Tools Project</a:t>
            </a:r>
          </a:p>
          <a:p>
            <a:r>
              <a:rPr lang="en-US" sz="3200" dirty="0" smtClean="0"/>
              <a:t>Steering Committee Meeting 11 June 2012</a:t>
            </a:r>
            <a:endParaRPr lang="en-US" sz="32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7" descr="WAI401-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148" y="1263193"/>
            <a:ext cx="3533564" cy="1600200"/>
          </a:xfrm>
          <a:prstGeom prst="rect">
            <a:avLst/>
          </a:prstGeom>
        </p:spPr>
      </p:pic>
      <p:pic>
        <p:nvPicPr>
          <p:cNvPr id="40962" name="Picture 2" descr="necta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1939" y="293179"/>
            <a:ext cx="2495550" cy="419101"/>
          </a:xfrm>
          <a:prstGeom prst="rect">
            <a:avLst/>
          </a:prstGeom>
          <a:noFill/>
        </p:spPr>
      </p:pic>
      <p:pic>
        <p:nvPicPr>
          <p:cNvPr id="40964" name="Picture 4" descr="Hom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20854" y="149279"/>
            <a:ext cx="1133475" cy="857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NeCTAR</a:t>
            </a:r>
            <a:r>
              <a:rPr lang="en-US" dirty="0" smtClean="0"/>
              <a:t> Reporting </a:t>
            </a:r>
            <a:r>
              <a:rPr lang="en-US" dirty="0" smtClean="0"/>
              <a:t>– </a:t>
            </a:r>
            <a:r>
              <a:rPr lang="en-US" dirty="0" smtClean="0"/>
              <a:t>Risks &amp; Issues</a:t>
            </a:r>
            <a:endParaRPr lang="en-US" dirty="0"/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854" y="1918981"/>
            <a:ext cx="8645149" cy="2023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NeCTAR</a:t>
            </a:r>
            <a:r>
              <a:rPr lang="en-US" dirty="0" smtClean="0"/>
              <a:t> Reporting </a:t>
            </a:r>
            <a:r>
              <a:rPr lang="en-US" dirty="0" smtClean="0"/>
              <a:t>– </a:t>
            </a:r>
            <a:r>
              <a:rPr lang="en-US" dirty="0" smtClean="0"/>
              <a:t>Dependencies</a:t>
            </a:r>
            <a:endParaRPr 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1881188"/>
            <a:ext cx="814387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Business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78498"/>
          </a:xfrm>
        </p:spPr>
        <p:txBody>
          <a:bodyPr>
            <a:normAutofit/>
          </a:bodyPr>
          <a:lstStyle/>
          <a:p>
            <a:pPr lvl="0"/>
            <a:r>
              <a:rPr lang="en-AU" dirty="0" smtClean="0"/>
              <a:t>We have been invited to participate in a </a:t>
            </a:r>
            <a:r>
              <a:rPr lang="en-AU" dirty="0" err="1" smtClean="0"/>
              <a:t>NeCTAR</a:t>
            </a:r>
            <a:r>
              <a:rPr lang="en-AU" dirty="0" smtClean="0"/>
              <a:t> proposal for a Proteomics Virtual Laboratory</a:t>
            </a:r>
          </a:p>
          <a:p>
            <a:pPr lvl="0"/>
            <a:r>
              <a:rPr lang="en-AU" dirty="0" smtClean="0"/>
              <a:t>Date for next meeting – propose prior to the Q1 Report Submission which is due at </a:t>
            </a:r>
            <a:r>
              <a:rPr lang="en-AU" dirty="0" err="1" smtClean="0"/>
              <a:t>NeCTAR</a:t>
            </a:r>
            <a:r>
              <a:rPr lang="en-AU" dirty="0" smtClean="0"/>
              <a:t> on 14/09/2012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Release Management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78498"/>
          </a:xfrm>
        </p:spPr>
        <p:txBody>
          <a:bodyPr>
            <a:normAutofit/>
          </a:bodyPr>
          <a:lstStyle/>
          <a:p>
            <a:pPr lvl="0"/>
            <a:r>
              <a:rPr lang="en-AU" sz="2000" dirty="0" smtClean="0"/>
              <a:t>Release 1.1.0 - AAF Integration &amp; Ongoing Updates - 8/06/2012</a:t>
            </a:r>
          </a:p>
          <a:p>
            <a:pPr lvl="0"/>
            <a:r>
              <a:rPr lang="en-AU" sz="2000" dirty="0" smtClean="0"/>
              <a:t>Release 1.1.1 - Ongoing Updates - 30/06/2012</a:t>
            </a:r>
          </a:p>
          <a:p>
            <a:r>
              <a:rPr lang="en-US" sz="2000" dirty="0" smtClean="0"/>
              <a:t>Release 1.1.2 </a:t>
            </a:r>
            <a:r>
              <a:rPr lang="en-US" sz="2000" dirty="0" smtClean="0"/>
              <a:t>- Integrated Billing &amp; </a:t>
            </a:r>
            <a:r>
              <a:rPr lang="en-US" sz="2000" dirty="0" smtClean="0"/>
              <a:t>Invoicing </a:t>
            </a:r>
            <a:r>
              <a:rPr lang="en-US" sz="2000" dirty="0" smtClean="0"/>
              <a:t>- 15/08/2012</a:t>
            </a:r>
            <a:endParaRPr lang="en-US" sz="2000" dirty="0" smtClean="0"/>
          </a:p>
          <a:p>
            <a:r>
              <a:rPr lang="en-US" sz="2000" dirty="0" smtClean="0"/>
              <a:t>Release </a:t>
            </a:r>
            <a:r>
              <a:rPr lang="en-US" sz="2000" dirty="0" smtClean="0"/>
              <a:t>1.1.3 - </a:t>
            </a:r>
            <a:r>
              <a:rPr lang="en-AU" sz="2000" dirty="0" smtClean="0"/>
              <a:t>Production Research </a:t>
            </a:r>
            <a:r>
              <a:rPr lang="en-AU" sz="2000" dirty="0" smtClean="0"/>
              <a:t>Deployment </a:t>
            </a:r>
            <a:r>
              <a:rPr lang="en-AU" sz="2000" dirty="0" smtClean="0"/>
              <a:t>- 15/08/2012</a:t>
            </a:r>
            <a:endParaRPr lang="en-US" sz="2000" dirty="0" smtClean="0"/>
          </a:p>
          <a:p>
            <a:r>
              <a:rPr lang="en-US" sz="2000" dirty="0" smtClean="0"/>
              <a:t>Release </a:t>
            </a:r>
            <a:r>
              <a:rPr lang="en-US" sz="2000" dirty="0" smtClean="0"/>
              <a:t>1.1.4 - </a:t>
            </a:r>
            <a:r>
              <a:rPr lang="en-AU" sz="2000" dirty="0" smtClean="0"/>
              <a:t>Data Extraction for </a:t>
            </a:r>
            <a:r>
              <a:rPr lang="en-AU" sz="2000" dirty="0" smtClean="0"/>
              <a:t>Analysis – 30/09/2012</a:t>
            </a:r>
            <a:endParaRPr lang="en-US" sz="2000" dirty="0" smtClean="0"/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Release 1.1.1 – Ongoing Updates </a:t>
            </a:r>
            <a:endParaRPr lang="en-US" dirty="0"/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648" y="1677185"/>
            <a:ext cx="6942496" cy="474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Burn Down chart – Release 1.1.1</a:t>
            </a:r>
            <a:endParaRPr 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0205" y="1671484"/>
            <a:ext cx="5280911" cy="4699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AU" dirty="0" smtClean="0"/>
              <a:t>Introductions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AU" dirty="0" smtClean="0"/>
              <a:t>Cloud-based Bioinformatics Tools project overview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AU" dirty="0" err="1" smtClean="0"/>
              <a:t>NeCTAR</a:t>
            </a:r>
            <a:r>
              <a:rPr lang="en-AU" dirty="0" smtClean="0"/>
              <a:t> project deliverables and milestones overview (incl. finances)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AU" dirty="0" err="1" smtClean="0"/>
              <a:t>NeCTAR</a:t>
            </a:r>
            <a:r>
              <a:rPr lang="en-AU" dirty="0" smtClean="0"/>
              <a:t> Reporting</a:t>
            </a:r>
          </a:p>
          <a:p>
            <a:pPr marL="834390" lvl="1" indent="-514350"/>
            <a:r>
              <a:rPr lang="en-AU" dirty="0" smtClean="0"/>
              <a:t>Reporting Schedule</a:t>
            </a:r>
          </a:p>
          <a:p>
            <a:pPr marL="834390" lvl="1" indent="-514350"/>
            <a:r>
              <a:rPr lang="en-AU" dirty="0" smtClean="0"/>
              <a:t>Project </a:t>
            </a:r>
            <a:r>
              <a:rPr lang="en-AU" dirty="0" smtClean="0"/>
              <a:t>status relative to milestones and budget </a:t>
            </a:r>
            <a:endParaRPr lang="en-AU" dirty="0" smtClean="0"/>
          </a:p>
          <a:p>
            <a:pPr marL="834390" lvl="1" indent="-514350"/>
            <a:r>
              <a:rPr lang="en-AU" dirty="0" smtClean="0"/>
              <a:t>Project </a:t>
            </a:r>
            <a:r>
              <a:rPr lang="en-AU" dirty="0" smtClean="0"/>
              <a:t>Risks and </a:t>
            </a:r>
            <a:r>
              <a:rPr lang="en-AU" dirty="0" smtClean="0"/>
              <a:t>Issues</a:t>
            </a:r>
          </a:p>
          <a:p>
            <a:pPr marL="834390" lvl="1" indent="-514350"/>
            <a:r>
              <a:rPr lang="en-AU" dirty="0" smtClean="0"/>
              <a:t>External Dependencies</a:t>
            </a:r>
            <a:endParaRPr lang="en-AU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AU" dirty="0" smtClean="0"/>
              <a:t>Other Business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AU" dirty="0" smtClean="0"/>
              <a:t>Current System Demonstration (highlights) - optional</a:t>
            </a:r>
          </a:p>
          <a:p>
            <a:pPr marL="560070" indent="-514350"/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Steering Committee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78498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AU" dirty="0" smtClean="0"/>
              <a:t>Winthrop </a:t>
            </a:r>
            <a:r>
              <a:rPr lang="en-AU" dirty="0" smtClean="0"/>
              <a:t>Professor Eric Moses, Director of the Centre for Genetic Epidemiology and Biostatistics, UWA</a:t>
            </a:r>
          </a:p>
          <a:p>
            <a:pPr lvl="0"/>
            <a:r>
              <a:rPr lang="en-AU" dirty="0" smtClean="0"/>
              <a:t>Dr </a:t>
            </a:r>
            <a:r>
              <a:rPr lang="en-AU" dirty="0" err="1" smtClean="0"/>
              <a:t>Nik</a:t>
            </a:r>
            <a:r>
              <a:rPr lang="en-AU" dirty="0" smtClean="0"/>
              <a:t> Zeps, Research Group Leader, St John of God Health Care</a:t>
            </a:r>
          </a:p>
          <a:p>
            <a:pPr lvl="0"/>
            <a:r>
              <a:rPr lang="en-AU" dirty="0" smtClean="0"/>
              <a:t>Professor </a:t>
            </a:r>
            <a:r>
              <a:rPr lang="en-AU" dirty="0" smtClean="0"/>
              <a:t>John Hopper, Professor &amp; Director (Research), Centre for Molecular, Environmental, Genetic and Analytic (MEGA) Epidemiology, Melbourne School of Population Health</a:t>
            </a:r>
          </a:p>
          <a:p>
            <a:pPr lvl="0"/>
            <a:r>
              <a:rPr lang="en-AU" dirty="0" smtClean="0"/>
              <a:t>David Goldstein, </a:t>
            </a:r>
            <a:r>
              <a:rPr lang="en-AU" dirty="0" smtClean="0"/>
              <a:t>Clinical </a:t>
            </a:r>
            <a:r>
              <a:rPr lang="en-AU" dirty="0" err="1" smtClean="0"/>
              <a:t>Oncological</a:t>
            </a:r>
            <a:r>
              <a:rPr lang="en-AU" dirty="0" smtClean="0"/>
              <a:t> Society of Australia – </a:t>
            </a:r>
            <a:r>
              <a:rPr lang="en-AU" dirty="0" err="1" smtClean="0"/>
              <a:t>Nik</a:t>
            </a:r>
            <a:r>
              <a:rPr lang="en-AU" dirty="0" smtClean="0"/>
              <a:t> to confirm who will be attending</a:t>
            </a:r>
          </a:p>
          <a:p>
            <a:pPr lvl="0"/>
            <a:r>
              <a:rPr lang="en-AU" dirty="0" smtClean="0"/>
              <a:t>Professor </a:t>
            </a:r>
            <a:r>
              <a:rPr lang="en-AU" dirty="0" smtClean="0"/>
              <a:t>Lin </a:t>
            </a:r>
            <a:r>
              <a:rPr lang="en-AU" dirty="0" smtClean="0"/>
              <a:t>Fritschi, </a:t>
            </a:r>
            <a:r>
              <a:rPr lang="en-AU" dirty="0" smtClean="0"/>
              <a:t>Western Australian Institute for Medical Research </a:t>
            </a:r>
            <a:endParaRPr lang="en-AU" dirty="0" smtClean="0"/>
          </a:p>
          <a:p>
            <a:pPr lvl="0"/>
            <a:r>
              <a:rPr lang="en-AU" dirty="0" smtClean="0"/>
              <a:t>Dr Nigel Ward, Deputy Director at </a:t>
            </a:r>
            <a:r>
              <a:rPr lang="en-AU" dirty="0" err="1" smtClean="0"/>
              <a:t>NeCTAR</a:t>
            </a:r>
            <a:r>
              <a:rPr lang="en-AU" dirty="0" smtClean="0"/>
              <a:t>, University of </a:t>
            </a:r>
            <a:r>
              <a:rPr lang="en-AU" dirty="0" smtClean="0"/>
              <a:t>Melbourne, Data </a:t>
            </a:r>
            <a:r>
              <a:rPr lang="en-AU" dirty="0" smtClean="0"/>
              <a:t>Management Coordinator at </a:t>
            </a:r>
            <a:r>
              <a:rPr lang="en-AU" dirty="0" err="1" smtClean="0"/>
              <a:t>eResearch</a:t>
            </a:r>
            <a:r>
              <a:rPr lang="en-AU" dirty="0" smtClean="0"/>
              <a:t> group, School of ITEE, The University of </a:t>
            </a:r>
            <a:r>
              <a:rPr lang="en-AU" dirty="0" smtClean="0"/>
              <a:t>Queensland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 - Background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78498"/>
          </a:xfrm>
        </p:spPr>
        <p:txBody>
          <a:bodyPr>
            <a:normAutofit/>
          </a:bodyPr>
          <a:lstStyle/>
          <a:p>
            <a:pPr lvl="0"/>
            <a:r>
              <a:rPr lang="en-AU" dirty="0" smtClean="0"/>
              <a:t>The </a:t>
            </a:r>
            <a:r>
              <a:rPr lang="en-AU" dirty="0" smtClean="0"/>
              <a:t>objective of The Ark project is to provide a suite of secure, </a:t>
            </a:r>
            <a:r>
              <a:rPr lang="en-AU" dirty="0" smtClean="0"/>
              <a:t>open source, integrated </a:t>
            </a:r>
            <a:r>
              <a:rPr lang="en-AU" dirty="0" smtClean="0"/>
              <a:t>web-based tools that incorporate the majority of the functionality required to conduct a complex study or clinical trial</a:t>
            </a:r>
            <a:r>
              <a:rPr lang="en-AU" dirty="0" smtClean="0"/>
              <a:t>.</a:t>
            </a:r>
          </a:p>
          <a:p>
            <a:r>
              <a:rPr lang="en-AU" dirty="0" smtClean="0"/>
              <a:t>The Ark project was established within the Centre for Genetic Epidemiology &amp; Biostatistics at the University of Western Australia in late </a:t>
            </a:r>
            <a:r>
              <a:rPr lang="en-AU" dirty="0" smtClean="0"/>
              <a:t>2009.</a:t>
            </a:r>
          </a:p>
          <a:p>
            <a:r>
              <a:rPr lang="en-AU" dirty="0" smtClean="0"/>
              <a:t>The Ark software is currently in production on </a:t>
            </a:r>
            <a:r>
              <a:rPr lang="en-AU" dirty="0" err="1" smtClean="0"/>
              <a:t>NeCTAR</a:t>
            </a:r>
            <a:r>
              <a:rPr lang="en-AU" dirty="0" smtClean="0"/>
              <a:t> NSP hardware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 - Background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78498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The </a:t>
            </a:r>
            <a:r>
              <a:rPr lang="en-AU" dirty="0" smtClean="0"/>
              <a:t>Ark currently incorporates </a:t>
            </a:r>
            <a:r>
              <a:rPr lang="en-AU" dirty="0" smtClean="0"/>
              <a:t>the following </a:t>
            </a:r>
            <a:r>
              <a:rPr lang="en-AU" dirty="0" smtClean="0"/>
              <a:t>functionality:</a:t>
            </a:r>
            <a:endParaRPr lang="en-AU" dirty="0" smtClean="0"/>
          </a:p>
          <a:p>
            <a:pPr lvl="1"/>
            <a:r>
              <a:rPr lang="en-AU" dirty="0" smtClean="0"/>
              <a:t>Create and configure a study;</a:t>
            </a:r>
          </a:p>
          <a:p>
            <a:pPr lvl="1"/>
            <a:r>
              <a:rPr lang="en-AU" dirty="0" smtClean="0"/>
              <a:t>Define users and manage their roles and access permissions;</a:t>
            </a:r>
          </a:p>
          <a:p>
            <a:pPr lvl="1"/>
            <a:r>
              <a:rPr lang="en-AU" dirty="0" smtClean="0"/>
              <a:t>Define and manage a research participant pool;</a:t>
            </a:r>
          </a:p>
          <a:p>
            <a:pPr lvl="1"/>
            <a:r>
              <a:rPr lang="en-AU" dirty="0" smtClean="0"/>
              <a:t>Define and manage the collection of phenotypic research data;</a:t>
            </a:r>
          </a:p>
          <a:p>
            <a:pPr lvl="1"/>
            <a:r>
              <a:rPr lang="en-AU" dirty="0" smtClean="0"/>
              <a:t>Dynamically generate Electronic Data Capture (EDC) forms for collecting </a:t>
            </a:r>
            <a:r>
              <a:rPr lang="en-AU" dirty="0" smtClean="0"/>
              <a:t>textual </a:t>
            </a:r>
            <a:r>
              <a:rPr lang="en-AU" dirty="0" smtClean="0"/>
              <a:t>research data;</a:t>
            </a:r>
          </a:p>
          <a:p>
            <a:pPr lvl="1"/>
            <a:r>
              <a:rPr lang="en-AU" dirty="0" smtClean="0"/>
              <a:t>Manage physical </a:t>
            </a:r>
            <a:r>
              <a:rPr lang="en-AU" dirty="0" err="1" smtClean="0"/>
              <a:t>biospecimens</a:t>
            </a:r>
            <a:r>
              <a:rPr lang="en-AU" dirty="0" smtClean="0"/>
              <a:t> and the associated </a:t>
            </a:r>
            <a:r>
              <a:rPr lang="en-AU" dirty="0" smtClean="0"/>
              <a:t>data; and</a:t>
            </a:r>
            <a:endParaRPr lang="en-AU" dirty="0" smtClean="0"/>
          </a:p>
          <a:p>
            <a:pPr lvl="1"/>
            <a:r>
              <a:rPr lang="en-AU" dirty="0" smtClean="0"/>
              <a:t>Generate reports.</a:t>
            </a:r>
          </a:p>
          <a:p>
            <a:pPr lvl="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 – </a:t>
            </a:r>
            <a:r>
              <a:rPr lang="en-US" dirty="0" err="1" smtClean="0"/>
              <a:t>NeCTAR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7849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AU" dirty="0" smtClean="0"/>
              <a:t>The </a:t>
            </a:r>
            <a:r>
              <a:rPr lang="en-AU" dirty="0" err="1" smtClean="0"/>
              <a:t>NeCTAR</a:t>
            </a:r>
            <a:r>
              <a:rPr lang="en-AU" dirty="0" smtClean="0"/>
              <a:t> Cloud-based </a:t>
            </a:r>
            <a:r>
              <a:rPr lang="en-AU" dirty="0" smtClean="0"/>
              <a:t>Bioinformatics Tool proposal was developed </a:t>
            </a:r>
            <a:r>
              <a:rPr lang="en-AU" dirty="0" smtClean="0"/>
              <a:t>to implement </a:t>
            </a:r>
            <a:r>
              <a:rPr lang="en-AU" dirty="0" smtClean="0"/>
              <a:t>additional functionality required by our collaborators </a:t>
            </a:r>
            <a:r>
              <a:rPr lang="en-AU" dirty="0" smtClean="0"/>
              <a:t>and to deploy this to the cloud for access by other researchers.</a:t>
            </a:r>
            <a:r>
              <a:rPr lang="en-AU" dirty="0" smtClean="0"/>
              <a:t> </a:t>
            </a:r>
            <a:endParaRPr lang="en-AU" dirty="0" smtClean="0"/>
          </a:p>
          <a:p>
            <a:pPr lvl="1"/>
            <a:r>
              <a:rPr lang="en-AU" dirty="0" smtClean="0"/>
              <a:t>Integration with the AAF authentication services;</a:t>
            </a:r>
          </a:p>
          <a:p>
            <a:pPr lvl="1"/>
            <a:r>
              <a:rPr lang="en-AU" dirty="0" smtClean="0"/>
              <a:t>An integrated invoicing and billing module;</a:t>
            </a:r>
          </a:p>
          <a:p>
            <a:pPr lvl="1"/>
            <a:r>
              <a:rPr lang="en-AU" dirty="0" smtClean="0"/>
              <a:t>A data extraction for analysis module;</a:t>
            </a:r>
          </a:p>
          <a:p>
            <a:pPr lvl="1"/>
            <a:r>
              <a:rPr lang="en-AU" dirty="0" smtClean="0"/>
              <a:t>A pedigree (family) data management and visualisation module</a:t>
            </a:r>
            <a:r>
              <a:rPr lang="en-AU" dirty="0" smtClean="0"/>
              <a:t>;</a:t>
            </a:r>
          </a:p>
          <a:p>
            <a:pPr lvl="1"/>
            <a:r>
              <a:rPr lang="en-AU" dirty="0" smtClean="0"/>
              <a:t>Enhanced reporting functionality;</a:t>
            </a:r>
            <a:endParaRPr lang="en-AU" dirty="0" smtClean="0"/>
          </a:p>
          <a:p>
            <a:pPr lvl="1"/>
            <a:r>
              <a:rPr lang="en-AU" dirty="0" smtClean="0"/>
              <a:t>Registry Management functionality for managing participant registries, such as the Australian Twin Registry; and</a:t>
            </a:r>
          </a:p>
          <a:p>
            <a:pPr lvl="1"/>
            <a:r>
              <a:rPr lang="en-AU" dirty="0" smtClean="0"/>
              <a:t>A genotypic data management module.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78498"/>
          </a:xfrm>
        </p:spPr>
        <p:txBody>
          <a:bodyPr>
            <a:normAutofit/>
          </a:bodyPr>
          <a:lstStyle/>
          <a:p>
            <a:pPr lvl="0"/>
            <a:r>
              <a:rPr lang="en-AU" dirty="0" smtClean="0"/>
              <a:t>Total </a:t>
            </a:r>
            <a:r>
              <a:rPr lang="en-AU" sz="2800" dirty="0" smtClean="0"/>
              <a:t>project budget: </a:t>
            </a:r>
            <a:r>
              <a:rPr lang="en-AU" sz="2800" dirty="0" smtClean="0"/>
              <a:t>$614,490</a:t>
            </a:r>
            <a:endParaRPr lang="en-AU" sz="2800" dirty="0" smtClean="0"/>
          </a:p>
          <a:p>
            <a:pPr lvl="0"/>
            <a:r>
              <a:rPr lang="en-AU" sz="2800" dirty="0" smtClean="0"/>
              <a:t>Total </a:t>
            </a:r>
            <a:r>
              <a:rPr lang="en-AU" sz="2800" dirty="0" err="1" smtClean="0"/>
              <a:t>NeCTAR</a:t>
            </a:r>
            <a:r>
              <a:rPr lang="en-AU" sz="2800" dirty="0" smtClean="0"/>
              <a:t> </a:t>
            </a:r>
            <a:r>
              <a:rPr lang="en-AU" sz="2800" dirty="0" smtClean="0"/>
              <a:t>contribution: $290,598</a:t>
            </a:r>
            <a:endParaRPr lang="en-AU" sz="2800" dirty="0" smtClean="0"/>
          </a:p>
          <a:p>
            <a:pPr lvl="0"/>
            <a:r>
              <a:rPr lang="en-AU" sz="2800" dirty="0" smtClean="0"/>
              <a:t>Total co-investment: </a:t>
            </a:r>
            <a:r>
              <a:rPr lang="en-AU" sz="2800" dirty="0" smtClean="0"/>
              <a:t>$323,892</a:t>
            </a:r>
            <a:endParaRPr lang="en-AU" sz="2800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NeCTAR</a:t>
            </a:r>
            <a:r>
              <a:rPr lang="en-US" dirty="0" smtClean="0"/>
              <a:t> Reporting - Schedule</a:t>
            </a:r>
            <a:endParaRPr 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8026" y="2144815"/>
            <a:ext cx="60960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NeCTAR</a:t>
            </a:r>
            <a:r>
              <a:rPr lang="en-US" dirty="0" smtClean="0"/>
              <a:t> Reporting – Budget &amp; Timeline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76747" y="1740310"/>
          <a:ext cx="7570839" cy="4735278"/>
        </p:xfrm>
        <a:graphic>
          <a:graphicData uri="http://schemas.openxmlformats.org/drawingml/2006/table">
            <a:tbl>
              <a:tblPr/>
              <a:tblGrid>
                <a:gridCol w="4082144"/>
                <a:gridCol w="1750555"/>
                <a:gridCol w="476747"/>
                <a:gridCol w="476747"/>
                <a:gridCol w="784646"/>
              </a:tblGrid>
              <a:tr h="519248"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Milestone Title</a:t>
                      </a:r>
                      <a:endParaRPr lang="en-AU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b="1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Comments/Status</a:t>
                      </a:r>
                      <a:endParaRPr lang="en-AU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b="1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Target Milestone Date</a:t>
                      </a:r>
                      <a:endParaRPr lang="en-AU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b="1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NeCTAR (EIF) funds (‘000)</a:t>
                      </a:r>
                      <a:endParaRPr lang="en-AU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b="1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Co-investment (budgeted contribution value) (‘000)</a:t>
                      </a:r>
                      <a:endParaRPr lang="en-AU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58"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Sub-contract signed (Linked to Funding Milestone 1)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Complete</a:t>
                      </a:r>
                      <a:endParaRPr lang="en-AU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 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20 (cash)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58"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Funding Milestone 1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Complete</a:t>
                      </a:r>
                      <a:endParaRPr lang="en-AU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 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52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 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780"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Established Support Tools &amp; Processes (Linked to Funding Milestone 2)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Complete</a:t>
                      </a:r>
                      <a:endParaRPr lang="en-AU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15-May-12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1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780"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Project Initiation complete (Linked to Funding Milestone 2)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Drafted Communications Plan – awaiting feedback</a:t>
                      </a:r>
                      <a:endParaRPr lang="en-AU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1-Jul-12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 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780"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Integrated existing application with AAF Authentication Services (Linked to Funding Milestone 2)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Complete</a:t>
                      </a:r>
                      <a:endParaRPr lang="en-AU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14-Jun-12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 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3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58"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Arial"/>
                        </a:rPr>
                        <a:t>Funding Milestone 2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Arial"/>
                        </a:rPr>
                        <a:t> 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14-Jun-12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52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 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780"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Arial"/>
                        </a:rPr>
                        <a:t>Integrated Invoicing &amp; Billing Complete (Linked to Funding Milestone 3)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1" u="none" strike="noStrike" dirty="0">
                          <a:solidFill>
                            <a:srgbClr val="000000"/>
                          </a:solidFill>
                          <a:latin typeface="Calibri"/>
                          <a:cs typeface="Arial"/>
                        </a:rPr>
                        <a:t>Commenced detailed requirements analysis</a:t>
                      </a:r>
                      <a:endParaRPr lang="en-AU" sz="8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15-Aug-12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40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780"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Arial"/>
                        </a:rPr>
                        <a:t>Initial Production Research Cloud Deployed (Linked to Funding Milestone 3)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1" u="none" strike="noStrike" dirty="0">
                          <a:solidFill>
                            <a:srgbClr val="000000"/>
                          </a:solidFill>
                          <a:latin typeface="Calibri"/>
                          <a:cs typeface="Arial"/>
                        </a:rPr>
                        <a:t>Commenced development</a:t>
                      </a:r>
                      <a:endParaRPr lang="en-AU" sz="8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15-Aug-12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9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780"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Arial"/>
                        </a:rPr>
                        <a:t>Funding Milestone 3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1" u="none" strike="noStrike" dirty="0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 </a:t>
                      </a:r>
                      <a:endParaRPr lang="en-AU" sz="8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15-Aug-12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52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 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58"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Arial"/>
                        </a:rPr>
                        <a:t>Implemented Data Extraction for Analysis Module (Linked to Funding Milestone 4)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1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 </a:t>
                      </a:r>
                      <a:endParaRPr lang="en-AU" sz="800" b="0" i="1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30-Sep-12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2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58"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Arial"/>
                        </a:rPr>
                        <a:t>Implemented Pedigree Storage &amp; Visualisation Module (Linked to Funding Milestone 4)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1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 </a:t>
                      </a:r>
                      <a:endParaRPr lang="en-AU" sz="800" b="0" i="1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15-Oct-12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12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780"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Funding Milestone 4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1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 </a:t>
                      </a:r>
                      <a:endParaRPr lang="en-AU" sz="800" b="0" i="1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15-Nov-12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52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 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780"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Arial"/>
                        </a:rPr>
                        <a:t>Enhanced Data Linkage &amp; Reporting Module Complete (Linked to Funding Milestone 5)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1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 </a:t>
                      </a:r>
                      <a:endParaRPr lang="en-AU" sz="800" b="0" i="1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15-Dec-12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7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780"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Arial"/>
                        </a:rPr>
                        <a:t>Implemented Registry Management Module (Linked to Funding Milestone 5)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1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 </a:t>
                      </a:r>
                      <a:endParaRPr lang="en-AU" sz="800" b="0" i="1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15-Dec-12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21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58"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Arial"/>
                        </a:rPr>
                        <a:t>Integrated Genotypic Data Management Capability (Linked to Funding Milestone 5)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 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28-Feb-13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20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780"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Funding Milestone 5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Note that all development should be completed by 28 Feb, 2013</a:t>
                      </a: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28-Feb-13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52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 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302"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Final Admin Closure</a:t>
                      </a:r>
                      <a:b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</a:br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(Funding Milestone 6)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1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Post-implementation Review (PIR) conducted and sent to NeCTAR.</a:t>
                      </a:r>
                      <a:endParaRPr lang="en-AU" sz="800" b="0" i="1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30-Sep-13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29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 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780"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Operations to June 2014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0" i="1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Service Levels met and reported to NeCTAR as defined.</a:t>
                      </a:r>
                      <a:endParaRPr lang="en-AU" sz="800" b="0" i="1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 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Gautami"/>
                        </a:rPr>
                        <a:t>189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00" marR="6000" marT="6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29683</TotalTime>
  <Words>749</Words>
  <Application>Microsoft Office PowerPoint</Application>
  <PresentationFormat>On-screen Show (4:3)</PresentationFormat>
  <Paragraphs>161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Median</vt:lpstr>
      <vt:lpstr>Slide 1</vt:lpstr>
      <vt:lpstr>Agenda</vt:lpstr>
      <vt:lpstr>Steering Committee Membership</vt:lpstr>
      <vt:lpstr>Project Overview - Background</vt:lpstr>
      <vt:lpstr>Project Overview - Background</vt:lpstr>
      <vt:lpstr>Project Overview – NeCTAR Project</vt:lpstr>
      <vt:lpstr>Project Overview</vt:lpstr>
      <vt:lpstr>NeCTAR Reporting - Schedule</vt:lpstr>
      <vt:lpstr>NeCTAR Reporting – Budget &amp; Timeline</vt:lpstr>
      <vt:lpstr>NeCTAR Reporting – Risks &amp; Issues</vt:lpstr>
      <vt:lpstr>NeCTAR Reporting – Dependencies</vt:lpstr>
      <vt:lpstr>Other Business</vt:lpstr>
      <vt:lpstr>Release Management</vt:lpstr>
      <vt:lpstr>Release 1.1.1 – Ongoing Updates </vt:lpstr>
      <vt:lpstr>Burn Down chart – Release 1.1.1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lad</dc:creator>
  <cp:lastModifiedBy>pwhite</cp:lastModifiedBy>
  <cp:revision>1259</cp:revision>
  <dcterms:created xsi:type="dcterms:W3CDTF">2012-05-07T01:12:09Z</dcterms:created>
  <dcterms:modified xsi:type="dcterms:W3CDTF">2012-06-13T09:56:15Z</dcterms:modified>
</cp:coreProperties>
</file>