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5" r:id="rId1"/>
  </p:sldMasterIdLst>
  <p:notesMasterIdLst>
    <p:notesMasterId r:id="rId10"/>
  </p:notesMasterIdLst>
  <p:sldIdLst>
    <p:sldId id="256" r:id="rId2"/>
    <p:sldId id="257" r:id="rId3"/>
    <p:sldId id="319" r:id="rId4"/>
    <p:sldId id="307" r:id="rId5"/>
    <p:sldId id="318" r:id="rId6"/>
    <p:sldId id="310" r:id="rId7"/>
    <p:sldId id="311" r:id="rId8"/>
    <p:sldId id="313" r:id="rId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8" autoAdjust="0"/>
    <p:restoredTop sz="94625" autoAdjust="0"/>
  </p:normalViewPr>
  <p:slideViewPr>
    <p:cSldViewPr snapToGrid="0" snapToObjects="1">
      <p:cViewPr varScale="1">
        <p:scale>
          <a:sx n="97" d="100"/>
          <a:sy n="97" d="100"/>
        </p:scale>
        <p:origin x="-15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9F2E-EF50-DE4D-908B-6C00CF9B5377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27159-1397-7C40-AA42-0E7F51D4E7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27159-1397-7C40-AA42-0E7F51D4E7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AU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50F8758-A08F-1348-96F2-3E0A00C94667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50F8758-A08F-1348-96F2-3E0A00C94667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50F8758-A08F-1348-96F2-3E0A00C94667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50F8758-A08F-1348-96F2-3E0A00C94667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50F8758-A08F-1348-96F2-3E0A00C94667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AU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AU" smtClean="0"/>
              <a:t>Click to edit Master text styles</a:t>
            </a:r>
          </a:p>
          <a:p>
            <a:pPr lvl="1" eaLnBrk="1" latinLnBrk="0" hangingPunct="1"/>
            <a:r>
              <a:rPr kumimoji="0" lang="en-AU" smtClean="0"/>
              <a:t>Second level</a:t>
            </a:r>
          </a:p>
          <a:p>
            <a:pPr lvl="2" eaLnBrk="1" latinLnBrk="0" hangingPunct="1"/>
            <a:r>
              <a:rPr kumimoji="0" lang="en-AU" smtClean="0"/>
              <a:t>Third level</a:t>
            </a:r>
          </a:p>
          <a:p>
            <a:pPr lvl="3" eaLnBrk="1" latinLnBrk="0" hangingPunct="1"/>
            <a:r>
              <a:rPr kumimoji="0" lang="en-AU" smtClean="0"/>
              <a:t>Fourth level</a:t>
            </a:r>
          </a:p>
          <a:p>
            <a:pPr lvl="4" eaLnBrk="1" latinLnBrk="0" hangingPunct="1"/>
            <a:r>
              <a:rPr kumimoji="0" lang="en-AU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50F8758-A08F-1348-96F2-3E0A00C94667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ubtitle 95"/>
          <p:cNvSpPr>
            <a:spLocks noGrp="1"/>
          </p:cNvSpPr>
          <p:nvPr>
            <p:ph type="body" idx="1"/>
          </p:nvPr>
        </p:nvSpPr>
        <p:spPr>
          <a:xfrm>
            <a:off x="1371600" y="2863393"/>
            <a:ext cx="7123113" cy="1553032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err="1" smtClean="0"/>
              <a:t>NeCTAR</a:t>
            </a:r>
            <a:r>
              <a:rPr lang="en-US" sz="3200" dirty="0" smtClean="0"/>
              <a:t> </a:t>
            </a:r>
            <a:r>
              <a:rPr lang="en-US" sz="3200" dirty="0" err="1" smtClean="0"/>
              <a:t>eResearch</a:t>
            </a:r>
            <a:r>
              <a:rPr lang="en-US" sz="3200" dirty="0" smtClean="0"/>
              <a:t> Tools</a:t>
            </a:r>
          </a:p>
          <a:p>
            <a:r>
              <a:rPr lang="en-US" sz="3200" dirty="0" smtClean="0"/>
              <a:t>Cloud-based Bioinformatics Tools Project</a:t>
            </a:r>
          </a:p>
          <a:p>
            <a:r>
              <a:rPr lang="en-US" sz="3200" dirty="0" smtClean="0"/>
              <a:t>Steering Committee Meeting </a:t>
            </a:r>
            <a:r>
              <a:rPr lang="en-US" sz="3200" dirty="0" smtClean="0"/>
              <a:t>26 November2012</a:t>
            </a:r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7" descr="WAI401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148" y="1263193"/>
            <a:ext cx="3533564" cy="1600200"/>
          </a:xfrm>
          <a:prstGeom prst="rect">
            <a:avLst/>
          </a:prstGeom>
        </p:spPr>
      </p:pic>
      <p:pic>
        <p:nvPicPr>
          <p:cNvPr id="40962" name="Picture 2" descr="necta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1939" y="293179"/>
            <a:ext cx="2495550" cy="419101"/>
          </a:xfrm>
          <a:prstGeom prst="rect">
            <a:avLst/>
          </a:prstGeom>
          <a:noFill/>
        </p:spPr>
      </p:pic>
      <p:pic>
        <p:nvPicPr>
          <p:cNvPr id="40964" name="Picture 4" descr="Hom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20854" y="149279"/>
            <a:ext cx="1133475" cy="85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AU" dirty="0" smtClean="0"/>
              <a:t>Acceptance of Minutes and Action items</a:t>
            </a:r>
            <a:r>
              <a:rPr lang="en-AU" dirty="0" smtClean="0"/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AU" dirty="0" smtClean="0"/>
              <a:t>Project Report</a:t>
            </a:r>
            <a:endParaRPr lang="en-AU" dirty="0" smtClean="0"/>
          </a:p>
          <a:p>
            <a:pPr marL="834390" lvl="1" indent="-514350"/>
            <a:r>
              <a:rPr lang="en-AU" dirty="0" smtClean="0"/>
              <a:t>Progress against milestones</a:t>
            </a:r>
          </a:p>
          <a:p>
            <a:pPr marL="834390" lvl="1" indent="-514350"/>
            <a:r>
              <a:rPr lang="en-AU" dirty="0" smtClean="0"/>
              <a:t>Finance summary</a:t>
            </a:r>
          </a:p>
          <a:p>
            <a:pPr marL="834390" lvl="1" indent="-514350"/>
            <a:r>
              <a:rPr lang="en-AU" dirty="0" smtClean="0"/>
              <a:t>Project Risks and Issues</a:t>
            </a:r>
          </a:p>
          <a:p>
            <a:pPr marL="834390" lvl="1" indent="-514350"/>
            <a:r>
              <a:rPr lang="en-AU" dirty="0" smtClean="0"/>
              <a:t>External Dependencies</a:t>
            </a:r>
            <a:endParaRPr lang="en-AU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AU" dirty="0" smtClean="0"/>
              <a:t>Other </a:t>
            </a:r>
            <a:r>
              <a:rPr lang="en-AU" dirty="0" smtClean="0"/>
              <a:t>Business</a:t>
            </a:r>
          </a:p>
          <a:p>
            <a:pPr marL="560070" indent="-514350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 from last meeting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2645" y="1720645"/>
          <a:ext cx="8344542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9394"/>
                <a:gridCol w="321514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Action Item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Status</a:t>
                      </a:r>
                      <a:endParaRPr lang="en-A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Paul White to investigate starting a BLOG for the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http://thearktools.blogspot.com.au/</a:t>
                      </a:r>
                      <a:endParaRPr lang="en-A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Paul White to establish quantitative measures by which the project’s success can be measured</a:t>
                      </a:r>
                      <a:endParaRPr lang="en-A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Completed</a:t>
                      </a:r>
                      <a:endParaRPr lang="en-A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Nik</a:t>
                      </a:r>
                      <a:r>
                        <a:rPr kumimoji="0" lang="en-A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Zeps to discuss trial candidates with David Goldstein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Completed</a:t>
                      </a:r>
                      <a:endParaRPr lang="en-A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Paul White and </a:t>
                      </a:r>
                      <a:r>
                        <a:rPr kumimoji="0" lang="en-AU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Nik</a:t>
                      </a:r>
                      <a:r>
                        <a:rPr kumimoji="0" lang="en-A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Zeps to meet with chosen trial representatives in Sydney on July 4</a:t>
                      </a:r>
                      <a:r>
                        <a:rPr kumimoji="0" lang="en-AU" sz="16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A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5</a:t>
                      </a:r>
                      <a:r>
                        <a:rPr kumimoji="0" lang="en-AU" sz="16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kumimoji="0" lang="en-AU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Completed – verbal update</a:t>
                      </a:r>
                      <a:endParaRPr lang="en-A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Paul White to prepare a one page overview of The Ark for circulation to the projects’ collaborators.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Completed – see attached</a:t>
                      </a:r>
                      <a:endParaRPr lang="en-A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Paul White to determine impact of AAF cost model on the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Completed – no cost impact</a:t>
                      </a:r>
                      <a:endParaRPr lang="en-A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Paul White to meet with Lin Fritschi to determine if there is sufficient epidemiological study representation in the set of pilot projects</a:t>
                      </a:r>
                      <a:endParaRPr lang="en-A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TBC</a:t>
                      </a:r>
                      <a:endParaRPr lang="en-AU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Report - Milestones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7849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AU" dirty="0" smtClean="0"/>
              <a:t>Funding Milestone </a:t>
            </a:r>
            <a:r>
              <a:rPr lang="en-AU" dirty="0" smtClean="0"/>
              <a:t>1 </a:t>
            </a:r>
            <a:r>
              <a:rPr lang="en-AU" dirty="0" smtClean="0"/>
              <a:t>– </a:t>
            </a:r>
            <a:r>
              <a:rPr lang="en-AU" dirty="0" smtClean="0"/>
              <a:t>Payment received</a:t>
            </a:r>
            <a:endParaRPr lang="en-AU" dirty="0" smtClean="0"/>
          </a:p>
          <a:p>
            <a:pPr lvl="1"/>
            <a:r>
              <a:rPr lang="en-AU" dirty="0" smtClean="0"/>
              <a:t>Funding Milestone 2 – Achieved and payment received</a:t>
            </a:r>
          </a:p>
          <a:p>
            <a:pPr lvl="2"/>
            <a:r>
              <a:rPr lang="en-AU" dirty="0" smtClean="0"/>
              <a:t>Supported Tools and Processes;</a:t>
            </a:r>
          </a:p>
          <a:p>
            <a:pPr lvl="2"/>
            <a:r>
              <a:rPr lang="en-AU" dirty="0" smtClean="0"/>
              <a:t>Integration </a:t>
            </a:r>
            <a:r>
              <a:rPr lang="en-AU" dirty="0" smtClean="0"/>
              <a:t>with the AAF authentication services</a:t>
            </a:r>
            <a:r>
              <a:rPr lang="en-AU" dirty="0" smtClean="0"/>
              <a:t>;</a:t>
            </a:r>
          </a:p>
          <a:p>
            <a:pPr lvl="3"/>
            <a:r>
              <a:rPr lang="en-AU" dirty="0" smtClean="0"/>
              <a:t>Deployed in the AAF Test Environment</a:t>
            </a:r>
          </a:p>
          <a:p>
            <a:pPr lvl="3"/>
            <a:r>
              <a:rPr lang="en-AU" dirty="0" smtClean="0"/>
              <a:t>Have finally received permission to use UWA’s AAF Account to move this into Production at with no ongoing charges</a:t>
            </a:r>
          </a:p>
          <a:p>
            <a:pPr lvl="1"/>
            <a:r>
              <a:rPr lang="en-AU" dirty="0" smtClean="0"/>
              <a:t>Funding Milestone </a:t>
            </a:r>
            <a:r>
              <a:rPr lang="en-AU" dirty="0" smtClean="0"/>
              <a:t>3 (scheduled 31</a:t>
            </a:r>
            <a:r>
              <a:rPr lang="en-AU" baseline="30000" dirty="0" smtClean="0"/>
              <a:t>st</a:t>
            </a:r>
            <a:r>
              <a:rPr lang="en-AU" dirty="0" smtClean="0"/>
              <a:t> August)</a:t>
            </a:r>
            <a:endParaRPr lang="en-AU" dirty="0" smtClean="0"/>
          </a:p>
          <a:p>
            <a:pPr lvl="2"/>
            <a:r>
              <a:rPr lang="en-AU" dirty="0" smtClean="0"/>
              <a:t>Integrated invoicing and billing module</a:t>
            </a:r>
          </a:p>
          <a:p>
            <a:pPr lvl="3"/>
            <a:r>
              <a:rPr lang="en-AU" dirty="0" smtClean="0"/>
              <a:t>Completed</a:t>
            </a:r>
            <a:endParaRPr lang="en-AU" dirty="0" smtClean="0">
              <a:solidFill>
                <a:srgbClr val="FF0000"/>
              </a:solidFill>
            </a:endParaRPr>
          </a:p>
          <a:p>
            <a:pPr lvl="2"/>
            <a:r>
              <a:rPr lang="en-AU" dirty="0" smtClean="0"/>
              <a:t>Initial Production Research Cloud Deployment (scheduled 31</a:t>
            </a:r>
            <a:r>
              <a:rPr lang="en-AU" baseline="30000" dirty="0" smtClean="0"/>
              <a:t>st</a:t>
            </a:r>
            <a:r>
              <a:rPr lang="en-AU" dirty="0" smtClean="0"/>
              <a:t> August)</a:t>
            </a:r>
          </a:p>
          <a:p>
            <a:pPr lvl="3"/>
            <a:r>
              <a:rPr lang="en-AU" dirty="0" smtClean="0"/>
              <a:t>LIMS, Phenotypic and Billing modules on Production </a:t>
            </a:r>
            <a:r>
              <a:rPr lang="en-AU" dirty="0" err="1" smtClean="0"/>
              <a:t>NeCTAR</a:t>
            </a:r>
            <a:r>
              <a:rPr lang="en-AU" dirty="0" smtClean="0"/>
              <a:t> hardware currently undergoing acceptance testing by </a:t>
            </a:r>
            <a:r>
              <a:rPr lang="en-AU" dirty="0" err="1" smtClean="0"/>
              <a:t>LifePool</a:t>
            </a:r>
            <a:r>
              <a:rPr lang="en-AU" dirty="0" smtClean="0"/>
              <a:t> staff using production data</a:t>
            </a:r>
          </a:p>
          <a:p>
            <a:pPr lvl="3"/>
            <a:r>
              <a:rPr lang="en-AU" dirty="0" smtClean="0"/>
              <a:t>WARTN production data migrated to Production server and undergoing acceptance testing by SJOG staff</a:t>
            </a:r>
            <a:endParaRPr lang="en-A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Report - Milestones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78498"/>
          </a:xfrm>
        </p:spPr>
        <p:txBody>
          <a:bodyPr>
            <a:normAutofit/>
          </a:bodyPr>
          <a:lstStyle/>
          <a:p>
            <a:pPr lvl="1"/>
            <a:r>
              <a:rPr lang="en-AU" sz="2000" dirty="0" smtClean="0"/>
              <a:t>Funding Milestone 4 (Scheduled 30</a:t>
            </a:r>
            <a:r>
              <a:rPr lang="en-AU" sz="2000" baseline="30000" dirty="0" smtClean="0"/>
              <a:t>th</a:t>
            </a:r>
            <a:r>
              <a:rPr lang="en-AU" sz="2000" dirty="0" smtClean="0"/>
              <a:t> November)</a:t>
            </a:r>
          </a:p>
          <a:p>
            <a:pPr lvl="2"/>
            <a:r>
              <a:rPr lang="en-AU" sz="1800" dirty="0" smtClean="0"/>
              <a:t>A data extraction for analysis module;</a:t>
            </a:r>
          </a:p>
          <a:p>
            <a:pPr lvl="3"/>
            <a:r>
              <a:rPr lang="en-AU" sz="1600" dirty="0" smtClean="0"/>
              <a:t>60% </a:t>
            </a:r>
            <a:r>
              <a:rPr lang="en-AU" sz="1600" dirty="0" smtClean="0"/>
              <a:t>Complete – </a:t>
            </a:r>
            <a:r>
              <a:rPr lang="en-AU" sz="1600" dirty="0" smtClean="0"/>
              <a:t>expect </a:t>
            </a:r>
            <a:r>
              <a:rPr lang="en-AU" sz="1600" dirty="0" smtClean="0"/>
              <a:t>completion </a:t>
            </a:r>
            <a:r>
              <a:rPr lang="en-AU" sz="1600" dirty="0" smtClean="0"/>
              <a:t>of first production release by </a:t>
            </a:r>
            <a:r>
              <a:rPr lang="en-AU" sz="1600" dirty="0" smtClean="0"/>
              <a:t>31</a:t>
            </a:r>
            <a:r>
              <a:rPr lang="en-AU" sz="1600" baseline="30000" dirty="0" smtClean="0"/>
              <a:t>st</a:t>
            </a:r>
            <a:r>
              <a:rPr lang="en-AU" sz="1600" dirty="0" smtClean="0"/>
              <a:t> December, </a:t>
            </a:r>
            <a:r>
              <a:rPr lang="en-AU" sz="1600" dirty="0" smtClean="0"/>
              <a:t>2012</a:t>
            </a:r>
          </a:p>
          <a:p>
            <a:pPr lvl="2"/>
            <a:r>
              <a:rPr lang="en-AU" sz="1800" dirty="0" smtClean="0"/>
              <a:t>A </a:t>
            </a:r>
            <a:r>
              <a:rPr lang="en-AU" sz="1800" dirty="0" smtClean="0"/>
              <a:t>pedigree (family) data management and visualisation module;</a:t>
            </a:r>
          </a:p>
          <a:p>
            <a:pPr lvl="3"/>
            <a:r>
              <a:rPr lang="en-AU" sz="1600" dirty="0" smtClean="0"/>
              <a:t>20% </a:t>
            </a:r>
            <a:r>
              <a:rPr lang="en-AU" sz="1600" dirty="0" smtClean="0"/>
              <a:t>Complete – expect completion by 31</a:t>
            </a:r>
            <a:r>
              <a:rPr lang="en-AU" sz="1600" baseline="30000" dirty="0" smtClean="0"/>
              <a:t>st</a:t>
            </a:r>
            <a:r>
              <a:rPr lang="en-AU" sz="1600" dirty="0" smtClean="0"/>
              <a:t> December, 2012</a:t>
            </a:r>
            <a:endParaRPr lang="en-AU" sz="1600" dirty="0" smtClean="0"/>
          </a:p>
          <a:p>
            <a:pPr lvl="1"/>
            <a:r>
              <a:rPr lang="en-AU" sz="2000" dirty="0" smtClean="0"/>
              <a:t>Funding Milestone 5 (Scheduled 1</a:t>
            </a:r>
            <a:r>
              <a:rPr lang="en-AU" sz="2000" baseline="30000" dirty="0" smtClean="0"/>
              <a:t>st</a:t>
            </a:r>
            <a:r>
              <a:rPr lang="en-AU" sz="2000" dirty="0" smtClean="0"/>
              <a:t> March 2013)</a:t>
            </a:r>
          </a:p>
          <a:p>
            <a:pPr lvl="2"/>
            <a:r>
              <a:rPr lang="en-AU" sz="1800" dirty="0" smtClean="0"/>
              <a:t>Enhanced </a:t>
            </a:r>
            <a:r>
              <a:rPr lang="en-AU" sz="1800" dirty="0" smtClean="0"/>
              <a:t>reporting functionality</a:t>
            </a:r>
            <a:r>
              <a:rPr lang="en-AU" sz="1800" dirty="0" smtClean="0"/>
              <a:t>;</a:t>
            </a:r>
          </a:p>
          <a:p>
            <a:pPr lvl="3"/>
            <a:r>
              <a:rPr lang="en-AU" sz="1600" dirty="0" smtClean="0"/>
              <a:t>30% Complete</a:t>
            </a:r>
            <a:endParaRPr lang="en-AU" sz="1600" dirty="0" smtClean="0"/>
          </a:p>
          <a:p>
            <a:pPr lvl="2"/>
            <a:r>
              <a:rPr lang="en-AU" sz="1800" dirty="0" smtClean="0"/>
              <a:t>Registry Management functionality for managing participant registries, such as the Australian Twin </a:t>
            </a:r>
            <a:r>
              <a:rPr lang="en-AU" sz="1800" dirty="0" smtClean="0"/>
              <a:t>Registry</a:t>
            </a:r>
          </a:p>
          <a:p>
            <a:pPr lvl="3"/>
            <a:r>
              <a:rPr lang="en-AU" sz="1600" dirty="0" smtClean="0"/>
              <a:t>80% Complete – was required to support SJOG data migration</a:t>
            </a:r>
            <a:endParaRPr lang="en-AU" sz="1600" dirty="0" smtClean="0"/>
          </a:p>
          <a:p>
            <a:pPr lvl="2"/>
            <a:r>
              <a:rPr lang="en-AU" sz="1800" dirty="0" smtClean="0"/>
              <a:t>A </a:t>
            </a:r>
            <a:r>
              <a:rPr lang="en-AU" sz="1800" dirty="0" smtClean="0"/>
              <a:t>Genotypic Data </a:t>
            </a:r>
            <a:r>
              <a:rPr lang="en-AU" sz="1800" dirty="0" smtClean="0"/>
              <a:t>management </a:t>
            </a:r>
            <a:r>
              <a:rPr lang="en-AU" sz="1800" dirty="0" smtClean="0"/>
              <a:t>module</a:t>
            </a:r>
          </a:p>
          <a:p>
            <a:pPr lvl="3"/>
            <a:r>
              <a:rPr lang="en-AU" sz="1600" dirty="0" smtClean="0"/>
              <a:t>Have commenced discussions with GVL participants to determine best way to implement this</a:t>
            </a:r>
            <a:endParaRPr lang="en-US" sz="16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 smtClean="0"/>
              <a:t>Report - Financial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78498"/>
          </a:xfrm>
        </p:spPr>
        <p:txBody>
          <a:bodyPr>
            <a:normAutofit/>
          </a:bodyPr>
          <a:lstStyle/>
          <a:p>
            <a:pPr lvl="0"/>
            <a:r>
              <a:rPr lang="en-AU" dirty="0" smtClean="0"/>
              <a:t>Total </a:t>
            </a:r>
            <a:r>
              <a:rPr lang="en-AU" sz="2800" dirty="0" smtClean="0"/>
              <a:t>project budget: $614,490</a:t>
            </a:r>
          </a:p>
          <a:p>
            <a:pPr lvl="0"/>
            <a:r>
              <a:rPr lang="en-AU" sz="2800" dirty="0" smtClean="0"/>
              <a:t>Total </a:t>
            </a:r>
            <a:r>
              <a:rPr lang="en-AU" sz="2800" dirty="0" err="1" smtClean="0"/>
              <a:t>NeCTAR</a:t>
            </a:r>
            <a:r>
              <a:rPr lang="en-AU" sz="2800" dirty="0" smtClean="0"/>
              <a:t> contribution: $290,598</a:t>
            </a:r>
          </a:p>
          <a:p>
            <a:pPr lvl="0"/>
            <a:r>
              <a:rPr lang="en-AU" sz="2800" dirty="0" smtClean="0"/>
              <a:t>Total co-investment: $</a:t>
            </a:r>
            <a:r>
              <a:rPr lang="en-AU" sz="2800" dirty="0" smtClean="0"/>
              <a:t>323,892</a:t>
            </a:r>
          </a:p>
          <a:p>
            <a:pPr lvl="0"/>
            <a:r>
              <a:rPr lang="en-AU" sz="2800" dirty="0" smtClean="0"/>
              <a:t>Funds received to-date $104,000</a:t>
            </a:r>
          </a:p>
          <a:p>
            <a:pPr lvl="0"/>
            <a:r>
              <a:rPr lang="en-AU" sz="2800" dirty="0" smtClean="0"/>
              <a:t>Planned </a:t>
            </a:r>
            <a:r>
              <a:rPr lang="en-AU" sz="2800" dirty="0" smtClean="0"/>
              <a:t>EIF expenditure </a:t>
            </a:r>
            <a:r>
              <a:rPr lang="en-AU" sz="2800" dirty="0" smtClean="0"/>
              <a:t>to </a:t>
            </a:r>
            <a:r>
              <a:rPr lang="en-AU" sz="2800" dirty="0" smtClean="0"/>
              <a:t>30 November</a:t>
            </a:r>
            <a:r>
              <a:rPr lang="en-AU" sz="2800" dirty="0" smtClean="0"/>
              <a:t> $208,000</a:t>
            </a:r>
            <a:endParaRPr lang="en-AU" sz="2800" dirty="0" smtClean="0"/>
          </a:p>
          <a:p>
            <a:pPr lvl="0"/>
            <a:r>
              <a:rPr lang="en-AU" sz="2800" dirty="0" smtClean="0"/>
              <a:t>Actual EIF expenditure to-date $169,000</a:t>
            </a:r>
          </a:p>
          <a:p>
            <a:r>
              <a:rPr lang="en-AU" sz="2800" dirty="0" smtClean="0"/>
              <a:t>Planned Co-investment to 30 November $135,000</a:t>
            </a:r>
            <a:endParaRPr lang="en-AU" sz="2800" dirty="0" smtClean="0"/>
          </a:p>
          <a:p>
            <a:pPr lvl="0"/>
            <a:r>
              <a:rPr lang="en-AU" sz="2800" dirty="0" smtClean="0"/>
              <a:t>Actual Co-investment to-date $114,000</a:t>
            </a:r>
            <a:endParaRPr lang="en-AU" sz="2800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NeCTAR</a:t>
            </a:r>
            <a:r>
              <a:rPr lang="en-US" dirty="0" smtClean="0"/>
              <a:t> Reporting – </a:t>
            </a:r>
            <a:r>
              <a:rPr lang="en-US" dirty="0" smtClean="0"/>
              <a:t>Risks</a:t>
            </a:r>
            <a:endParaRPr lang="en-US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629" y="2198432"/>
            <a:ext cx="75723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Business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78498"/>
          </a:xfrm>
        </p:spPr>
        <p:txBody>
          <a:bodyPr>
            <a:normAutofit/>
          </a:bodyPr>
          <a:lstStyle/>
          <a:p>
            <a:pPr lvl="0"/>
            <a:r>
              <a:rPr lang="en-AU" dirty="0" smtClean="0"/>
              <a:t>The Proteomics </a:t>
            </a:r>
            <a:r>
              <a:rPr lang="en-AU" dirty="0" smtClean="0"/>
              <a:t>Virtual </a:t>
            </a:r>
            <a:r>
              <a:rPr lang="en-AU" dirty="0" smtClean="0"/>
              <a:t>Laboratory bid that we participated in was unsuccessful</a:t>
            </a:r>
            <a:endParaRPr lang="en-AU" dirty="0" smtClean="0"/>
          </a:p>
          <a:p>
            <a:pPr lvl="0"/>
            <a:r>
              <a:rPr lang="en-AU" dirty="0" smtClean="0"/>
              <a:t>Date for next meeting – propose </a:t>
            </a:r>
            <a:r>
              <a:rPr lang="en-AU" dirty="0" smtClean="0"/>
              <a:t>mid February, 2013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29977</TotalTime>
  <Words>474</Words>
  <Application>Microsoft Office PowerPoint</Application>
  <PresentationFormat>On-screen Show (4:3)</PresentationFormat>
  <Paragraphs>71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Slide 1</vt:lpstr>
      <vt:lpstr>Agenda</vt:lpstr>
      <vt:lpstr>Action items from last meeting</vt:lpstr>
      <vt:lpstr>Project Report - Milestones</vt:lpstr>
      <vt:lpstr>Project Report - Milestones</vt:lpstr>
      <vt:lpstr>Project Report - Financial</vt:lpstr>
      <vt:lpstr>NeCTAR Reporting – Risks</vt:lpstr>
      <vt:lpstr>Other Business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lad</dc:creator>
  <cp:lastModifiedBy>pwhite</cp:lastModifiedBy>
  <cp:revision>1290</cp:revision>
  <dcterms:created xsi:type="dcterms:W3CDTF">2012-05-07T01:12:09Z</dcterms:created>
  <dcterms:modified xsi:type="dcterms:W3CDTF">2012-11-15T10:07:50Z</dcterms:modified>
</cp:coreProperties>
</file>