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3"/>
  </p:notesMasterIdLst>
  <p:sldIdLst>
    <p:sldId id="256" r:id="rId2"/>
    <p:sldId id="257" r:id="rId3"/>
    <p:sldId id="319" r:id="rId4"/>
    <p:sldId id="307" r:id="rId5"/>
    <p:sldId id="318" r:id="rId6"/>
    <p:sldId id="325" r:id="rId7"/>
    <p:sldId id="310" r:id="rId8"/>
    <p:sldId id="322" r:id="rId9"/>
    <p:sldId id="311" r:id="rId10"/>
    <p:sldId id="313" r:id="rId11"/>
    <p:sldId id="320" r:id="rId12"/>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FF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111" d="100"/>
          <a:sy n="111" d="100"/>
        </p:scale>
        <p:origin x="-1288" y="-120"/>
      </p:cViewPr>
      <p:guideLst>
        <p:guide orient="horz" pos="1586"/>
        <p:guide pos="281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10/31/13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10/31/13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10/31/13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10/31/13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10/31/13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10/31/13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10/31/13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10/31/13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10/31/13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10/31/13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10/31/13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10/31/13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10/31/13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file://localhost/Users/tendersby1/Desktop/Screen%20Shot%202013-10-25%20at%204.25.26%20PM.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850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31October 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386512" y="1600200"/>
            <a:ext cx="8613696" cy="5078498"/>
          </a:xfrm>
        </p:spPr>
        <p:txBody>
          <a:bodyPr>
            <a:normAutofit/>
          </a:bodyPr>
          <a:lstStyle/>
          <a:p>
            <a:pPr lvl="0"/>
            <a:r>
              <a:rPr lang="en-AU" dirty="0" smtClean="0"/>
              <a:t>Use of The Ark software is on several grants </a:t>
            </a:r>
          </a:p>
          <a:p>
            <a:pPr lvl="0"/>
            <a:r>
              <a:rPr lang="en-AU" dirty="0" smtClean="0"/>
              <a:t>Korean, African, other prospective projects are making or about to make use of The Ark.  This will do well in promoting The Ark, although I believe some refinements to usability for unfamiliar users are necessary.  Hopefully it also facilitates international contributors.</a:t>
            </a:r>
          </a:p>
          <a:p>
            <a:pPr lvl="0"/>
            <a:r>
              <a:rPr lang="en-AU" dirty="0" smtClean="0"/>
              <a:t>Travis and Adrian had been in some talks and providing presentations with potential new users</a:t>
            </a:r>
            <a:r>
              <a:rPr lang="en-AU" dirty="0"/>
              <a:t> </a:t>
            </a:r>
            <a:r>
              <a:rPr lang="en-AU" dirty="0" smtClean="0"/>
              <a:t>but is there value in presenting the entire suite rather than the current set of tools.  Opinions?</a:t>
            </a:r>
          </a:p>
          <a:p>
            <a:pPr marL="0" indent="0">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 – part II</a:t>
            </a:r>
            <a:endParaRPr lang="en-AU" dirty="0"/>
          </a:p>
        </p:txBody>
      </p:sp>
      <p:sp>
        <p:nvSpPr>
          <p:cNvPr id="3" name="Content Placeholder 2"/>
          <p:cNvSpPr>
            <a:spLocks noGrp="1"/>
          </p:cNvSpPr>
          <p:nvPr>
            <p:ph sz="quarter" idx="1"/>
          </p:nvPr>
        </p:nvSpPr>
        <p:spPr>
          <a:xfrm>
            <a:off x="349701" y="1600200"/>
            <a:ext cx="8576886" cy="4869004"/>
          </a:xfrm>
        </p:spPr>
        <p:txBody>
          <a:bodyPr>
            <a:normAutofit lnSpcReduction="10000"/>
          </a:bodyPr>
          <a:lstStyle/>
          <a:p>
            <a:r>
              <a:rPr lang="en-AU" dirty="0" smtClean="0"/>
              <a:t>All previous discussed approaches are in place, although knowledge sharing needs to progress faster.</a:t>
            </a:r>
          </a:p>
          <a:p>
            <a:r>
              <a:rPr lang="en-AU" dirty="0" smtClean="0"/>
              <a:t>Things that I believe need further development after this project;</a:t>
            </a:r>
          </a:p>
          <a:p>
            <a:pPr lvl="1"/>
            <a:r>
              <a:rPr lang="en-AU" dirty="0" smtClean="0"/>
              <a:t>Enable and entice further collaboration &amp; community environment</a:t>
            </a:r>
          </a:p>
          <a:p>
            <a:pPr lvl="1"/>
            <a:r>
              <a:rPr lang="en-AU" dirty="0" smtClean="0"/>
              <a:t>Data </a:t>
            </a:r>
            <a:r>
              <a:rPr lang="en-AU" dirty="0"/>
              <a:t>extraction </a:t>
            </a:r>
            <a:r>
              <a:rPr lang="en-AU" dirty="0" smtClean="0"/>
              <a:t>expanded</a:t>
            </a:r>
            <a:endParaRPr lang="en-AU" dirty="0"/>
          </a:p>
          <a:p>
            <a:pPr lvl="1"/>
            <a:r>
              <a:rPr lang="en-AU" dirty="0" smtClean="0"/>
              <a:t>Integrate with (or coordinate) analysis pipelines</a:t>
            </a:r>
          </a:p>
          <a:p>
            <a:pPr lvl="1"/>
            <a:r>
              <a:rPr lang="en-AU" dirty="0" smtClean="0"/>
              <a:t>Improve user (and potential user) education and self help</a:t>
            </a:r>
          </a:p>
          <a:p>
            <a:pPr lvl="1"/>
            <a:r>
              <a:rPr lang="en-AU" dirty="0" smtClean="0"/>
              <a:t>Automated testing capabilities would </a:t>
            </a:r>
            <a:r>
              <a:rPr lang="en-AU" smtClean="0"/>
              <a:t>be </a:t>
            </a:r>
            <a:r>
              <a:rPr lang="en-AU" smtClean="0"/>
              <a:t>great</a:t>
            </a:r>
            <a:endParaRPr lang="en-AU" dirty="0" smtClean="0"/>
          </a:p>
          <a:p>
            <a:pPr lvl="1"/>
            <a:r>
              <a:rPr lang="en-AU" dirty="0" smtClean="0"/>
              <a:t>Other?  Opinions?</a:t>
            </a:r>
            <a:endParaRPr lang="en-AU" dirty="0"/>
          </a:p>
          <a:p>
            <a:pPr lvl="1"/>
            <a:endParaRPr lang="en-AU" dirty="0"/>
          </a:p>
          <a:p>
            <a:pPr lvl="1"/>
            <a:endParaRPr lang="en-AU"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Action Items from Previous Meeting</a:t>
            </a:r>
          </a:p>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 – an update</a:t>
            </a:r>
          </a:p>
          <a:p>
            <a:pPr marL="560070" indent="-514350"/>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03644502"/>
              </p:ext>
            </p:extLst>
          </p:nvPr>
        </p:nvGraphicFramePr>
        <p:xfrm>
          <a:off x="205933" y="1067416"/>
          <a:ext cx="8751254" cy="5928808"/>
        </p:xfrm>
        <a:graphic>
          <a:graphicData uri="http://schemas.openxmlformats.org/drawingml/2006/table">
            <a:tbl>
              <a:tblPr firstRow="1" bandRow="1">
                <a:tableStyleId>{5C22544A-7EE6-4342-B048-85BDC9FD1C3A}</a:tableStyleId>
              </a:tblPr>
              <a:tblGrid>
                <a:gridCol w="3640904"/>
                <a:gridCol w="5110350"/>
              </a:tblGrid>
              <a:tr h="455023">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673185">
                <a:tc>
                  <a:txBody>
                    <a:bodyPr/>
                    <a:lstStyle/>
                    <a:p>
                      <a:r>
                        <a:rPr kumimoji="0" lang="en-US" sz="1500" kern="1200" dirty="0" smtClean="0">
                          <a:solidFill>
                            <a:schemeClr val="dk1"/>
                          </a:solidFill>
                          <a:effectLst/>
                          <a:latin typeface="+mn-lt"/>
                          <a:ea typeface="+mn-ea"/>
                          <a:cs typeface="+mn-cs"/>
                        </a:rPr>
                        <a:t>Based on David’s suggestion, </a:t>
                      </a:r>
                      <a:r>
                        <a:rPr kumimoji="0" lang="en-US" sz="1500" kern="1200" dirty="0" err="1" smtClean="0">
                          <a:solidFill>
                            <a:schemeClr val="dk1"/>
                          </a:solidFill>
                          <a:effectLst/>
                          <a:latin typeface="+mn-lt"/>
                          <a:ea typeface="+mn-ea"/>
                          <a:cs typeface="+mn-cs"/>
                        </a:rPr>
                        <a:t>Nik</a:t>
                      </a:r>
                      <a:r>
                        <a:rPr kumimoji="0" lang="en-US" sz="1500" kern="1200" dirty="0" smtClean="0">
                          <a:solidFill>
                            <a:schemeClr val="dk1"/>
                          </a:solidFill>
                          <a:effectLst/>
                          <a:latin typeface="+mn-lt"/>
                          <a:ea typeface="+mn-ea"/>
                          <a:cs typeface="+mn-cs"/>
                        </a:rPr>
                        <a:t> to research validity of QUASAR study as a sample clinical trial</a:t>
                      </a:r>
                      <a:endParaRPr kumimoji="0" lang="en-AU" sz="1500" kern="1200" dirty="0" smtClean="0">
                        <a:solidFill>
                          <a:schemeClr val="dk1"/>
                        </a:solidFill>
                        <a:latin typeface="+mn-lt"/>
                        <a:ea typeface="+mn-ea"/>
                        <a:cs typeface="+mn-cs"/>
                      </a:endParaRPr>
                    </a:p>
                  </a:txBody>
                  <a:tcPr/>
                </a:tc>
                <a:tc>
                  <a:txBody>
                    <a:bodyPr/>
                    <a:lstStyle/>
                    <a:p>
                      <a:r>
                        <a:rPr lang="en-AU" sz="1500" dirty="0" err="1" smtClean="0"/>
                        <a:t>Nik</a:t>
                      </a:r>
                      <a:r>
                        <a:rPr lang="en-AU" sz="1500" baseline="0" dirty="0" smtClean="0"/>
                        <a:t> to update. </a:t>
                      </a:r>
                      <a:endParaRPr lang="en-AU" sz="1500" dirty="0"/>
                    </a:p>
                  </a:txBody>
                  <a:tcPr/>
                </a:tc>
              </a:tr>
              <a:tr h="526475">
                <a:tc>
                  <a:txBody>
                    <a:bodyPr/>
                    <a:lstStyle/>
                    <a:p>
                      <a:r>
                        <a:rPr kumimoji="0" lang="en-AU" sz="1500" kern="1200" dirty="0" smtClean="0">
                          <a:solidFill>
                            <a:schemeClr val="dk1"/>
                          </a:solidFill>
                          <a:effectLst/>
                          <a:latin typeface="+mn-lt"/>
                          <a:ea typeface="+mn-ea"/>
                          <a:cs typeface="+mn-cs"/>
                        </a:rPr>
                        <a:t>Ensure Lisa Devereux</a:t>
                      </a:r>
                      <a:r>
                        <a:rPr kumimoji="0" lang="en-AU" sz="1500" kern="1200" baseline="0" dirty="0" smtClean="0">
                          <a:solidFill>
                            <a:schemeClr val="dk1"/>
                          </a:solidFill>
                          <a:effectLst/>
                          <a:latin typeface="+mn-lt"/>
                          <a:ea typeface="+mn-ea"/>
                          <a:cs typeface="+mn-cs"/>
                        </a:rPr>
                        <a:t> has direct access to JIRA.</a:t>
                      </a:r>
                      <a:endParaRPr kumimoji="0" lang="en-US" sz="1500" kern="1200" dirty="0" smtClean="0">
                        <a:solidFill>
                          <a:schemeClr val="dk1"/>
                        </a:solidFill>
                        <a:effectLst/>
                        <a:latin typeface="+mn-lt"/>
                        <a:ea typeface="+mn-ea"/>
                        <a:cs typeface="+mn-cs"/>
                      </a:endParaRPr>
                    </a:p>
                  </a:txBody>
                  <a:tcPr/>
                </a:tc>
                <a:tc>
                  <a:txBody>
                    <a:bodyPr/>
                    <a:lstStyle/>
                    <a:p>
                      <a:r>
                        <a:rPr lang="en-AU" sz="1500" dirty="0" smtClean="0"/>
                        <a:t>Travis</a:t>
                      </a:r>
                      <a:r>
                        <a:rPr lang="en-AU" sz="1500" baseline="0" dirty="0" smtClean="0"/>
                        <a:t> has done this and passed info onto Adrian</a:t>
                      </a:r>
                      <a:endParaRPr lang="en-AU" sz="1500" dirty="0"/>
                    </a:p>
                  </a:txBody>
                  <a:tcPr/>
                </a:tc>
              </a:tr>
              <a:tr h="1270772">
                <a:tc>
                  <a:txBody>
                    <a:bodyPr/>
                    <a:lstStyle/>
                    <a:p>
                      <a:r>
                        <a:rPr kumimoji="0" lang="en-AU" sz="1500" kern="1200" dirty="0" smtClean="0">
                          <a:solidFill>
                            <a:schemeClr val="dk1"/>
                          </a:solidFill>
                          <a:effectLst/>
                          <a:latin typeface="+mn-lt"/>
                          <a:ea typeface="+mn-ea"/>
                          <a:cs typeface="+mn-cs"/>
                        </a:rPr>
                        <a:t>David suggested meeting with</a:t>
                      </a:r>
                      <a:r>
                        <a:rPr kumimoji="0" lang="en-AU" sz="1500" kern="1200" baseline="0" dirty="0" smtClean="0">
                          <a:solidFill>
                            <a:schemeClr val="dk1"/>
                          </a:solidFill>
                          <a:effectLst/>
                          <a:latin typeface="+mn-lt"/>
                          <a:ea typeface="+mn-ea"/>
                          <a:cs typeface="+mn-cs"/>
                        </a:rPr>
                        <a:t> potential users.  Travis to gather users, </a:t>
                      </a:r>
                      <a:r>
                        <a:rPr kumimoji="0" lang="en-AU" sz="1500" kern="1200" baseline="0" dirty="0" err="1" smtClean="0">
                          <a:solidFill>
                            <a:schemeClr val="dk1"/>
                          </a:solidFill>
                          <a:effectLst/>
                          <a:latin typeface="+mn-lt"/>
                          <a:ea typeface="+mn-ea"/>
                          <a:cs typeface="+mn-cs"/>
                        </a:rPr>
                        <a:t>Nik</a:t>
                      </a:r>
                      <a:r>
                        <a:rPr kumimoji="0" lang="en-AU" sz="1500" kern="1200" baseline="0" dirty="0" smtClean="0">
                          <a:solidFill>
                            <a:schemeClr val="dk1"/>
                          </a:solidFill>
                          <a:effectLst/>
                          <a:latin typeface="+mn-lt"/>
                          <a:ea typeface="+mn-ea"/>
                          <a:cs typeface="+mn-cs"/>
                        </a:rPr>
                        <a:t> to provide contacts following a meeting with clinical trials group</a:t>
                      </a:r>
                      <a:endParaRPr kumimoji="0" lang="en-US" sz="1500" kern="1200" dirty="0">
                        <a:solidFill>
                          <a:schemeClr val="dk1"/>
                        </a:solidFill>
                        <a:effectLst/>
                        <a:latin typeface="+mn-lt"/>
                        <a:ea typeface="+mn-ea"/>
                        <a:cs typeface="+mn-cs"/>
                      </a:endParaRPr>
                    </a:p>
                  </a:txBody>
                  <a:tcPr/>
                </a:tc>
                <a:tc>
                  <a:txBody>
                    <a:bodyPr/>
                    <a:lstStyle/>
                    <a:p>
                      <a:r>
                        <a:rPr lang="en-AU" sz="1500" dirty="0" smtClean="0"/>
                        <a:t>Travis took step one - getting a champion of the cause</a:t>
                      </a:r>
                      <a:r>
                        <a:rPr lang="en-AU" sz="1500" baseline="0" dirty="0" smtClean="0"/>
                        <a:t> (Lisa Devereux), she is very happy with The Ark and happy to promote it.  However, </a:t>
                      </a:r>
                      <a:r>
                        <a:rPr lang="en-AU" sz="1500" baseline="0" dirty="0" err="1" smtClean="0"/>
                        <a:t>Nik</a:t>
                      </a:r>
                      <a:r>
                        <a:rPr lang="en-AU" sz="1500" baseline="0" dirty="0" smtClean="0"/>
                        <a:t> and Eric also suggested the value of the software is greatest once it has the complete suite of tools.  As soon as GENO and PEDIGREE near completion, do we then start gathering potential users.  Committee: what are your thoughts?</a:t>
                      </a:r>
                      <a:endParaRPr lang="en-AU" sz="1500" dirty="0"/>
                    </a:p>
                  </a:txBody>
                  <a:tcPr/>
                </a:tc>
              </a:tr>
              <a:tr h="673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500" kern="1200" dirty="0" smtClean="0">
                          <a:solidFill>
                            <a:schemeClr val="dk1"/>
                          </a:solidFill>
                          <a:effectLst/>
                          <a:latin typeface="+mn-lt"/>
                          <a:ea typeface="+mn-ea"/>
                          <a:cs typeface="+mn-cs"/>
                        </a:rPr>
                        <a:t>Travis to contact</a:t>
                      </a:r>
                      <a:r>
                        <a:rPr kumimoji="0" lang="en-AU" sz="1500" kern="1200" baseline="0" dirty="0" smtClean="0">
                          <a:solidFill>
                            <a:schemeClr val="dk1"/>
                          </a:solidFill>
                          <a:effectLst/>
                          <a:latin typeface="+mn-lt"/>
                          <a:ea typeface="+mn-ea"/>
                          <a:cs typeface="+mn-cs"/>
                        </a:rPr>
                        <a:t> Hepatitis group, Professor Andrew Lloyd UNWA Randwick.  </a:t>
                      </a:r>
                      <a:endParaRPr lang="en-AU" sz="1500" dirty="0" smtClean="0"/>
                    </a:p>
                  </a:txBody>
                  <a:tcPr/>
                </a:tc>
                <a:tc>
                  <a:txBody>
                    <a:bodyPr/>
                    <a:lstStyle/>
                    <a:p>
                      <a:r>
                        <a:rPr lang="en-AU" sz="1500" dirty="0" smtClean="0"/>
                        <a:t>Contact made immediately</a:t>
                      </a:r>
                      <a:r>
                        <a:rPr lang="en-AU" sz="1500" baseline="0" dirty="0" smtClean="0"/>
                        <a:t> after meeting </a:t>
                      </a:r>
                      <a:r>
                        <a:rPr lang="en-AU" sz="1500" dirty="0" smtClean="0"/>
                        <a:t>with all information sent.  No response as yet.  (above issue about completing</a:t>
                      </a:r>
                      <a:r>
                        <a:rPr lang="en-AU" sz="1500" baseline="0" dirty="0" smtClean="0"/>
                        <a:t> all facilities remains)</a:t>
                      </a:r>
                      <a:endParaRPr lang="en-AU" sz="1500" dirty="0"/>
                    </a:p>
                  </a:txBody>
                  <a:tcPr/>
                </a:tc>
              </a:tr>
              <a:tr h="673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500" dirty="0" smtClean="0"/>
                        <a:t>David suggested we contact Clinical Trials Centre.  </a:t>
                      </a:r>
                      <a:r>
                        <a:rPr lang="en-AU" sz="1500" dirty="0" err="1" smtClean="0"/>
                        <a:t>Nik</a:t>
                      </a:r>
                      <a:r>
                        <a:rPr lang="en-AU" sz="1500" baseline="0" dirty="0" smtClean="0"/>
                        <a:t> to contact Sonia @ CTC &amp; NSW Health, David suggested Martin </a:t>
                      </a:r>
                      <a:r>
                        <a:rPr lang="en-AU" sz="1500" baseline="0" dirty="0" err="1" smtClean="0"/>
                        <a:t>Stoclar</a:t>
                      </a:r>
                      <a:r>
                        <a:rPr lang="en-AU" sz="1500" baseline="0" dirty="0" smtClean="0"/>
                        <a:t> or John </a:t>
                      </a:r>
                      <a:r>
                        <a:rPr lang="en-AU" sz="1500" baseline="0" dirty="0" err="1" smtClean="0"/>
                        <a:t>Simes</a:t>
                      </a:r>
                      <a:endParaRPr lang="en-AU" sz="1500" dirty="0" smtClean="0"/>
                    </a:p>
                  </a:txBody>
                  <a:tcPr/>
                </a:tc>
                <a:tc>
                  <a:txBody>
                    <a:bodyPr/>
                    <a:lstStyle/>
                    <a:p>
                      <a:r>
                        <a:rPr lang="en-AU" sz="1500" dirty="0" err="1" smtClean="0"/>
                        <a:t>Nik</a:t>
                      </a:r>
                      <a:r>
                        <a:rPr lang="en-AU" sz="1500" dirty="0" smtClean="0"/>
                        <a:t> to Update.  Should we wait until after</a:t>
                      </a:r>
                      <a:r>
                        <a:rPr lang="en-AU" sz="1500" baseline="0" dirty="0" smtClean="0"/>
                        <a:t> we have full suite</a:t>
                      </a:r>
                      <a:endParaRPr lang="en-AU" sz="1500" dirty="0"/>
                    </a:p>
                  </a:txBody>
                  <a:tcPr/>
                </a:tc>
              </a:tr>
              <a:tr h="673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500" dirty="0" err="1" smtClean="0"/>
                        <a:t>Nik</a:t>
                      </a:r>
                      <a:r>
                        <a:rPr lang="en-AU" sz="1500" dirty="0" smtClean="0"/>
                        <a:t> to provide contact</a:t>
                      </a:r>
                      <a:r>
                        <a:rPr lang="en-AU" sz="1500" baseline="0" dirty="0" smtClean="0"/>
                        <a:t> at Victoria Cancer bio bank.  Travis to make contact.</a:t>
                      </a:r>
                      <a:endParaRPr lang="en-AU" sz="15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500" dirty="0" err="1" smtClean="0"/>
                        <a:t>Nik</a:t>
                      </a:r>
                      <a:r>
                        <a:rPr lang="en-AU" sz="1500" dirty="0" smtClean="0"/>
                        <a:t> to Update.  Should we wait until after</a:t>
                      </a:r>
                      <a:r>
                        <a:rPr lang="en-AU" sz="1500" baseline="0" dirty="0" smtClean="0"/>
                        <a:t> we have full suite</a:t>
                      </a:r>
                      <a:endParaRPr lang="en-AU" sz="1500" dirty="0" smtClean="0"/>
                    </a:p>
                    <a:p>
                      <a:endParaRPr lang="en-AU" sz="15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dirty="0" smtClean="0"/>
              <a:t>Funding Milestone 1 – Achieved and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a:t>
            </a:r>
          </a:p>
          <a:p>
            <a:pPr lvl="2"/>
            <a:r>
              <a:rPr lang="en-AU" dirty="0" smtClean="0"/>
              <a:t>Integrated 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Deployment</a:t>
            </a:r>
          </a:p>
          <a:p>
            <a:pPr lvl="3"/>
            <a:r>
              <a:rPr lang="en-AU" dirty="0" smtClean="0"/>
              <a:t>Completed and Signed off</a:t>
            </a:r>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0" y="1600200"/>
            <a:ext cx="9144000" cy="5078498"/>
          </a:xfrm>
        </p:spPr>
        <p:txBody>
          <a:bodyPr>
            <a:normAutofit/>
          </a:bodyPr>
          <a:lstStyle/>
          <a:p>
            <a:pPr lvl="1"/>
            <a:r>
              <a:rPr lang="en-AU" sz="2000" dirty="0" smtClean="0"/>
              <a:t>Funding Milestone 4</a:t>
            </a:r>
          </a:p>
          <a:p>
            <a:pPr lvl="2"/>
            <a:r>
              <a:rPr lang="en-AU" sz="1800" dirty="0" smtClean="0"/>
              <a:t>A data extraction for analysis module;</a:t>
            </a:r>
          </a:p>
          <a:p>
            <a:pPr lvl="3"/>
            <a:r>
              <a:rPr lang="en-AU" sz="1600" dirty="0" smtClean="0"/>
              <a:t>100% Complete – signed off.</a:t>
            </a:r>
          </a:p>
          <a:p>
            <a:pPr lvl="2"/>
            <a:r>
              <a:rPr lang="en-AU" sz="1800" dirty="0" smtClean="0"/>
              <a:t>A pedigree (family) data management and visualisation module;</a:t>
            </a:r>
          </a:p>
          <a:p>
            <a:pPr lvl="3"/>
            <a:r>
              <a:rPr lang="en-AU" sz="1300" dirty="0" smtClean="0"/>
              <a:t>95% Complete – great progress has been made by </a:t>
            </a:r>
            <a:r>
              <a:rPr lang="en-AU" sz="1300" dirty="0" err="1" smtClean="0"/>
              <a:t>Thilina</a:t>
            </a:r>
            <a:r>
              <a:rPr lang="en-AU" sz="1300" dirty="0" smtClean="0"/>
              <a:t>.  Adrian has completed a round of testing and </a:t>
            </a:r>
            <a:r>
              <a:rPr lang="en-AU" sz="1300" dirty="0" err="1" smtClean="0"/>
              <a:t>Thilina</a:t>
            </a:r>
            <a:r>
              <a:rPr lang="en-AU" sz="1300" dirty="0" smtClean="0"/>
              <a:t> has fixed all suggestions from Adrian except for the validation </a:t>
            </a:r>
            <a:r>
              <a:rPr lang="en-AU" sz="1300" dirty="0"/>
              <a:t>suggestions in https://the-</a:t>
            </a:r>
            <a:r>
              <a:rPr lang="en-AU" sz="1300" dirty="0" err="1"/>
              <a:t>ark.atlassian.net</a:t>
            </a:r>
            <a:r>
              <a:rPr lang="en-AU" sz="1300" dirty="0"/>
              <a:t>/browse/ARK-</a:t>
            </a:r>
            <a:r>
              <a:rPr lang="en-AU" sz="1300" dirty="0" smtClean="0"/>
              <a:t>1116. </a:t>
            </a:r>
          </a:p>
          <a:p>
            <a:pPr lvl="1"/>
            <a:r>
              <a:rPr lang="en-AU" sz="2000" dirty="0" smtClean="0"/>
              <a:t>Funding Milestone 5</a:t>
            </a:r>
          </a:p>
          <a:p>
            <a:pPr lvl="2"/>
            <a:r>
              <a:rPr lang="en-AU" sz="1800" dirty="0" smtClean="0"/>
              <a:t>Enhanced reporting functionality;</a:t>
            </a:r>
          </a:p>
          <a:p>
            <a:pPr lvl="3"/>
            <a:r>
              <a:rPr lang="en-AU" sz="1600" dirty="0" smtClean="0"/>
              <a:t>100% Complete – brought ahead of new schedule to balance for pedigree delay</a:t>
            </a:r>
          </a:p>
          <a:p>
            <a:pPr lvl="2"/>
            <a:r>
              <a:rPr lang="en-AU" sz="1800" dirty="0" smtClean="0"/>
              <a:t>Registry Management functionality</a:t>
            </a:r>
          </a:p>
          <a:p>
            <a:pPr lvl="3"/>
            <a:r>
              <a:rPr lang="en-AU" sz="1300" dirty="0" smtClean="0"/>
              <a:t>100% Complete (signed off individually now in addition to test cases in Initial Production Deploy sign off)    </a:t>
            </a:r>
          </a:p>
          <a:p>
            <a:pPr lvl="2"/>
            <a:r>
              <a:rPr lang="en-AU" sz="1800" dirty="0" smtClean="0"/>
              <a:t>A Genotypic Data management module</a:t>
            </a:r>
          </a:p>
          <a:p>
            <a:pPr lvl="3"/>
            <a:r>
              <a:rPr lang="en-AU" sz="1500" dirty="0" smtClean="0"/>
              <a:t>65-75% complete.</a:t>
            </a:r>
          </a:p>
          <a:p>
            <a:pPr lvl="4"/>
            <a:r>
              <a:rPr lang="en-AU" sz="1500" dirty="0" smtClean="0"/>
              <a:t>Travis will make sure it is completed by amended schedule date of 22</a:t>
            </a:r>
            <a:r>
              <a:rPr lang="en-AU" sz="1500" baseline="30000" dirty="0" smtClean="0"/>
              <a:t>nd</a:t>
            </a:r>
            <a:r>
              <a:rPr lang="en-AU" sz="1500" dirty="0" smtClean="0"/>
              <a:t> November this year</a:t>
            </a:r>
          </a:p>
          <a:p>
            <a:pPr lvl="3"/>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schedule progress</a:t>
            </a:r>
            <a:endParaRPr lang="en-US" dirty="0"/>
          </a:p>
        </p:txBody>
      </p:sp>
      <p:pic>
        <p:nvPicPr>
          <p:cNvPr id="6" name="Content Placeholder 5" descr="Screen shot 2013-07-14 at 5.03.53 PM.png"/>
          <p:cNvPicPr>
            <a:picLocks noGrp="1" noChangeAspect="1"/>
          </p:cNvPicPr>
          <p:nvPr>
            <p:ph sz="quarter" idx="1"/>
          </p:nvPr>
        </p:nvPicPr>
        <p:blipFill>
          <a:blip r:embed="rId2">
            <a:extLst>
              <a:ext uri="{28A0092B-C50C-407E-A947-70E740481C1C}">
                <a14:useLocalDpi xmlns:a14="http://schemas.microsoft.com/office/drawing/2010/main" val="0"/>
              </a:ext>
            </a:extLst>
          </a:blip>
          <a:srcRect l="-2826" r="-2826"/>
          <a:stretch>
            <a:fillRect/>
          </a:stretch>
        </p:blipFill>
        <p:spPr>
          <a:xfrm>
            <a:off x="0" y="1499972"/>
            <a:ext cx="9144000" cy="5358028"/>
          </a:xfrm>
        </p:spPr>
      </p:pic>
    </p:spTree>
    <p:extLst>
      <p:ext uri="{BB962C8B-B14F-4D97-AF65-F5344CB8AC3E}">
        <p14:creationId xmlns:p14="http://schemas.microsoft.com/office/powerpoint/2010/main" val="44467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371360"/>
            <a:ext cx="8153400" cy="5486639"/>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$289,000 (note revised down from initial request)</a:t>
            </a:r>
          </a:p>
          <a:p>
            <a:pPr lvl="0"/>
            <a:r>
              <a:rPr lang="en-AU" sz="2800" dirty="0" smtClean="0"/>
              <a:t>Total co-investment: $324,965</a:t>
            </a:r>
          </a:p>
          <a:p>
            <a:pPr lvl="0"/>
            <a:r>
              <a:rPr lang="en-AU" sz="2800" dirty="0" smtClean="0"/>
              <a:t>Funds received to-date $156,000 </a:t>
            </a:r>
          </a:p>
          <a:p>
            <a:pPr lvl="0"/>
            <a:r>
              <a:rPr lang="en-AU" sz="2800" dirty="0" smtClean="0"/>
              <a:t>See attached financial report </a:t>
            </a:r>
            <a:endParaRPr lang="en-AU" sz="2800" dirty="0"/>
          </a:p>
          <a:p>
            <a:pPr lvl="0"/>
            <a:r>
              <a:rPr lang="en-AU" dirty="0" smtClean="0"/>
              <a:t>A </a:t>
            </a:r>
            <a:r>
              <a:rPr lang="en-AU" dirty="0"/>
              <a:t>restructuring of funding milestones was made </a:t>
            </a:r>
            <a:r>
              <a:rPr lang="en-AU" dirty="0" smtClean="0"/>
              <a:t>in April, it is now approved.  For now we are reporting against existing milestones and keeping on track for new milestones to ensure project completed.</a:t>
            </a:r>
            <a:endParaRPr lang="en-US" dirty="0"/>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Latest finances as reported 30/9/13</a:t>
            </a:r>
            <a:endParaRPr lang="en-US" dirty="0"/>
          </a:p>
        </p:txBody>
      </p:sp>
      <p:pic>
        <p:nvPicPr>
          <p:cNvPr id="7" name="Screen Shot 2013-10-25 at 4.25.26 PM.png" descr="/Users/tendersby1/Desktop/Screen Shot 2013-10-25 at 4.25.26 PM.png"/>
          <p:cNvPicPr preferRelativeResize="0">
            <a:picLocks noGrp="1"/>
          </p:cNvPicPr>
          <p:nvPr>
            <p:ph sz="quarter" idx="1"/>
          </p:nvPr>
        </p:nvPicPr>
        <p:blipFill>
          <a:blip r:embed="rId2" r:link="rId3">
            <a:extLst>
              <a:ext uri="{28A0092B-C50C-407E-A947-70E740481C1C}">
                <a14:useLocalDpi xmlns:a14="http://schemas.microsoft.com/office/drawing/2010/main" val="0"/>
              </a:ext>
            </a:extLst>
          </a:blip>
          <a:srcRect t="-36114" b="-36114"/>
          <a:stretch>
            <a:fillRect/>
          </a:stretch>
        </p:blipFill>
        <p:spPr>
          <a:xfrm>
            <a:off x="-1" y="1219200"/>
            <a:ext cx="9289869" cy="5794695"/>
          </a:xfrm>
        </p:spPr>
      </p:pic>
    </p:spTree>
    <p:extLst>
      <p:ext uri="{BB962C8B-B14F-4D97-AF65-F5344CB8AC3E}">
        <p14:creationId xmlns:p14="http://schemas.microsoft.com/office/powerpoint/2010/main" val="4845798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53105594"/>
              </p:ext>
            </p:extLst>
          </p:nvPr>
        </p:nvGraphicFramePr>
        <p:xfrm>
          <a:off x="165648" y="1684018"/>
          <a:ext cx="8760939" cy="5099221"/>
        </p:xfrm>
        <a:graphic>
          <a:graphicData uri="http://schemas.openxmlformats.org/drawingml/2006/table">
            <a:tbl>
              <a:tblPr/>
              <a:tblGrid>
                <a:gridCol w="1025717"/>
                <a:gridCol w="2973638"/>
                <a:gridCol w="3557073"/>
                <a:gridCol w="1204511"/>
              </a:tblGrid>
              <a:tr h="893398">
                <a:tc>
                  <a:txBody>
                    <a:bodyPr/>
                    <a:lstStyle/>
                    <a:p>
                      <a:pPr algn="l" fontAlgn="ctr"/>
                      <a:r>
                        <a:rPr lang="en-US" sz="1000" b="0" i="0" u="none" strike="noStrike" dirty="0">
                          <a:solidFill>
                            <a:srgbClr val="000000"/>
                          </a:solidFill>
                          <a:effectLst/>
                          <a:latin typeface="Calibri"/>
                        </a:rPr>
                        <a:t>ARK-1118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Any changes to support plans and new work laid out to ensure future of the project must be carefully planned out to ensure resources are adequate to meet expected functionality.  Need to clearly define proposed relationships going forward including how the ark will be manage, expanded, contributed to by 3rd parties going forward into support structure.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Complete documentation and work with all parties on realistic deadlines.  We have been working with Nik Zeps on this matter and together will make sure it is very closely managed until formailized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9C6500"/>
                          </a:solidFill>
                          <a:effectLst/>
                          <a:latin typeface="Calibri"/>
                        </a:rPr>
                        <a:t>Amber</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1331225">
                <a:tc>
                  <a:txBody>
                    <a:bodyPr/>
                    <a:lstStyle/>
                    <a:p>
                      <a:pPr algn="l" fontAlgn="ctr"/>
                      <a:r>
                        <a:rPr lang="en-US" sz="1000" b="0" i="0" u="none" strike="noStrike">
                          <a:solidFill>
                            <a:srgbClr val="000000"/>
                          </a:solidFill>
                          <a:effectLst/>
                          <a:latin typeface="Calibri"/>
                        </a:rPr>
                        <a:t>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Availability of appropriately skilled development resources.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a:rPr>
                        <a:t>We now have the resources required to finish the project by the amended deadline.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6100"/>
                          </a:solidFill>
                          <a:effectLst/>
                          <a:latin typeface="Calibri"/>
                        </a:rPr>
                        <a:t>Green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62"/>
                    </a:solidFill>
                  </a:tcPr>
                </a:tc>
              </a:tr>
              <a:tr h="893398">
                <a:tc>
                  <a:txBody>
                    <a:bodyPr/>
                    <a:lstStyle/>
                    <a:p>
                      <a:pPr algn="l" fontAlgn="ctr"/>
                      <a:r>
                        <a:rPr lang="en-US" sz="10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Ongoing availability of partner organisation resources.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Resourcing is not currently an issue.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6100"/>
                          </a:solidFill>
                          <a:effectLst/>
                          <a:latin typeface="Calibri"/>
                        </a:rPr>
                        <a:t>Green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62"/>
                    </a:solidFill>
                  </a:tcPr>
                </a:tc>
              </a:tr>
              <a:tr h="893398">
                <a:tc>
                  <a:txBody>
                    <a:bodyPr/>
                    <a:lstStyle/>
                    <a:p>
                      <a:pPr algn="l" fontAlgn="ctr"/>
                      <a:r>
                        <a:rPr lang="en-US" sz="1000" b="0" i="0" u="none" strike="noStrike">
                          <a:solidFill>
                            <a:srgbClr val="000000"/>
                          </a:solidFill>
                          <a:effectLst/>
                          <a:latin typeface="Calibri"/>
                        </a:rPr>
                        <a:t>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Availability RDSI, AAF and the Research Cloud.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NSP stability is good. UWA will support use of UWA AAF services for production authentication.  This is going well but we now have a lot of studies and data and will need more processing power.  Travis to address this.  The NSP does not have indefinite funding Travis will contribute towards a presentation to eResearch group as Adrian has for John Hopper's group.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6100"/>
                          </a:solidFill>
                          <a:effectLst/>
                          <a:latin typeface="Calibri"/>
                        </a:rPr>
                        <a:t>Green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FF62"/>
                    </a:solidFill>
                  </a:tcPr>
                </a:tc>
              </a:tr>
              <a:tr h="893398">
                <a:tc>
                  <a:txBody>
                    <a:bodyPr/>
                    <a:lstStyle/>
                    <a:p>
                      <a:pPr algn="l" fontAlgn="ctr"/>
                      <a:r>
                        <a:rPr lang="en-US" sz="1000" b="0" i="0" u="none" strike="noStrike">
                          <a:solidFill>
                            <a:srgbClr val="000000"/>
                          </a:solidFill>
                          <a:effectLst/>
                          <a:latin typeface="Calibri"/>
                        </a:rPr>
                        <a:t>ARK-1119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Need to adequately document how people can use The Ark without support interaction.  Some modifications for ease of use may help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We have had several people use it and make recommendations.  The time just needs to be committed if we believe that having the tools used externally beyond our management is a goal.  Travis believes so in order to harness community contribution, but obviously this needs to be funded.  Will seek steering committee opinion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6100"/>
                          </a:solidFill>
                          <a:effectLst/>
                          <a:latin typeface="Calibri"/>
                        </a:rPr>
                        <a:t>Green</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1FF62"/>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56856</TotalTime>
  <Words>1074</Words>
  <Application>Microsoft Macintosh PowerPoint</Application>
  <PresentationFormat>On-screen Show (4:3)</PresentationFormat>
  <Paragraphs>100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PowerPoint Presentation</vt:lpstr>
      <vt:lpstr>Agenda</vt:lpstr>
      <vt:lpstr>Action items from last meeting</vt:lpstr>
      <vt:lpstr>Project Report - Milestones</vt:lpstr>
      <vt:lpstr>Project Report - Milestones</vt:lpstr>
      <vt:lpstr>Updated schedule progress</vt:lpstr>
      <vt:lpstr>Project Report - Financial</vt:lpstr>
      <vt:lpstr>Latest finances as reported 30/9/13</vt:lpstr>
      <vt:lpstr>NeCTAR Reporting – Risks</vt:lpstr>
      <vt:lpstr>Other Business</vt:lpstr>
      <vt:lpstr>Approach Going Forward – part 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1527</cp:revision>
  <dcterms:created xsi:type="dcterms:W3CDTF">2013-04-28T15:17:43Z</dcterms:created>
  <dcterms:modified xsi:type="dcterms:W3CDTF">2013-11-07T04:31:14Z</dcterms:modified>
</cp:coreProperties>
</file>