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8" r:id="rId4"/>
    <p:sldId id="259" r:id="rId5"/>
    <p:sldId id="261" r:id="rId6"/>
    <p:sldId id="262" r:id="rId7"/>
    <p:sldId id="271" r:id="rId8"/>
    <p:sldId id="272" r:id="rId9"/>
    <p:sldId id="257" r:id="rId10"/>
    <p:sldId id="264" r:id="rId11"/>
    <p:sldId id="263" r:id="rId12"/>
    <p:sldId id="265" r:id="rId13"/>
    <p:sldId id="270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35ED3-8188-B346-8C83-1A2AC582DC94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FEE38-E854-464D-A81C-F6E933B50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AD85A-D744-734E-BB57-0CAA115082A3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CF040-3686-0143-92E9-34D950B2C6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CF9D4-5986-D74D-B50A-A6AE67E510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0902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CF9D4-5986-D74D-B50A-A6AE67E510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4767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3a:</a:t>
            </a:r>
            <a:r>
              <a:rPr lang="en-US" baseline="0" dirty="0" smtClean="0"/>
              <a:t> 1 – stereotactic biopsy of high MD tissue, 2 – stereotactic biopsy of low MD tissue, 3 – slice of mastectomy </a:t>
            </a:r>
            <a:r>
              <a:rPr lang="en-US" baseline="0" dirty="0" err="1" smtClean="0"/>
              <a:t>speciment</a:t>
            </a:r>
            <a:r>
              <a:rPr lang="en-US" baseline="0" dirty="0" smtClean="0"/>
              <a:t> taken for high and low MD slice biopsy. 3b: 1 – slice biopsy of high MD tissue for FACS, 2 – slice biopsy of low MD tissue for FACS, 3 - slice biopsy of high MD tissue for ECM reconstitution, 4 - slice biopsy of low MD tissue for ECM reconstitution, 5 – radiographic grid to assist with identification of high and low MD regions under x-</a:t>
            </a:r>
            <a:r>
              <a:rPr lang="en-US" baseline="0" smtClean="0"/>
              <a:t>ray imaging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46738-15BE-7A4C-834C-FC5809AF176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1665-BE56-3040-ACE7-A2F1C8FE5BB1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E508E-0BD3-1F42-BDC0-2AA7D7DC0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1197" y="2425717"/>
            <a:ext cx="3401606" cy="152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73280" y="4857192"/>
            <a:ext cx="692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National Collaborative Breast Cancer Research Grant Program proposal developed from</a:t>
            </a:r>
            <a:r>
              <a:rPr lang="en-US" dirty="0" smtClean="0"/>
              <a:t> the committed </a:t>
            </a:r>
            <a:r>
              <a:rPr lang="en-US" dirty="0"/>
              <a:t>and enthusiastic engagement of researchers and clinicians from around the </a:t>
            </a:r>
            <a:r>
              <a:rPr lang="en-US" dirty="0" smtClean="0"/>
              <a:t>country that is internationally linked and competitive.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5398" y="834732"/>
            <a:ext cx="6334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TANDeM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The Australian Mammographic Density Network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241" y="426328"/>
            <a:ext cx="20600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E5. Translation</a:t>
            </a:r>
          </a:p>
          <a:p>
            <a:endParaRPr lang="en-US" dirty="0" smtClean="0"/>
          </a:p>
          <a:p>
            <a:r>
              <a:rPr lang="en-US" dirty="0" smtClean="0"/>
              <a:t>5.1 Risk Modeling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18210" y="3503032"/>
            <a:ext cx="38313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Risk Modeling</a:t>
            </a:r>
          </a:p>
          <a:p>
            <a:pPr algn="ctr"/>
            <a:r>
              <a:rPr lang="en-US" sz="2000" dirty="0" smtClean="0"/>
              <a:t>Consider all factors concurrently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665" y="1732440"/>
            <a:ext cx="36244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New information from this program</a:t>
            </a:r>
          </a:p>
          <a:p>
            <a:r>
              <a:rPr lang="en-US" dirty="0" smtClean="0"/>
              <a:t>- environmental</a:t>
            </a:r>
          </a:p>
          <a:p>
            <a:r>
              <a:rPr lang="en-US" dirty="0" smtClean="0"/>
              <a:t>- genetic</a:t>
            </a:r>
          </a:p>
          <a:p>
            <a:r>
              <a:rPr lang="en-US" dirty="0" smtClean="0"/>
              <a:t>- lifestyle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1624" y="1732440"/>
            <a:ext cx="32747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Current information/models</a:t>
            </a:r>
          </a:p>
          <a:p>
            <a:pPr>
              <a:buFontTx/>
              <a:buChar char="-"/>
            </a:pPr>
            <a:r>
              <a:rPr lang="en-US" dirty="0" smtClean="0"/>
              <a:t> BOADICEA and others</a:t>
            </a:r>
          </a:p>
          <a:p>
            <a:pPr>
              <a:buFontTx/>
              <a:buChar char="-"/>
            </a:pPr>
            <a:r>
              <a:rPr lang="en-US" dirty="0" smtClean="0"/>
              <a:t> current projects (NHMRC/NIH)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1807" y="5389761"/>
            <a:ext cx="51369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Public screening programs</a:t>
            </a:r>
          </a:p>
          <a:p>
            <a:pPr algn="ctr"/>
            <a:r>
              <a:rPr lang="en-US" dirty="0" smtClean="0"/>
              <a:t>Identify and target women at highest risk</a:t>
            </a:r>
          </a:p>
          <a:p>
            <a:pPr algn="ctr"/>
            <a:r>
              <a:rPr lang="en-US" dirty="0" smtClean="0"/>
              <a:t>Prevention, earlier diagnosis, better outcomes</a:t>
            </a: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rot="16200000" flipH="1">
            <a:off x="3121685" y="2664961"/>
            <a:ext cx="570265" cy="110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rot="5400000">
            <a:off x="5524942" y="2488983"/>
            <a:ext cx="847262" cy="1180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7" idx="0"/>
          </p:cNvCxnSpPr>
          <p:nvPr/>
        </p:nvCxnSpPr>
        <p:spPr>
          <a:xfrm rot="5400000">
            <a:off x="4142665" y="4798550"/>
            <a:ext cx="1178843" cy="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41975" y="4359155"/>
            <a:ext cx="219091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Feasibility ?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Process ?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Impact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241" y="426328"/>
            <a:ext cx="206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E5. Translation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41664" y="1441991"/>
            <a:ext cx="6735151" cy="4739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Collaboration with </a:t>
            </a:r>
            <a:r>
              <a:rPr lang="en-US" dirty="0" err="1" smtClean="0"/>
              <a:t>BreastScreen</a:t>
            </a:r>
            <a:r>
              <a:rPr lang="en-US" dirty="0" smtClean="0"/>
              <a:t> Australia:-</a:t>
            </a:r>
          </a:p>
          <a:p>
            <a:endParaRPr lang="en-US" dirty="0" smtClean="0"/>
          </a:p>
          <a:p>
            <a:r>
              <a:rPr lang="en-US" u="sng" dirty="0" smtClean="0"/>
              <a:t>Qualitative research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How should women be informed about their MD?</a:t>
            </a:r>
          </a:p>
          <a:p>
            <a:endParaRPr lang="en-US" u="sng" dirty="0" smtClean="0"/>
          </a:p>
          <a:p>
            <a:r>
              <a:rPr lang="en-US" u="sng" dirty="0" smtClean="0"/>
              <a:t>Feasibility to routinely automatically measure MD?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Pilot integration into hardware, software and workflow (digital)*</a:t>
            </a:r>
          </a:p>
          <a:p>
            <a:pPr>
              <a:buFontTx/>
              <a:buChar char="-"/>
            </a:pPr>
            <a:r>
              <a:rPr lang="en-US" dirty="0" smtClean="0"/>
              <a:t> Adjunct ultrasound screen to increase sensitivity in women with dense breasts.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u="sng" dirty="0" smtClean="0"/>
              <a:t>Change in health outcomes and resource requirements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/>
              <a:t>* errata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45" y="1767817"/>
            <a:ext cx="3812174" cy="3936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2647" y="419233"/>
            <a:ext cx="6334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TANDeM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The Australian Mammographic Density Network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1609" y="1546675"/>
            <a:ext cx="2227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MD mastectomy tissue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32145" y="1546675"/>
            <a:ext cx="219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MD mastectomy tissue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99534" y="5669097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MD chamber tissue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28017" y="5669097"/>
            <a:ext cx="1940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 MD chamber tissue</a:t>
            </a:r>
            <a:endParaRPr lang="en-US" sz="1400" dirty="0"/>
          </a:p>
        </p:txBody>
      </p:sp>
      <p:pic>
        <p:nvPicPr>
          <p:cNvPr id="13" name="Picture 12" descr="HE R416827B 2p5M lobs and duct in str Lt.jpg"/>
          <p:cNvPicPr>
            <a:picLocks noChangeAspect="1"/>
          </p:cNvPicPr>
          <p:nvPr/>
        </p:nvPicPr>
        <p:blipFill>
          <a:blip r:embed="rId3"/>
          <a:srcRect l="22005" t="12493" r="17376" b="9435"/>
          <a:stretch>
            <a:fillRect/>
          </a:stretch>
        </p:blipFill>
        <p:spPr>
          <a:xfrm>
            <a:off x="2598912" y="1854452"/>
            <a:ext cx="1909725" cy="1842804"/>
          </a:xfrm>
          <a:prstGeom prst="rect">
            <a:avLst/>
          </a:prstGeom>
        </p:spPr>
      </p:pic>
      <p:pic>
        <p:nvPicPr>
          <p:cNvPr id="16" name="Picture 15" descr="HE MDP5 3447R 2p5x lots str.jpg"/>
          <p:cNvPicPr>
            <a:picLocks noChangeAspect="1"/>
          </p:cNvPicPr>
          <p:nvPr/>
        </p:nvPicPr>
        <p:blipFill>
          <a:blip r:embed="rId4"/>
          <a:srcRect l="22500" t="12809" r="16851" b="9117"/>
          <a:stretch>
            <a:fillRect/>
          </a:stretch>
        </p:blipFill>
        <p:spPr>
          <a:xfrm>
            <a:off x="2607484" y="3826293"/>
            <a:ext cx="1910702" cy="1842804"/>
          </a:xfrm>
          <a:prstGeom prst="rect">
            <a:avLst/>
          </a:prstGeom>
        </p:spPr>
      </p:pic>
      <p:pic>
        <p:nvPicPr>
          <p:cNvPr id="17" name="Picture 16" descr="HE MDP5 3447L 2p5 .jpg"/>
          <p:cNvPicPr>
            <a:picLocks noChangeAspect="1"/>
          </p:cNvPicPr>
          <p:nvPr/>
        </p:nvPicPr>
        <p:blipFill>
          <a:blip r:embed="rId5"/>
          <a:srcRect l="22197" t="12092" r="17185" b="9835"/>
          <a:stretch>
            <a:fillRect/>
          </a:stretch>
        </p:blipFill>
        <p:spPr>
          <a:xfrm>
            <a:off x="4632768" y="3826293"/>
            <a:ext cx="1909725" cy="1842804"/>
          </a:xfrm>
          <a:prstGeom prst="rect">
            <a:avLst/>
          </a:prstGeom>
        </p:spPr>
      </p:pic>
      <p:pic>
        <p:nvPicPr>
          <p:cNvPr id="18" name="Picture 17" descr="HE L416827 2P5M duct and 2 lobs Sup.jpg"/>
          <p:cNvPicPr>
            <a:picLocks noChangeAspect="1"/>
          </p:cNvPicPr>
          <p:nvPr/>
        </p:nvPicPr>
        <p:blipFill>
          <a:blip r:embed="rId6"/>
          <a:srcRect l="21025" t="12497" r="18357" b="9431"/>
          <a:stretch>
            <a:fillRect/>
          </a:stretch>
        </p:blipFill>
        <p:spPr>
          <a:xfrm>
            <a:off x="4632768" y="1854452"/>
            <a:ext cx="1909725" cy="1842804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6839938" y="5544413"/>
            <a:ext cx="243840" cy="635"/>
          </a:xfrm>
          <a:prstGeom prst="line">
            <a:avLst/>
          </a:prstGeom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3887" y="5253053"/>
            <a:ext cx="69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200μm</a:t>
            </a:r>
            <a:endParaRPr lang="en-US" sz="14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Fig. 1</a:t>
            </a:r>
            <a:endParaRPr kumimoji="0" lang="en-A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026136" y="3558863"/>
            <a:ext cx="243840" cy="635"/>
          </a:xfrm>
          <a:prstGeom prst="line">
            <a:avLst/>
          </a:prstGeom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55255" y="3559498"/>
            <a:ext cx="243840" cy="635"/>
          </a:xfrm>
          <a:prstGeom prst="line">
            <a:avLst/>
          </a:prstGeom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83927" y="5530704"/>
            <a:ext cx="243840" cy="635"/>
          </a:xfrm>
          <a:prstGeom prst="line">
            <a:avLst/>
          </a:prstGeom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120448" y="5531974"/>
            <a:ext cx="243840" cy="635"/>
          </a:xfrm>
          <a:prstGeom prst="line">
            <a:avLst/>
          </a:prstGeom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6322" y="190923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6292" y="1909233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6322" y="3882495"/>
            <a:ext cx="24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96292" y="3882495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00" y="4375031"/>
            <a:ext cx="5504081" cy="2109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84" y="1204701"/>
            <a:ext cx="3136422" cy="3170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68" y="1258658"/>
            <a:ext cx="2079525" cy="311637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394290" y="1932939"/>
            <a:ext cx="986978" cy="1588"/>
          </a:xfrm>
          <a:prstGeom prst="straightConnector1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61487" y="3629880"/>
            <a:ext cx="1919781" cy="11238"/>
          </a:xfrm>
          <a:prstGeom prst="straightConnector1">
            <a:avLst/>
          </a:prstGeom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8378" y="12650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81268" y="1276276"/>
            <a:ext cx="265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axitron MD 4 to 6 Gph.pdf"/>
          <p:cNvPicPr>
            <a:picLocks noChangeAspect="1"/>
          </p:cNvPicPr>
          <p:nvPr/>
        </p:nvPicPr>
        <p:blipFill>
          <a:blip r:embed="rId3"/>
          <a:srcRect l="7629" t="30228" r="9074" b="31554"/>
          <a:stretch>
            <a:fillRect/>
          </a:stretch>
        </p:blipFill>
        <p:spPr>
          <a:xfrm>
            <a:off x="1231360" y="1671756"/>
            <a:ext cx="6637701" cy="4309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Fig. 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6411" y="2941857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dirty="0" smtClean="0"/>
              <a:t>=0.0004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r="25978"/>
          <a:stretch>
            <a:fillRect/>
          </a:stretch>
        </p:blipFill>
        <p:spPr>
          <a:xfrm>
            <a:off x="2633848" y="1684000"/>
            <a:ext cx="2084990" cy="338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r="57562"/>
          <a:stretch>
            <a:fillRect/>
          </a:stretch>
        </p:blipFill>
        <p:spPr>
          <a:xfrm>
            <a:off x="5279898" y="1666457"/>
            <a:ext cx="2020981" cy="32843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33099" y="1684000"/>
            <a:ext cx="2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b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633848" y="1684001"/>
            <a:ext cx="2514716" cy="33824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64734" y="1684000"/>
            <a:ext cx="2427145" cy="338741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6327" y="1661524"/>
            <a:ext cx="252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7300879" y="4341105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5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300879" y="381429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4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7300879" y="3485254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3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300879" y="23969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2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0879" y="2074162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1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640165" y="4231703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3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0165" y="3970093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2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0165" y="2869486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1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6392" y="536092"/>
            <a:ext cx="169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Background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9257" y="1269934"/>
            <a:ext cx="7869566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Mammographic Density (MD) for age is a strong and heritable risk factor for breast cancer</a:t>
            </a:r>
          </a:p>
          <a:p>
            <a:r>
              <a:rPr lang="en-US" dirty="0" smtClean="0"/>
              <a:t>Higher MD leads to poorer screening test sensitivity and specificity </a:t>
            </a:r>
          </a:p>
          <a:p>
            <a:r>
              <a:rPr lang="en-US" dirty="0" smtClean="0"/>
              <a:t>Evidence not integrated into clinical practice</a:t>
            </a:r>
          </a:p>
          <a:p>
            <a:r>
              <a:rPr lang="en-US" dirty="0" err="1" smtClean="0"/>
              <a:t>Aetiological</a:t>
            </a:r>
            <a:r>
              <a:rPr lang="en-US" dirty="0" smtClean="0"/>
              <a:t> processes behind these associations are not yet understood</a:t>
            </a:r>
          </a:p>
          <a:p>
            <a:endParaRPr lang="en-US" dirty="0" smtClean="0"/>
          </a:p>
          <a:p>
            <a:r>
              <a:rPr lang="en-US" dirty="0" smtClean="0"/>
              <a:t>National meetings:</a:t>
            </a:r>
          </a:p>
          <a:p>
            <a:r>
              <a:rPr lang="en-US" dirty="0" smtClean="0"/>
              <a:t>Why study Mammographic Density (August 2010)</a:t>
            </a:r>
          </a:p>
          <a:p>
            <a:r>
              <a:rPr lang="en-US" dirty="0" smtClean="0"/>
              <a:t>NBCF supported Think Tank (August 2011)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Engagement to write collaborative program of work focusing on four key areas:</a:t>
            </a:r>
          </a:p>
          <a:p>
            <a:r>
              <a:rPr lang="en-US" dirty="0" smtClean="0"/>
              <a:t>	MEASUREMENT</a:t>
            </a:r>
          </a:p>
          <a:p>
            <a:r>
              <a:rPr lang="en-US" dirty="0" smtClean="0"/>
              <a:t>	BIOLOGY</a:t>
            </a:r>
          </a:p>
          <a:p>
            <a:r>
              <a:rPr lang="en-US" dirty="0" smtClean="0"/>
              <a:t>	GENETIC/EPIGENETIC</a:t>
            </a:r>
          </a:p>
          <a:p>
            <a:r>
              <a:rPr lang="en-US" dirty="0" smtClean="0"/>
              <a:t>	TRANSLATION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86" y="788422"/>
            <a:ext cx="4714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Measurement</a:t>
            </a:r>
          </a:p>
          <a:p>
            <a:r>
              <a:rPr lang="en-US" sz="2400" b="1" dirty="0" smtClean="0"/>
              <a:t>E.1 Improve performance screening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586" y="788422"/>
            <a:ext cx="4233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Measurement</a:t>
            </a:r>
          </a:p>
          <a:p>
            <a:r>
              <a:rPr lang="en-US" sz="2400" b="1" dirty="0" smtClean="0"/>
              <a:t>E.2 Predicting breast cancer risk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515" y="788422"/>
            <a:ext cx="5047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E3. Biology of Mammographic Density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210" y="144135"/>
            <a:ext cx="464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E4. Genetic and Epigenetic Factors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98138" y="3354554"/>
            <a:ext cx="9226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2171" y="2774612"/>
            <a:ext cx="13238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 of extremes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3236" y="1838783"/>
            <a:ext cx="997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iCOGS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7453" y="1284785"/>
            <a:ext cx="188920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</a:t>
            </a:r>
          </a:p>
          <a:p>
            <a:pPr algn="ctr"/>
            <a:r>
              <a:rPr lang="en-US" dirty="0" smtClean="0"/>
              <a:t>Candidate gene studies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032" y="2378881"/>
            <a:ext cx="9439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BCAC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5708" y="3354554"/>
            <a:ext cx="27584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50-80 common genetic variants (SNPS) associated with breast cancer risk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7012" y="4704609"/>
            <a:ext cx="2845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Test/validate </a:t>
            </a:r>
            <a:r>
              <a:rPr lang="en-US" dirty="0" err="1" smtClean="0"/>
              <a:t>SNPs</a:t>
            </a:r>
            <a:r>
              <a:rPr lang="en-US" dirty="0" smtClean="0"/>
              <a:t> for association with MD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2017" y="5714728"/>
            <a:ext cx="52429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Characterization of genomic regions</a:t>
            </a:r>
          </a:p>
          <a:p>
            <a:pPr algn="ctr"/>
            <a:r>
              <a:rPr lang="en-US" dirty="0" smtClean="0"/>
              <a:t>Targeted MPS and BS-MPS</a:t>
            </a:r>
          </a:p>
          <a:p>
            <a:pPr algn="ctr"/>
            <a:r>
              <a:rPr lang="en-US" dirty="0" smtClean="0"/>
              <a:t>Apply various study designs </a:t>
            </a:r>
          </a:p>
        </p:txBody>
      </p:sp>
      <p:sp>
        <p:nvSpPr>
          <p:cNvPr id="13" name="Oval 12"/>
          <p:cNvSpPr/>
          <p:nvPr/>
        </p:nvSpPr>
        <p:spPr>
          <a:xfrm>
            <a:off x="6851039" y="1161525"/>
            <a:ext cx="1889203" cy="1217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66566" y="1677911"/>
            <a:ext cx="1889203" cy="1217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9" idx="0"/>
          </p:cNvCxnSpPr>
          <p:nvPr/>
        </p:nvCxnSpPr>
        <p:spPr>
          <a:xfrm rot="16200000" flipH="1">
            <a:off x="6773052" y="2862664"/>
            <a:ext cx="493653" cy="490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268530" y="2557681"/>
            <a:ext cx="2552538" cy="15117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83703" y="3866899"/>
            <a:ext cx="1451789" cy="822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568864" y="4483044"/>
            <a:ext cx="4119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431837" y="5600178"/>
            <a:ext cx="2275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4210" y="4688999"/>
            <a:ext cx="321561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Validate epigenetic variation associated with MD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983703" y="2378881"/>
            <a:ext cx="927005" cy="482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51110" y="2728447"/>
            <a:ext cx="1274944" cy="899930"/>
          </a:xfrm>
          <a:prstGeom prst="ellipse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0314" y="975132"/>
            <a:ext cx="28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Studies of MD determinants</a:t>
            </a:r>
            <a:endParaRPr lang="en-US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5087036" y="975132"/>
            <a:ext cx="179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Studies of BC risk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1108208" y="1911350"/>
            <a:ext cx="18892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GWAS</a:t>
            </a:r>
          </a:p>
          <a:p>
            <a:pPr algn="ctr"/>
            <a:r>
              <a:rPr lang="en-US" dirty="0" smtClean="0"/>
              <a:t>of </a:t>
            </a:r>
            <a:r>
              <a:rPr lang="en-US" dirty="0" err="1" smtClean="0"/>
              <a:t>methylation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107413" y="1770203"/>
            <a:ext cx="1889203" cy="121735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26" idx="0"/>
          </p:cNvCxnSpPr>
          <p:nvPr/>
        </p:nvCxnSpPr>
        <p:spPr>
          <a:xfrm rot="5400000">
            <a:off x="1201296" y="3838279"/>
            <a:ext cx="17014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052015" y="5485628"/>
            <a:ext cx="518133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6" idx="2"/>
          </p:cNvCxnSpPr>
          <p:nvPr/>
        </p:nvCxnSpPr>
        <p:spPr>
          <a:xfrm rot="16200000" flipV="1">
            <a:off x="1976470" y="5410875"/>
            <a:ext cx="15109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V="1">
            <a:off x="7157801" y="5426485"/>
            <a:ext cx="15109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7967" y="3723886"/>
            <a:ext cx="330090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Expand </a:t>
            </a:r>
            <a:r>
              <a:rPr lang="en-US" dirty="0" err="1" smtClean="0">
                <a:solidFill>
                  <a:srgbClr val="FF0000"/>
                </a:solidFill>
              </a:rPr>
              <a:t>methylation</a:t>
            </a:r>
            <a:r>
              <a:rPr lang="en-US" dirty="0" smtClean="0">
                <a:solidFill>
                  <a:srgbClr val="FF0000"/>
                </a:solidFill>
              </a:rPr>
              <a:t> study size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Include analysis of breast cancers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99577" y="4707195"/>
            <a:ext cx="284542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Test/validate </a:t>
            </a:r>
            <a:r>
              <a:rPr lang="en-US" dirty="0" err="1" smtClean="0">
                <a:solidFill>
                  <a:srgbClr val="FF0000"/>
                </a:solidFill>
              </a:rPr>
              <a:t>SNPs</a:t>
            </a:r>
            <a:r>
              <a:rPr lang="en-US" dirty="0" smtClean="0">
                <a:solidFill>
                  <a:srgbClr val="FF0000"/>
                </a:solidFill>
              </a:rPr>
              <a:t> for association with MD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4582" y="5717314"/>
            <a:ext cx="5242975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Characterization of genomic regions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Targeted MPS and BS-MPS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Apply various study designs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6775" y="4684451"/>
            <a:ext cx="3215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Validate epigenetic variation associated with MD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Informatics</a:t>
            </a:r>
            <a:endParaRPr lang="en-AU" dirty="0"/>
          </a:p>
        </p:txBody>
      </p:sp>
      <p:pic>
        <p:nvPicPr>
          <p:cNvPr id="4" name="Picture 3" descr="WAI401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6916"/>
            <a:ext cx="2297123" cy="1040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57" y="1956619"/>
            <a:ext cx="7869566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6213" indent="-176213">
              <a:buFont typeface="Arial" pitchFamily="34" charset="0"/>
              <a:buChar char="•"/>
            </a:pPr>
            <a:r>
              <a:rPr lang="en-US" sz="1600" dirty="0" smtClean="0"/>
              <a:t>Designed to facilitate collaboration</a:t>
            </a:r>
            <a:endParaRPr lang="en-US" sz="1600" dirty="0" smtClean="0"/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Securely a</a:t>
            </a:r>
            <a:r>
              <a:rPr lang="en-US" sz="1600" dirty="0" smtClean="0"/>
              <a:t>ccessible from anywhere there is an Internet connection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Single instance supports multiple users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Data is stored centrally and the application and data is managed professionally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Multiple levels of security</a:t>
            </a:r>
          </a:p>
          <a:p>
            <a:pPr marL="260350" indent="-260350">
              <a:buFont typeface="Arial" pitchFamily="34" charset="0"/>
              <a:buChar char="•"/>
            </a:pPr>
            <a:r>
              <a:rPr lang="en-US" sz="1600" dirty="0" smtClean="0"/>
              <a:t>Platform for integrated data management and data query/extraction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Participant/patient data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Phenotypic/clinical data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Pedigree data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err="1" smtClean="0"/>
              <a:t>Biospecimen</a:t>
            </a:r>
            <a:r>
              <a:rPr lang="en-US" sz="1600" dirty="0" smtClean="0"/>
              <a:t> samples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Genotypic data</a:t>
            </a:r>
          </a:p>
          <a:p>
            <a:pPr marL="260350" indent="-260350">
              <a:buFont typeface="Arial" pitchFamily="34" charset="0"/>
              <a:buChar char="•"/>
            </a:pPr>
            <a:r>
              <a:rPr lang="en-US" sz="1600" dirty="0" smtClean="0"/>
              <a:t>Highly configurable and extensible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User-defined custom fields and data sets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Designed to be entirely configured by system users with no programming required</a:t>
            </a:r>
          </a:p>
          <a:p>
            <a:pPr marL="260350" indent="-260350">
              <a:buFont typeface="Arial" pitchFamily="34" charset="0"/>
              <a:buChar char="•"/>
            </a:pPr>
            <a:r>
              <a:rPr lang="en-US" sz="1600" dirty="0" smtClean="0"/>
              <a:t>Open-source software</a:t>
            </a:r>
          </a:p>
          <a:p>
            <a:pPr marL="717550" lvl="1" indent="-260350">
              <a:buFont typeface="Arial" pitchFamily="34" charset="0"/>
              <a:buChar char="•"/>
            </a:pPr>
            <a:r>
              <a:rPr lang="en-US" sz="1600" dirty="0" smtClean="0"/>
              <a:t>Collaboratively developed by UWA, University of Melbourne and the </a:t>
            </a:r>
            <a:r>
              <a:rPr lang="en-US" sz="1600" dirty="0" err="1" smtClean="0"/>
              <a:t>OBiBA</a:t>
            </a:r>
            <a:r>
              <a:rPr lang="en-US" sz="1600" dirty="0" smtClean="0"/>
              <a:t> project (Montreal, Canada)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Informatics</a:t>
            </a:r>
            <a:endParaRPr lang="en-AU" dirty="0"/>
          </a:p>
        </p:txBody>
      </p:sp>
      <p:pic>
        <p:nvPicPr>
          <p:cNvPr id="4" name="Picture 3" descr="WAI401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08" y="2099672"/>
            <a:ext cx="1720393" cy="7790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ow 8 1148.tiff"/>
          <p:cNvPicPr/>
          <p:nvPr/>
        </p:nvPicPr>
        <p:blipFill>
          <a:blip r:embed="rId2"/>
          <a:stretch>
            <a:fillRect/>
          </a:stretch>
        </p:blipFill>
        <p:spPr>
          <a:xfrm>
            <a:off x="783478" y="923026"/>
            <a:ext cx="7174660" cy="5376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8340" y="378297"/>
            <a:ext cx="137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Structure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591</Words>
  <Application>Microsoft Office PowerPoint</Application>
  <PresentationFormat>On-screen Show (4:3)</PresentationFormat>
  <Paragraphs>131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Informatics</vt:lpstr>
      <vt:lpstr>Informatics</vt:lpstr>
      <vt:lpstr>Slide 9</vt:lpstr>
      <vt:lpstr>Slide 10</vt:lpstr>
      <vt:lpstr>Slide 11</vt:lpstr>
      <vt:lpstr>Slide 12</vt:lpstr>
      <vt:lpstr>Slide 13</vt:lpstr>
      <vt:lpstr>Slide 14</vt:lpstr>
      <vt:lpstr>Slide 15</vt:lpstr>
      <vt:lpstr>Fig. 7</vt:lpstr>
      <vt:lpstr>Slide 17</vt:lpstr>
    </vt:vector>
  </TitlesOfParts>
  <Company>The University of Melbourne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Site License</dc:creator>
  <cp:lastModifiedBy>pwhite</cp:lastModifiedBy>
  <cp:revision>8</cp:revision>
  <cp:lastPrinted>2012-05-28T03:38:04Z</cp:lastPrinted>
  <dcterms:created xsi:type="dcterms:W3CDTF">2012-05-28T01:24:06Z</dcterms:created>
  <dcterms:modified xsi:type="dcterms:W3CDTF">2012-05-30T06:38:05Z</dcterms:modified>
</cp:coreProperties>
</file>