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5" r:id="rId1"/>
  </p:sldMasterIdLst>
  <p:notesMasterIdLst>
    <p:notesMasterId r:id="rId38"/>
  </p:notesMasterIdLst>
  <p:sldIdLst>
    <p:sldId id="256" r:id="rId2"/>
    <p:sldId id="257" r:id="rId3"/>
    <p:sldId id="293" r:id="rId4"/>
    <p:sldId id="274" r:id="rId5"/>
    <p:sldId id="304" r:id="rId6"/>
    <p:sldId id="294" r:id="rId7"/>
    <p:sldId id="276" r:id="rId8"/>
    <p:sldId id="272" r:id="rId9"/>
    <p:sldId id="261" r:id="rId10"/>
    <p:sldId id="258" r:id="rId11"/>
    <p:sldId id="259" r:id="rId12"/>
    <p:sldId id="286" r:id="rId13"/>
    <p:sldId id="288" r:id="rId14"/>
    <p:sldId id="289" r:id="rId15"/>
    <p:sldId id="301" r:id="rId16"/>
    <p:sldId id="287" r:id="rId17"/>
    <p:sldId id="292" r:id="rId18"/>
    <p:sldId id="263" r:id="rId19"/>
    <p:sldId id="277" r:id="rId20"/>
    <p:sldId id="262" r:id="rId21"/>
    <p:sldId id="279" r:id="rId22"/>
    <p:sldId id="265" r:id="rId23"/>
    <p:sldId id="299" r:id="rId24"/>
    <p:sldId id="300" r:id="rId25"/>
    <p:sldId id="302" r:id="rId26"/>
    <p:sldId id="267" r:id="rId27"/>
    <p:sldId id="268" r:id="rId28"/>
    <p:sldId id="269" r:id="rId29"/>
    <p:sldId id="282" r:id="rId30"/>
    <p:sldId id="278" r:id="rId31"/>
    <p:sldId id="270" r:id="rId32"/>
    <p:sldId id="273" r:id="rId33"/>
    <p:sldId id="283" r:id="rId34"/>
    <p:sldId id="297" r:id="rId35"/>
    <p:sldId id="303" r:id="rId36"/>
    <p:sldId id="298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8" autoAdjust="0"/>
    <p:restoredTop sz="94625" autoAdjust="0"/>
  </p:normalViewPr>
  <p:slideViewPr>
    <p:cSldViewPr snapToGrid="0" snapToObjects="1">
      <p:cViewPr varScale="1">
        <p:scale>
          <a:sx n="101" d="100"/>
          <a:sy n="101" d="100"/>
        </p:scale>
        <p:origin x="-14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19F2E-EF50-DE4D-908B-6C00CF9B537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27159-1397-7C40-AA42-0E7F51D4E7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27159-1397-7C40-AA42-0E7F51D4E7F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AU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50F8758-A08F-1348-96F2-3E0A00C9466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758-A08F-1348-96F2-3E0A00C9466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50F8758-A08F-1348-96F2-3E0A00C9466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758-A08F-1348-96F2-3E0A00C9466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758-A08F-1348-96F2-3E0A00C9466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50F8758-A08F-1348-96F2-3E0A00C9466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50F8758-A08F-1348-96F2-3E0A00C9466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758-A08F-1348-96F2-3E0A00C9466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758-A08F-1348-96F2-3E0A00C9466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758-A08F-1348-96F2-3E0A00C9466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50F8758-A08F-1348-96F2-3E0A00C9466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AU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AU" smtClean="0"/>
              <a:t>Click to edit Master text styles</a:t>
            </a:r>
          </a:p>
          <a:p>
            <a:pPr lvl="1" eaLnBrk="1" latinLnBrk="0" hangingPunct="1"/>
            <a:r>
              <a:rPr kumimoji="0" lang="en-AU" smtClean="0"/>
              <a:t>Second level</a:t>
            </a:r>
          </a:p>
          <a:p>
            <a:pPr lvl="2" eaLnBrk="1" latinLnBrk="0" hangingPunct="1"/>
            <a:r>
              <a:rPr kumimoji="0" lang="en-AU" smtClean="0"/>
              <a:t>Third level</a:t>
            </a:r>
          </a:p>
          <a:p>
            <a:pPr lvl="3" eaLnBrk="1" latinLnBrk="0" hangingPunct="1"/>
            <a:r>
              <a:rPr kumimoji="0" lang="en-AU" smtClean="0"/>
              <a:t>Fourth level</a:t>
            </a:r>
          </a:p>
          <a:p>
            <a:pPr lvl="4" eaLnBrk="1" latinLnBrk="0" hangingPunct="1"/>
            <a:r>
              <a:rPr kumimoji="0" lang="en-AU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50F8758-A08F-1348-96F2-3E0A00C9466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7.pn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ubtitle 95"/>
          <p:cNvSpPr>
            <a:spLocks noGrp="1"/>
          </p:cNvSpPr>
          <p:nvPr>
            <p:ph type="body" idx="1"/>
          </p:nvPr>
        </p:nvSpPr>
        <p:spPr>
          <a:xfrm>
            <a:off x="1371600" y="2863393"/>
            <a:ext cx="7123113" cy="1553032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 smtClean="0"/>
              <a:t>A tool to assist cohort projects.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Dr. Adrian Bickerstaffe</a:t>
            </a:r>
          </a:p>
          <a:p>
            <a:r>
              <a:rPr lang="en-US" sz="2400" dirty="0" smtClean="0"/>
              <a:t>Centre for MEGA Epidemiology, </a:t>
            </a:r>
            <a:r>
              <a:rPr lang="en-US" sz="2400" dirty="0" err="1" smtClean="0"/>
              <a:t>UoM</a:t>
            </a:r>
            <a:endParaRPr lang="en-US" sz="2400" dirty="0" smtClean="0"/>
          </a:p>
        </p:txBody>
      </p:sp>
      <p:pic>
        <p:nvPicPr>
          <p:cNvPr id="6" name="Picture 5" descr="noah-ark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183" y="3607760"/>
            <a:ext cx="2555296" cy="3106743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4604727" y="3638994"/>
            <a:ext cx="2375658" cy="528106"/>
          </a:xfrm>
          <a:prstGeom prst="wedgeEllipseCallout">
            <a:avLst>
              <a:gd name="adj1" fmla="val 39331"/>
              <a:gd name="adj2" fmla="val 7820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All aboard!</a:t>
            </a:r>
            <a:endParaRPr lang="en-US" sz="2400" i="1" dirty="0"/>
          </a:p>
        </p:txBody>
      </p:sp>
      <p:pic>
        <p:nvPicPr>
          <p:cNvPr id="8" name="Picture 7" descr="WAI401-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148" y="1263193"/>
            <a:ext cx="3533564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team</a:t>
            </a:r>
            <a:endParaRPr lang="en-US" dirty="0"/>
          </a:p>
        </p:txBody>
      </p:sp>
      <p:pic>
        <p:nvPicPr>
          <p:cNvPr id="4" name="Content Placeholder 3" descr="paul-whit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85412" r="-85412"/>
          <a:stretch>
            <a:fillRect/>
          </a:stretch>
        </p:blipFill>
        <p:spPr>
          <a:xfrm>
            <a:off x="3184726" y="1756359"/>
            <a:ext cx="2479161" cy="1367014"/>
          </a:xfrm>
        </p:spPr>
      </p:pic>
      <p:pic>
        <p:nvPicPr>
          <p:cNvPr id="5" name="Picture 4" descr="chris-elli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10" y="4112088"/>
            <a:ext cx="1047249" cy="15638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97030" y="3123373"/>
            <a:ext cx="190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Noah </a:t>
            </a:r>
            <a:r>
              <a:rPr lang="en-US" dirty="0" smtClean="0"/>
              <a:t>– Paul White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3210" y="3645105"/>
            <a:ext cx="229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Disciples of The Ark: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893210" y="5675980"/>
            <a:ext cx="155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Chris Ellis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30071" y="5675980"/>
            <a:ext cx="169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Travis </a:t>
            </a:r>
            <a:r>
              <a:rPr lang="en-US" dirty="0" err="1" smtClean="0"/>
              <a:t>Endersby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21541" y="5643714"/>
            <a:ext cx="1376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Adrian Bickerstaffe</a:t>
            </a:r>
            <a:endParaRPr lang="en-US" dirty="0"/>
          </a:p>
        </p:txBody>
      </p:sp>
      <p:pic>
        <p:nvPicPr>
          <p:cNvPr id="15" name="Picture 14" descr="adria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012" y="4390292"/>
            <a:ext cx="1376759" cy="1217221"/>
          </a:xfrm>
          <a:prstGeom prst="rect">
            <a:avLst/>
          </a:prstGeom>
        </p:spPr>
      </p:pic>
      <p:pic>
        <p:nvPicPr>
          <p:cNvPr id="16" name="Picture 15" descr="Travi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214" y="4355184"/>
            <a:ext cx="1212446" cy="12523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wish list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Four wishes: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Accessible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Secure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Flexible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Featureful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gen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306" y="2211060"/>
            <a:ext cx="4727472" cy="4343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 #1 - accessibility</a:t>
            </a:r>
            <a:endParaRPr lang="en-US" dirty="0"/>
          </a:p>
        </p:txBody>
      </p:sp>
      <p:pic>
        <p:nvPicPr>
          <p:cNvPr id="4" name="Picture 3" descr="p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6" y="1624262"/>
            <a:ext cx="1177895" cy="25574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7551" y="3352222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PC User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 #1 - accessibility</a:t>
            </a:r>
            <a:endParaRPr lang="en-US" dirty="0"/>
          </a:p>
        </p:txBody>
      </p:sp>
      <p:pic>
        <p:nvPicPr>
          <p:cNvPr id="4" name="Picture 3" descr="p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6" y="1624262"/>
            <a:ext cx="1177895" cy="2557484"/>
          </a:xfrm>
          <a:prstGeom prst="rect">
            <a:avLst/>
          </a:prstGeom>
        </p:spPr>
      </p:pic>
      <p:pic>
        <p:nvPicPr>
          <p:cNvPr id="5" name="Picture 4" descr="ma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644" y="1624262"/>
            <a:ext cx="919726" cy="25574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7551" y="3352222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PC User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299370" y="3352222"/>
            <a:ext cx="1339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Mac User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Wish #1 - accessibility</a:t>
            </a:r>
            <a:endParaRPr lang="en-US" dirty="0"/>
          </a:p>
        </p:txBody>
      </p:sp>
      <p:pic>
        <p:nvPicPr>
          <p:cNvPr id="4" name="Picture 3" descr="p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6" y="1624262"/>
            <a:ext cx="1177895" cy="2557484"/>
          </a:xfrm>
          <a:prstGeom prst="rect">
            <a:avLst/>
          </a:prstGeom>
        </p:spPr>
      </p:pic>
      <p:pic>
        <p:nvPicPr>
          <p:cNvPr id="5" name="Picture 4" descr="ma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644" y="1624262"/>
            <a:ext cx="919726" cy="2557484"/>
          </a:xfrm>
          <a:prstGeom prst="rect">
            <a:avLst/>
          </a:prstGeom>
        </p:spPr>
      </p:pic>
      <p:pic>
        <p:nvPicPr>
          <p:cNvPr id="6" name="Picture 5" descr="unix-use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521" y="1612523"/>
            <a:ext cx="2737790" cy="27377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7551" y="3352222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PC User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299370" y="3352222"/>
            <a:ext cx="1339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Mac User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36210" y="2981418"/>
            <a:ext cx="160778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Unix/</a:t>
            </a:r>
          </a:p>
          <a:p>
            <a:r>
              <a:rPr lang="en-US" sz="2400" dirty="0" smtClean="0"/>
              <a:t>Unix-like</a:t>
            </a:r>
          </a:p>
          <a:p>
            <a:r>
              <a:rPr lang="en-US" sz="2400" dirty="0" smtClean="0"/>
              <a:t>User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 #1 - accessibility</a:t>
            </a:r>
            <a:endParaRPr lang="en-US" dirty="0"/>
          </a:p>
        </p:txBody>
      </p:sp>
      <p:pic>
        <p:nvPicPr>
          <p:cNvPr id="4" name="Picture 3" descr="p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6" y="1624262"/>
            <a:ext cx="1177895" cy="2557484"/>
          </a:xfrm>
          <a:prstGeom prst="rect">
            <a:avLst/>
          </a:prstGeom>
        </p:spPr>
      </p:pic>
      <p:pic>
        <p:nvPicPr>
          <p:cNvPr id="5" name="Picture 4" descr="ma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644" y="1624262"/>
            <a:ext cx="919726" cy="2557484"/>
          </a:xfrm>
          <a:prstGeom prst="rect">
            <a:avLst/>
          </a:prstGeom>
        </p:spPr>
      </p:pic>
      <p:pic>
        <p:nvPicPr>
          <p:cNvPr id="6" name="Picture 5" descr="unix-use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521" y="1612523"/>
            <a:ext cx="2737790" cy="27377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7551" y="3352222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PC User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299370" y="3352222"/>
            <a:ext cx="1339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Mac User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36210" y="2981418"/>
            <a:ext cx="160778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Unix/</a:t>
            </a:r>
          </a:p>
          <a:p>
            <a:r>
              <a:rPr lang="en-US" sz="2400" dirty="0" smtClean="0"/>
              <a:t>Unix-like</a:t>
            </a:r>
          </a:p>
          <a:p>
            <a:r>
              <a:rPr lang="en-US" sz="2400" dirty="0" smtClean="0"/>
              <a:t>User</a:t>
            </a:r>
            <a:endParaRPr lang="en-US" sz="2400" dirty="0"/>
          </a:p>
        </p:txBody>
      </p:sp>
      <p:pic>
        <p:nvPicPr>
          <p:cNvPr id="13" name="Picture 12" descr="mobile-device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643" y="4786219"/>
            <a:ext cx="2214218" cy="19288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 #1 - accessibility</a:t>
            </a:r>
            <a:endParaRPr lang="en-US" dirty="0"/>
          </a:p>
        </p:txBody>
      </p:sp>
      <p:pic>
        <p:nvPicPr>
          <p:cNvPr id="4" name="Picture 3" descr="p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6" y="1624262"/>
            <a:ext cx="1177895" cy="2557484"/>
          </a:xfrm>
          <a:prstGeom prst="rect">
            <a:avLst/>
          </a:prstGeom>
        </p:spPr>
      </p:pic>
      <p:pic>
        <p:nvPicPr>
          <p:cNvPr id="5" name="Picture 4" descr="ma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644" y="1624262"/>
            <a:ext cx="919726" cy="2557484"/>
          </a:xfrm>
          <a:prstGeom prst="rect">
            <a:avLst/>
          </a:prstGeom>
        </p:spPr>
      </p:pic>
      <p:pic>
        <p:nvPicPr>
          <p:cNvPr id="6" name="Picture 5" descr="unix-use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521" y="1612523"/>
            <a:ext cx="2737790" cy="2737790"/>
          </a:xfrm>
          <a:prstGeom prst="rect">
            <a:avLst/>
          </a:prstGeom>
        </p:spPr>
      </p:pic>
      <p:pic>
        <p:nvPicPr>
          <p:cNvPr id="7" name="Picture 6" descr="browser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493" y="4955459"/>
            <a:ext cx="2982028" cy="17593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7551" y="3352222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PC User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299370" y="3352222"/>
            <a:ext cx="1339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Mac User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36210" y="2981418"/>
            <a:ext cx="160778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Unix/</a:t>
            </a:r>
          </a:p>
          <a:p>
            <a:r>
              <a:rPr lang="en-US" sz="2400" dirty="0" smtClean="0"/>
              <a:t>Unix-like</a:t>
            </a:r>
          </a:p>
          <a:p>
            <a:r>
              <a:rPr lang="en-US" sz="2400" dirty="0" smtClean="0"/>
              <a:t>User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82654" y="4181746"/>
            <a:ext cx="2296990" cy="773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4299371" y="4350311"/>
            <a:ext cx="2831575" cy="605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 rot="5400000">
            <a:off x="3452651" y="4568602"/>
            <a:ext cx="7737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mobile-device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7643" y="4786219"/>
            <a:ext cx="2214218" cy="1928829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rot="10800000">
            <a:off x="4945179" y="5996130"/>
            <a:ext cx="129246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 #1 - accessibility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6746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Ark is accessible from any computer</a:t>
            </a:r>
          </a:p>
          <a:p>
            <a:r>
              <a:rPr lang="en-US" dirty="0" smtClean="0"/>
              <a:t>No download/install is necessary</a:t>
            </a:r>
          </a:p>
          <a:p>
            <a:r>
              <a:rPr lang="en-US" dirty="0" smtClean="0"/>
              <a:t>Updates are handled transparently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permiss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105737"/>
            <a:ext cx="4724400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 #2 - security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System level security: digital certificates</a:t>
            </a:r>
          </a:p>
          <a:p>
            <a:pPr lvl="1"/>
            <a:r>
              <a:rPr lang="en-US" dirty="0" smtClean="0"/>
              <a:t>1) Verify a site is what it claims to be</a:t>
            </a:r>
          </a:p>
          <a:p>
            <a:pPr lvl="1"/>
            <a:r>
              <a:rPr lang="en-US" dirty="0" smtClean="0"/>
              <a:t>2) Facilitate encrypted communications with the host</a:t>
            </a:r>
            <a:endParaRPr lang="en-US" dirty="0"/>
          </a:p>
        </p:txBody>
      </p:sp>
      <p:pic>
        <p:nvPicPr>
          <p:cNvPr id="4" name="Picture 3" descr="digic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104" y="3192452"/>
            <a:ext cx="5538192" cy="354693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 #2 - security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87635"/>
          </a:xfrm>
        </p:spPr>
        <p:txBody>
          <a:bodyPr/>
          <a:lstStyle/>
          <a:p>
            <a:r>
              <a:rPr lang="en-US" dirty="0" smtClean="0"/>
              <a:t>User level security</a:t>
            </a:r>
          </a:p>
          <a:p>
            <a:endParaRPr lang="en-US" dirty="0" smtClean="0"/>
          </a:p>
          <a:p>
            <a:r>
              <a:rPr lang="en-US" dirty="0" smtClean="0"/>
              <a:t>For each module (participant, </a:t>
            </a:r>
            <a:r>
              <a:rPr lang="en-US" dirty="0" err="1" smtClean="0"/>
              <a:t>pheno</a:t>
            </a:r>
            <a:r>
              <a:rPr lang="en-US" dirty="0" smtClean="0"/>
              <a:t>, LIMS, etc.):</a:t>
            </a:r>
          </a:p>
          <a:p>
            <a:pPr lvl="1"/>
            <a:r>
              <a:rPr lang="en-US" dirty="0" smtClean="0"/>
              <a:t>Defined user roles</a:t>
            </a:r>
          </a:p>
          <a:p>
            <a:pPr lvl="2"/>
            <a:r>
              <a:rPr lang="en-US" dirty="0" smtClean="0"/>
              <a:t>Administrator, data manager, read-only, no access</a:t>
            </a:r>
          </a:p>
          <a:p>
            <a:pPr lvl="1"/>
            <a:r>
              <a:rPr lang="en-US" dirty="0" smtClean="0"/>
              <a:t>For each role, define access rights:</a:t>
            </a:r>
          </a:p>
          <a:p>
            <a:pPr lvl="2"/>
            <a:r>
              <a:rPr lang="en-US" dirty="0" smtClean="0"/>
              <a:t>Create, read, update, delete (CRUD)</a:t>
            </a:r>
          </a:p>
          <a:p>
            <a:r>
              <a:rPr lang="en-US" dirty="0" smtClean="0"/>
              <a:t>For each user:</a:t>
            </a:r>
          </a:p>
          <a:p>
            <a:pPr lvl="1"/>
            <a:r>
              <a:rPr lang="en-US" dirty="0" smtClean="0"/>
              <a:t>Assign the user to a study</a:t>
            </a:r>
          </a:p>
          <a:p>
            <a:pPr lvl="1"/>
            <a:r>
              <a:rPr lang="en-US" dirty="0" smtClean="0"/>
              <a:t>Set the user’s roles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scene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epidemiology research:</a:t>
            </a:r>
          </a:p>
          <a:p>
            <a:pPr marL="880110" lvl="1" indent="-514350"/>
            <a:r>
              <a:rPr lang="en-US" dirty="0" smtClean="0"/>
              <a:t>New methodologies applied to data</a:t>
            </a:r>
          </a:p>
          <a:p>
            <a:pPr marL="880110" lvl="1" indent="-514350"/>
            <a:r>
              <a:rPr lang="en-US" dirty="0" smtClean="0"/>
              <a:t>Existing methodologies applied to data</a:t>
            </a:r>
          </a:p>
          <a:p>
            <a:pPr marL="880110" lvl="1" indent="-514350"/>
            <a:endParaRPr lang="en-US" dirty="0" smtClean="0"/>
          </a:p>
          <a:p>
            <a:pPr marL="560070" indent="-514350"/>
            <a:r>
              <a:rPr lang="en-US" dirty="0" smtClean="0"/>
              <a:t>Data is the heart of everything</a:t>
            </a:r>
          </a:p>
          <a:p>
            <a:pPr marL="880110" lvl="1" indent="-514350"/>
            <a:r>
              <a:rPr lang="en-US" dirty="0" smtClean="0"/>
              <a:t>Data is time-consuming to obtain</a:t>
            </a:r>
          </a:p>
          <a:p>
            <a:pPr marL="880110" lvl="1" indent="-514350"/>
            <a:r>
              <a:rPr lang="en-US" dirty="0" smtClean="0"/>
              <a:t>Good data is valuable</a:t>
            </a:r>
          </a:p>
          <a:p>
            <a:pPr marL="880110" lvl="1" indent="-514350"/>
            <a:r>
              <a:rPr lang="en-US" dirty="0" smtClean="0"/>
              <a:t>Data should be managed with state-of-the-art techniques</a:t>
            </a:r>
          </a:p>
          <a:p>
            <a:pPr marL="560070" indent="-514350"/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 #3 - flexibility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One size fits most</a:t>
            </a:r>
          </a:p>
          <a:p>
            <a:pPr lvl="1"/>
            <a:r>
              <a:rPr lang="en-US" dirty="0" smtClean="0"/>
              <a:t>One </a:t>
            </a:r>
            <a:r>
              <a:rPr lang="en-US" dirty="0" smtClean="0"/>
              <a:t>Ark instance - many different studies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Study components</a:t>
            </a:r>
          </a:p>
          <a:p>
            <a:endParaRPr lang="en-US" dirty="0" smtClean="0"/>
          </a:p>
          <a:p>
            <a:r>
              <a:rPr lang="en-US" dirty="0" smtClean="0"/>
              <a:t>Participant and </a:t>
            </a:r>
            <a:r>
              <a:rPr lang="en-US" dirty="0" err="1" smtClean="0"/>
              <a:t>biospecimen</a:t>
            </a:r>
            <a:r>
              <a:rPr lang="en-US" dirty="0" smtClean="0"/>
              <a:t> modules have a standard set of fields</a:t>
            </a:r>
          </a:p>
          <a:p>
            <a:endParaRPr lang="en-US" dirty="0" smtClean="0"/>
          </a:p>
          <a:p>
            <a:r>
              <a:rPr lang="en-US" dirty="0" smtClean="0"/>
              <a:t>What if your study needs other fields?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 #3 - flexibility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67461"/>
          </a:xfrm>
        </p:spPr>
        <p:txBody>
          <a:bodyPr>
            <a:normAutofit/>
          </a:bodyPr>
          <a:lstStyle/>
          <a:p>
            <a:r>
              <a:rPr lang="en-US" dirty="0" smtClean="0"/>
              <a:t>Custom fields to the rescue!</a:t>
            </a:r>
          </a:p>
          <a:p>
            <a:r>
              <a:rPr lang="en-US" dirty="0" smtClean="0"/>
              <a:t>A custom field has:</a:t>
            </a:r>
          </a:p>
          <a:p>
            <a:pPr lvl="1"/>
            <a:r>
              <a:rPr lang="en-US" dirty="0" smtClean="0"/>
              <a:t>A name</a:t>
            </a:r>
          </a:p>
          <a:p>
            <a:pPr lvl="1"/>
            <a:r>
              <a:rPr lang="en-US" dirty="0" smtClean="0"/>
              <a:t>A type: date, numeric, character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Optionally:</a:t>
            </a:r>
          </a:p>
          <a:p>
            <a:pPr lvl="1"/>
            <a:r>
              <a:rPr lang="en-US" dirty="0" smtClean="0"/>
              <a:t>Encodings</a:t>
            </a:r>
          </a:p>
          <a:p>
            <a:pPr lvl="1"/>
            <a:r>
              <a:rPr lang="en-US" dirty="0" smtClean="0"/>
              <a:t>Units</a:t>
            </a:r>
          </a:p>
          <a:p>
            <a:pPr lvl="1"/>
            <a:r>
              <a:rPr lang="en-US" dirty="0" smtClean="0"/>
              <a:t>Missing value</a:t>
            </a:r>
          </a:p>
          <a:p>
            <a:pPr lvl="1"/>
            <a:r>
              <a:rPr lang="en-US" dirty="0" smtClean="0"/>
              <a:t>Validation rules</a:t>
            </a:r>
          </a:p>
        </p:txBody>
      </p:sp>
      <p:pic>
        <p:nvPicPr>
          <p:cNvPr id="5" name="Picture 4" descr="custom-fiel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273" y="3653198"/>
            <a:ext cx="5141928" cy="31408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 #4 - </a:t>
            </a:r>
            <a:r>
              <a:rPr lang="en-US" dirty="0" err="1" smtClean="0"/>
              <a:t>featureful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be useful, The Ark needs to manage:</a:t>
            </a:r>
          </a:p>
          <a:p>
            <a:pPr lvl="1"/>
            <a:r>
              <a:rPr lang="en-US" dirty="0" smtClean="0"/>
              <a:t>Cohort participant data</a:t>
            </a:r>
          </a:p>
          <a:p>
            <a:pPr lvl="1"/>
            <a:r>
              <a:rPr lang="en-US" dirty="0" smtClean="0"/>
              <a:t>Phenotype data</a:t>
            </a:r>
          </a:p>
          <a:p>
            <a:pPr lvl="1"/>
            <a:r>
              <a:rPr lang="en-US" dirty="0" err="1" smtClean="0"/>
              <a:t>Biospecimen</a:t>
            </a:r>
            <a:r>
              <a:rPr lang="en-US" dirty="0" smtClean="0"/>
              <a:t> data</a:t>
            </a:r>
          </a:p>
          <a:p>
            <a:endParaRPr lang="en-US" dirty="0" smtClean="0"/>
          </a:p>
          <a:p>
            <a:r>
              <a:rPr lang="en-US" dirty="0" smtClean="0"/>
              <a:t>…and it needs to facilitate:</a:t>
            </a:r>
          </a:p>
          <a:p>
            <a:pPr lvl="1"/>
            <a:r>
              <a:rPr lang="en-US" dirty="0" smtClean="0"/>
              <a:t>Data extraction</a:t>
            </a:r>
          </a:p>
          <a:p>
            <a:pPr lvl="1"/>
            <a:r>
              <a:rPr lang="en-US" dirty="0" smtClean="0"/>
              <a:t>Reporting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is like an onion</a:t>
            </a:r>
            <a:endParaRPr lang="en-US" dirty="0"/>
          </a:p>
        </p:txBody>
      </p:sp>
      <p:pic>
        <p:nvPicPr>
          <p:cNvPr id="4" name="Picture 3" descr="on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638" y="1600200"/>
            <a:ext cx="4770120" cy="520903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is like an onion</a:t>
            </a:r>
            <a:endParaRPr lang="en-US" dirty="0"/>
          </a:p>
        </p:txBody>
      </p:sp>
      <p:pic>
        <p:nvPicPr>
          <p:cNvPr id="4" name="Picture 3" descr="onion.jpg"/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2300638" y="1600200"/>
            <a:ext cx="4770120" cy="5209032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270663" y="4019759"/>
            <a:ext cx="1332497" cy="1741047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sz="1900" dirty="0" smtClean="0"/>
              <a:t>Persistence layer</a:t>
            </a:r>
          </a:p>
          <a:p>
            <a:pPr algn="ctr"/>
            <a:r>
              <a:rPr lang="en-US" sz="1900" dirty="0" smtClean="0"/>
              <a:t>(database)</a:t>
            </a:r>
            <a:endParaRPr lang="en-US" sz="1900" dirty="0"/>
          </a:p>
        </p:txBody>
      </p:sp>
      <p:sp>
        <p:nvSpPr>
          <p:cNvPr id="6" name="Rounded Rectangle 5"/>
          <p:cNvSpPr/>
          <p:nvPr/>
        </p:nvSpPr>
        <p:spPr>
          <a:xfrm>
            <a:off x="3536068" y="1843332"/>
            <a:ext cx="2238601" cy="117943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900" dirty="0" smtClean="0"/>
              <a:t>Security/authentication layer</a:t>
            </a:r>
          </a:p>
          <a:p>
            <a:pPr algn="ctr"/>
            <a:r>
              <a:rPr lang="en-US" sz="1900" dirty="0" smtClean="0"/>
              <a:t>(LDAP)</a:t>
            </a:r>
            <a:endParaRPr lang="en-US" sz="1900" dirty="0"/>
          </a:p>
        </p:txBody>
      </p:sp>
      <p:sp>
        <p:nvSpPr>
          <p:cNvPr id="7" name="Snip Diagonal Corner Rectangle 6"/>
          <p:cNvSpPr/>
          <p:nvPr/>
        </p:nvSpPr>
        <p:spPr>
          <a:xfrm>
            <a:off x="3882418" y="4266621"/>
            <a:ext cx="1555476" cy="1494185"/>
          </a:xfrm>
          <a:prstGeom prst="snip2Diag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sz="1900" dirty="0" smtClean="0"/>
          </a:p>
          <a:p>
            <a:pPr algn="ctr"/>
            <a:r>
              <a:rPr lang="en-US" sz="1900" dirty="0" smtClean="0"/>
              <a:t>Service</a:t>
            </a:r>
          </a:p>
          <a:p>
            <a:pPr algn="ctr"/>
            <a:r>
              <a:rPr lang="en-US" sz="1900" dirty="0" smtClean="0"/>
              <a:t>layer</a:t>
            </a:r>
            <a:endParaRPr lang="en-US" sz="1900" dirty="0"/>
          </a:p>
        </p:txBody>
      </p:sp>
      <p:sp>
        <p:nvSpPr>
          <p:cNvPr id="9" name="Rounded Rectangle 8"/>
          <p:cNvSpPr/>
          <p:nvPr/>
        </p:nvSpPr>
        <p:spPr>
          <a:xfrm>
            <a:off x="7304264" y="4310693"/>
            <a:ext cx="1524244" cy="145011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sz="1900" dirty="0" smtClean="0"/>
              <a:t>Presentation layer</a:t>
            </a:r>
          </a:p>
          <a:p>
            <a:pPr algn="ctr"/>
            <a:r>
              <a:rPr lang="en-US" sz="1900" dirty="0" smtClean="0"/>
              <a:t>(web)</a:t>
            </a:r>
            <a:endParaRPr lang="en-US" sz="1900" dirty="0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 rot="5400000" flipH="1" flipV="1">
            <a:off x="4040022" y="3642903"/>
            <a:ext cx="1243853" cy="35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1603161" y="5021609"/>
            <a:ext cx="2279257" cy="141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1"/>
            <a:endCxn id="7" idx="0"/>
          </p:cNvCxnSpPr>
          <p:nvPr/>
        </p:nvCxnSpPr>
        <p:spPr>
          <a:xfrm rot="10800000">
            <a:off x="5437894" y="5013714"/>
            <a:ext cx="1866370" cy="220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60156" y="3284378"/>
            <a:ext cx="89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Shiro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866489" y="5013714"/>
            <a:ext cx="1616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Hibernate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792743" y="5013714"/>
            <a:ext cx="119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Wicket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6920" y="1827286"/>
            <a:ext cx="5792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i="1" dirty="0" smtClean="0"/>
              <a:t>Time for a demo!</a:t>
            </a:r>
            <a:endParaRPr lang="en-US" sz="6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38533" y="6105044"/>
            <a:ext cx="5673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Funambulist: </a:t>
            </a:r>
            <a:r>
              <a:rPr lang="en-US" sz="2200" i="1" dirty="0" err="1" smtClean="0"/>
              <a:t>n</a:t>
            </a:r>
            <a:r>
              <a:rPr lang="en-US" sz="2200" i="1" dirty="0" smtClean="0"/>
              <a:t>., one who walks a tightrope</a:t>
            </a:r>
            <a:endParaRPr lang="en-US" sz="2200" dirty="0"/>
          </a:p>
        </p:txBody>
      </p:sp>
      <p:pic>
        <p:nvPicPr>
          <p:cNvPr id="8" name="Picture 7" descr="funambi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577" y="3288227"/>
            <a:ext cx="4037314" cy="246873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 module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257801"/>
          </a:xfrm>
        </p:spPr>
        <p:txBody>
          <a:bodyPr/>
          <a:lstStyle/>
          <a:p>
            <a:r>
              <a:rPr lang="en-US" dirty="0" smtClean="0"/>
              <a:t>A participant may belong to one or more studies</a:t>
            </a:r>
          </a:p>
          <a:p>
            <a:endParaRPr lang="en-US" dirty="0" smtClean="0"/>
          </a:p>
          <a:p>
            <a:r>
              <a:rPr lang="en-US" dirty="0" smtClean="0"/>
              <a:t>For each participant, we can record:</a:t>
            </a:r>
          </a:p>
          <a:p>
            <a:pPr lvl="1"/>
            <a:r>
              <a:rPr lang="en-US" dirty="0" smtClean="0"/>
              <a:t>Basic demographic information</a:t>
            </a:r>
          </a:p>
          <a:p>
            <a:pPr lvl="1"/>
            <a:r>
              <a:rPr lang="en-US" dirty="0" smtClean="0"/>
              <a:t>Consent with history</a:t>
            </a:r>
          </a:p>
          <a:p>
            <a:pPr lvl="1"/>
            <a:r>
              <a:rPr lang="en-US" dirty="0" smtClean="0"/>
              <a:t>One-to-many:</a:t>
            </a:r>
          </a:p>
          <a:p>
            <a:pPr lvl="2"/>
            <a:r>
              <a:rPr lang="en-US" dirty="0" smtClean="0"/>
              <a:t>Phone numbers and addresses</a:t>
            </a:r>
          </a:p>
          <a:p>
            <a:pPr lvl="2"/>
            <a:r>
              <a:rPr lang="en-US" dirty="0" smtClean="0"/>
              <a:t>Correspondences</a:t>
            </a:r>
          </a:p>
          <a:p>
            <a:pPr lvl="2"/>
            <a:r>
              <a:rPr lang="en-US" dirty="0" smtClean="0"/>
              <a:t>File attachments</a:t>
            </a:r>
          </a:p>
          <a:p>
            <a:pPr lvl="2"/>
            <a:r>
              <a:rPr lang="en-US" dirty="0" smtClean="0"/>
              <a:t>Study components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Phenotype module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First</a:t>
            </a:r>
            <a:r>
              <a:rPr lang="en-US" dirty="0" smtClean="0"/>
              <a:t>, for each study, establish the data dictionary</a:t>
            </a:r>
            <a:endParaRPr lang="en-US" i="1" dirty="0" smtClean="0"/>
          </a:p>
          <a:p>
            <a:pPr lvl="1"/>
            <a:r>
              <a:rPr lang="en-US" dirty="0" smtClean="0"/>
              <a:t>Data dictionary: fields, data types, encodings, validation rules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Then </a:t>
            </a:r>
            <a:r>
              <a:rPr lang="en-US" dirty="0" smtClean="0"/>
              <a:t>define questionnaires as sets of data dictionary entries</a:t>
            </a:r>
          </a:p>
          <a:p>
            <a:endParaRPr lang="en-US" dirty="0" smtClean="0"/>
          </a:p>
          <a:p>
            <a:r>
              <a:rPr lang="en-US" i="1" dirty="0" smtClean="0"/>
              <a:t>Then </a:t>
            </a:r>
            <a:r>
              <a:rPr lang="en-US" dirty="0" smtClean="0"/>
              <a:t>enter questionnaire data and track questionnaire status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Biospecimen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each participant:</a:t>
            </a:r>
          </a:p>
          <a:p>
            <a:pPr lvl="1"/>
            <a:r>
              <a:rPr lang="en-US" dirty="0" smtClean="0"/>
              <a:t>Collections</a:t>
            </a:r>
          </a:p>
          <a:p>
            <a:pPr lvl="2"/>
            <a:r>
              <a:rPr lang="en-US" dirty="0" smtClean="0"/>
              <a:t>Date, comments</a:t>
            </a:r>
          </a:p>
          <a:p>
            <a:pPr lvl="2"/>
            <a:r>
              <a:rPr lang="en-US" dirty="0" smtClean="0"/>
              <a:t>Collection custom fields</a:t>
            </a:r>
          </a:p>
          <a:p>
            <a:pPr lvl="2"/>
            <a:endParaRPr lang="en-US" dirty="0" smtClean="0"/>
          </a:p>
          <a:p>
            <a:pPr lvl="1"/>
            <a:r>
              <a:rPr lang="en-US" dirty="0" err="1" smtClean="0"/>
              <a:t>Biospecimens</a:t>
            </a:r>
            <a:endParaRPr lang="en-US" dirty="0" smtClean="0"/>
          </a:p>
          <a:p>
            <a:pPr lvl="2"/>
            <a:r>
              <a:rPr lang="en-US" dirty="0" smtClean="0"/>
              <a:t>Sample type, date, time, etc.</a:t>
            </a:r>
          </a:p>
          <a:p>
            <a:pPr lvl="2"/>
            <a:r>
              <a:rPr lang="en-US" dirty="0" smtClean="0"/>
              <a:t>Collection</a:t>
            </a:r>
          </a:p>
          <a:p>
            <a:pPr lvl="2"/>
            <a:r>
              <a:rPr lang="en-US" dirty="0" smtClean="0"/>
              <a:t>Barcode</a:t>
            </a:r>
          </a:p>
          <a:p>
            <a:pPr lvl="2"/>
            <a:r>
              <a:rPr lang="en-US" dirty="0" err="1" smtClean="0"/>
              <a:t>Biospecimen</a:t>
            </a:r>
            <a:r>
              <a:rPr lang="en-US" dirty="0" smtClean="0"/>
              <a:t> custom fields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Biospecimen</a:t>
            </a:r>
            <a:r>
              <a:rPr lang="en-US" smtClean="0"/>
              <a:t> module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Inventory hierarchy: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15874" y="2283306"/>
            <a:ext cx="1063601" cy="58310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dirty="0" smtClean="0"/>
              <a:t>Site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7005782" y="2283306"/>
            <a:ext cx="1063601" cy="58310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dirty="0" smtClean="0"/>
              <a:t>Site</a:t>
            </a:r>
            <a:endParaRPr lang="en-US" sz="2400" dirty="0"/>
          </a:p>
        </p:txBody>
      </p:sp>
      <p:cxnSp>
        <p:nvCxnSpPr>
          <p:cNvPr id="17" name="Elbow Connector 16"/>
          <p:cNvCxnSpPr>
            <a:stCxn id="9" idx="0"/>
            <a:endCxn id="8" idx="0"/>
          </p:cNvCxnSpPr>
          <p:nvPr/>
        </p:nvCxnSpPr>
        <p:spPr>
          <a:xfrm rot="16200000" flipV="1">
            <a:off x="4631639" y="2224749"/>
            <a:ext cx="1588" cy="2359729"/>
          </a:xfrm>
          <a:prstGeom prst="bentConnector3">
            <a:avLst>
              <a:gd name="adj1" fmla="val 14395466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1738991" y="5526447"/>
            <a:ext cx="6555536" cy="228839"/>
          </a:xfrm>
          <a:custGeom>
            <a:avLst/>
            <a:gdLst>
              <a:gd name="connsiteX0" fmla="*/ 0 w 6555536"/>
              <a:gd name="connsiteY0" fmla="*/ 228839 h 228839"/>
              <a:gd name="connsiteX1" fmla="*/ 0 w 6555536"/>
              <a:gd name="connsiteY1" fmla="*/ 22884 h 228839"/>
              <a:gd name="connsiteX2" fmla="*/ 6555536 w 6555536"/>
              <a:gd name="connsiteY2" fmla="*/ 0 h 228839"/>
              <a:gd name="connsiteX3" fmla="*/ 6555536 w 6555536"/>
              <a:gd name="connsiteY3" fmla="*/ 217397 h 228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5536" h="228839">
                <a:moveTo>
                  <a:pt x="0" y="228839"/>
                </a:moveTo>
                <a:lnTo>
                  <a:pt x="0" y="22884"/>
                </a:lnTo>
                <a:lnTo>
                  <a:pt x="6555536" y="0"/>
                </a:lnTo>
                <a:lnTo>
                  <a:pt x="6555536" y="217397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379475" y="4285641"/>
            <a:ext cx="2105290" cy="228839"/>
          </a:xfrm>
          <a:custGeom>
            <a:avLst/>
            <a:gdLst>
              <a:gd name="connsiteX0" fmla="*/ 0 w 6555536"/>
              <a:gd name="connsiteY0" fmla="*/ 228839 h 228839"/>
              <a:gd name="connsiteX1" fmla="*/ 0 w 6555536"/>
              <a:gd name="connsiteY1" fmla="*/ 22884 h 228839"/>
              <a:gd name="connsiteX2" fmla="*/ 6555536 w 6555536"/>
              <a:gd name="connsiteY2" fmla="*/ 0 h 228839"/>
              <a:gd name="connsiteX3" fmla="*/ 6555536 w 6555536"/>
              <a:gd name="connsiteY3" fmla="*/ 217397 h 228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5536" h="228839">
                <a:moveTo>
                  <a:pt x="0" y="228839"/>
                </a:moveTo>
                <a:lnTo>
                  <a:pt x="0" y="22884"/>
                </a:lnTo>
                <a:lnTo>
                  <a:pt x="6555536" y="0"/>
                </a:lnTo>
                <a:lnTo>
                  <a:pt x="6555536" y="217397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endCxn id="13" idx="0"/>
          </p:cNvCxnSpPr>
          <p:nvPr/>
        </p:nvCxnSpPr>
        <p:spPr>
          <a:xfrm rot="16200000" flipH="1">
            <a:off x="4176661" y="5640058"/>
            <a:ext cx="228839" cy="1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H="1">
            <a:off x="6201669" y="5678037"/>
            <a:ext cx="228839" cy="1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4519073" y="2980836"/>
            <a:ext cx="228844" cy="15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8" idx="2"/>
          </p:cNvCxnSpPr>
          <p:nvPr/>
        </p:nvCxnSpPr>
        <p:spPr>
          <a:xfrm rot="5400000">
            <a:off x="3302815" y="4136682"/>
            <a:ext cx="29791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4271144" y="5311209"/>
            <a:ext cx="428856" cy="1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38231" y="5755286"/>
            <a:ext cx="2716443" cy="58310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dirty="0" smtClean="0"/>
              <a:t>Box (row, column)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3801549" y="5755286"/>
            <a:ext cx="980677" cy="58310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dirty="0" smtClean="0"/>
              <a:t>Box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5825388" y="5755286"/>
            <a:ext cx="980677" cy="58310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dirty="0" smtClean="0"/>
              <a:t>Box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7808253" y="5755286"/>
            <a:ext cx="980677" cy="58310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dirty="0" smtClean="0"/>
              <a:t>Box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4099838" y="2283306"/>
            <a:ext cx="1063601" cy="58310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dirty="0" smtClean="0"/>
              <a:t>Site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803710" y="3404614"/>
            <a:ext cx="1296128" cy="5831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dirty="0" smtClean="0"/>
              <a:t>Freezer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5163439" y="3404614"/>
            <a:ext cx="1296128" cy="5831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dirty="0" smtClean="0"/>
              <a:t>Freezer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1847675" y="4514480"/>
            <a:ext cx="1041108" cy="58310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dirty="0" smtClean="0"/>
              <a:t>Rack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3958490" y="4514480"/>
            <a:ext cx="1041108" cy="58310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dirty="0" smtClean="0"/>
              <a:t>Rack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78498"/>
          </a:xfrm>
        </p:spPr>
        <p:txBody>
          <a:bodyPr/>
          <a:lstStyle/>
          <a:p>
            <a:r>
              <a:rPr lang="en-US" dirty="0" smtClean="0"/>
              <a:t>Spreadsheets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 descr="spreadshe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94" y="2421089"/>
            <a:ext cx="8814629" cy="308814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Deployments in Australia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5208" cy="4495800"/>
          </a:xfrm>
        </p:spPr>
        <p:txBody>
          <a:bodyPr/>
          <a:lstStyle/>
          <a:p>
            <a:r>
              <a:rPr lang="en-US" dirty="0" smtClean="0"/>
              <a:t>University of WA</a:t>
            </a:r>
          </a:p>
          <a:p>
            <a:pPr lvl="1"/>
            <a:r>
              <a:rPr lang="en-US" dirty="0" smtClean="0"/>
              <a:t>Centre for Genetic Epidemiology and Biostatistics</a:t>
            </a:r>
          </a:p>
          <a:p>
            <a:pPr lvl="1"/>
            <a:r>
              <a:rPr lang="en-US" dirty="0" smtClean="0"/>
              <a:t>Migrate WAGER-based studies to The Ark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University of Melbourne</a:t>
            </a:r>
          </a:p>
          <a:p>
            <a:pPr lvl="1"/>
            <a:r>
              <a:rPr lang="en-US" dirty="0" smtClean="0"/>
              <a:t>Center for MEGA Epidemiology, hosting by </a:t>
            </a:r>
            <a:r>
              <a:rPr lang="en-US" dirty="0" err="1" smtClean="0"/>
              <a:t>NeCTAR</a:t>
            </a:r>
            <a:r>
              <a:rPr lang="en-US" dirty="0" smtClean="0"/>
              <a:t> NSP</a:t>
            </a:r>
          </a:p>
          <a:p>
            <a:pPr lvl="1"/>
            <a:r>
              <a:rPr lang="en-US" b="1" dirty="0" smtClean="0"/>
              <a:t>l</a:t>
            </a:r>
            <a:r>
              <a:rPr lang="en-US" dirty="0" smtClean="0"/>
              <a:t>ifepool</a:t>
            </a:r>
          </a:p>
          <a:p>
            <a:pPr lvl="1"/>
            <a:r>
              <a:rPr lang="en-US" dirty="0" smtClean="0"/>
              <a:t>ATR, CCFR, etc.</a:t>
            </a:r>
          </a:p>
        </p:txBody>
      </p:sp>
      <p:pic>
        <p:nvPicPr>
          <p:cNvPr id="4" name="Picture 3" descr="Australia.jpg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900204" y="1627608"/>
            <a:ext cx="5482605" cy="508321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71304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NeCTAR</a:t>
            </a:r>
            <a:r>
              <a:rPr lang="en-US" dirty="0" smtClean="0"/>
              <a:t> funding sufficient for 2 years</a:t>
            </a:r>
          </a:p>
          <a:p>
            <a:endParaRPr lang="en-US" dirty="0" smtClean="0"/>
          </a:p>
          <a:p>
            <a:r>
              <a:rPr lang="en-US" dirty="0" smtClean="0"/>
              <a:t>Design and implement modules for:</a:t>
            </a:r>
          </a:p>
          <a:p>
            <a:pPr lvl="1"/>
            <a:r>
              <a:rPr lang="en-US" dirty="0" smtClean="0"/>
              <a:t>Data extraction</a:t>
            </a:r>
          </a:p>
          <a:p>
            <a:pPr lvl="1"/>
            <a:r>
              <a:rPr lang="en-US" dirty="0" smtClean="0"/>
              <a:t>Reporting</a:t>
            </a:r>
          </a:p>
          <a:p>
            <a:pPr lvl="1"/>
            <a:r>
              <a:rPr lang="en-US" dirty="0" smtClean="0"/>
              <a:t>Pedigrees</a:t>
            </a:r>
          </a:p>
          <a:p>
            <a:pPr lvl="1"/>
            <a:r>
              <a:rPr lang="en-US" dirty="0" smtClean="0"/>
              <a:t>Genotypic data</a:t>
            </a:r>
          </a:p>
          <a:p>
            <a:pPr lvl="1"/>
            <a:r>
              <a:rPr lang="en-US" dirty="0" smtClean="0"/>
              <a:t>Registries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Host more projects!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“take home” message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Ark, B.C.</a:t>
            </a:r>
          </a:p>
          <a:p>
            <a:pPr lvl="1"/>
            <a:r>
              <a:rPr lang="en-US" dirty="0" smtClean="0"/>
              <a:t>A place to keep valuable and useful things.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“take home” message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Ark, B.C.</a:t>
            </a:r>
          </a:p>
          <a:p>
            <a:pPr lvl="1"/>
            <a:r>
              <a:rPr lang="en-US" dirty="0" smtClean="0"/>
              <a:t>A place to keep valuable and useful things.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The Ark, 2012A.D.</a:t>
            </a:r>
          </a:p>
          <a:p>
            <a:pPr lvl="1"/>
            <a:r>
              <a:rPr lang="en-US" dirty="0" smtClean="0"/>
              <a:t>A place to keep valuable and useful things.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Limesurvey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Develop and deploy online questionnaires</a:t>
            </a:r>
          </a:p>
          <a:p>
            <a:endParaRPr lang="en-US" dirty="0" smtClean="0"/>
          </a:p>
          <a:p>
            <a:r>
              <a:rPr lang="en-US" dirty="0" smtClean="0"/>
              <a:t>Open source and free</a:t>
            </a:r>
          </a:p>
          <a:p>
            <a:endParaRPr lang="en-US" dirty="0" smtClean="0"/>
          </a:p>
          <a:p>
            <a:r>
              <a:rPr lang="en-US" dirty="0" smtClean="0"/>
              <a:t>Reduce the costs and </a:t>
            </a:r>
            <a:r>
              <a:rPr lang="en-US" dirty="0" err="1" smtClean="0"/>
              <a:t>labour</a:t>
            </a:r>
            <a:r>
              <a:rPr lang="en-US" dirty="0" smtClean="0"/>
              <a:t> involved with paper questionnaire processing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mesurve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06" y="109632"/>
            <a:ext cx="8513497" cy="657819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Limesurvey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need:</a:t>
            </a:r>
          </a:p>
          <a:p>
            <a:pPr lvl="1"/>
            <a:r>
              <a:rPr lang="en-US" dirty="0" smtClean="0"/>
              <a:t>A web server with some </a:t>
            </a:r>
            <a:r>
              <a:rPr lang="en-US" dirty="0" err="1" smtClean="0"/>
              <a:t>plugins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MySQL</a:t>
            </a:r>
            <a:r>
              <a:rPr lang="en-US" dirty="0" smtClean="0"/>
              <a:t> database server</a:t>
            </a:r>
          </a:p>
          <a:p>
            <a:pPr lvl="1"/>
            <a:r>
              <a:rPr lang="en-US" dirty="0" smtClean="0"/>
              <a:t> An email server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Design survey via the web front-end</a:t>
            </a:r>
          </a:p>
          <a:p>
            <a:pPr lvl="1"/>
            <a:r>
              <a:rPr lang="en-US" dirty="0" smtClean="0"/>
              <a:t>Pagination, skip logic, validations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Import recipient names, email addresses, etc.</a:t>
            </a:r>
          </a:p>
          <a:p>
            <a:r>
              <a:rPr lang="en-US" dirty="0" smtClean="0"/>
              <a:t>Batch send invites and track responses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database!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Database: a way to organize and structure data</a:t>
            </a:r>
          </a:p>
          <a:p>
            <a:endParaRPr lang="en-US" dirty="0" smtClean="0"/>
          </a:p>
          <a:p>
            <a:r>
              <a:rPr lang="en-US" dirty="0" smtClean="0"/>
              <a:t>Relational databases</a:t>
            </a:r>
          </a:p>
          <a:p>
            <a:pPr lvl="1"/>
            <a:r>
              <a:rPr lang="en-US" dirty="0" smtClean="0"/>
              <a:t>Relations, </a:t>
            </a:r>
            <a:r>
              <a:rPr lang="en-US" dirty="0" err="1" smtClean="0"/>
              <a:t>tuples</a:t>
            </a:r>
            <a:r>
              <a:rPr lang="en-US" dirty="0" smtClean="0"/>
              <a:t>, attributes</a:t>
            </a:r>
          </a:p>
          <a:p>
            <a:pPr lvl="1"/>
            <a:r>
              <a:rPr lang="en-US" dirty="0" smtClean="0"/>
              <a:t>Visualise as tables, rows, columns!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Structured Query Language (SQL)</a:t>
            </a:r>
          </a:p>
          <a:p>
            <a:pPr lvl="1"/>
            <a:r>
              <a:rPr lang="en-US" dirty="0" smtClean="0"/>
              <a:t>INSERT, UPDATE, DELETE, SELECT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Commercial: MS Access, MS SQL Server, Oracle</a:t>
            </a:r>
          </a:p>
          <a:p>
            <a:pPr lvl="1"/>
            <a:r>
              <a:rPr lang="en-US" dirty="0" smtClean="0"/>
              <a:t>Open source: 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r>
              <a:rPr lang="en-US" dirty="0" smtClean="0"/>
              <a:t>, </a:t>
            </a:r>
            <a:r>
              <a:rPr lang="en-US" dirty="0" err="1" smtClean="0"/>
              <a:t>SQLite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database!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049362" y="2342391"/>
          <a:ext cx="6684728" cy="186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514"/>
                <a:gridCol w="1192071"/>
                <a:gridCol w="1280009"/>
                <a:gridCol w="928252"/>
                <a:gridCol w="2735882"/>
              </a:tblGrid>
              <a:tr h="381251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Title_ID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Adrian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Bickerstaffe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adrianb@unimelb.edu.au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joes@hotmail.com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Bloggs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bloggo@gmail.com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Wendy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souzaw@monash.edu.au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Left Brace 7"/>
          <p:cNvSpPr/>
          <p:nvPr/>
        </p:nvSpPr>
        <p:spPr>
          <a:xfrm>
            <a:off x="1679772" y="2665111"/>
            <a:ext cx="304800" cy="1573123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0" name="Right Brace 9"/>
          <p:cNvSpPr/>
          <p:nvPr/>
        </p:nvSpPr>
        <p:spPr>
          <a:xfrm rot="16200000">
            <a:off x="5239326" y="-1273377"/>
            <a:ext cx="304800" cy="668472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1" name="TextBox 10"/>
          <p:cNvSpPr txBox="1"/>
          <p:nvPr/>
        </p:nvSpPr>
        <p:spPr>
          <a:xfrm>
            <a:off x="187382" y="2665111"/>
            <a:ext cx="149239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Rows, </a:t>
            </a:r>
          </a:p>
          <a:p>
            <a:pPr algn="r"/>
            <a:r>
              <a:rPr lang="en-US" sz="2400" dirty="0" smtClean="0"/>
              <a:t>aka </a:t>
            </a:r>
            <a:r>
              <a:rPr lang="en-US" sz="2400" b="1" dirty="0" smtClean="0"/>
              <a:t>records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001231" y="1454921"/>
            <a:ext cx="2817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Columns, aka </a:t>
            </a:r>
            <a:r>
              <a:rPr lang="en-US" sz="2400" b="1" i="1" dirty="0" smtClean="0"/>
              <a:t>fields</a:t>
            </a:r>
            <a:endParaRPr lang="en-US" sz="2400" b="1" i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982491" y="4476566"/>
          <a:ext cx="16722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636"/>
                <a:gridCol w="10826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Elbow Connector 35"/>
          <p:cNvCxnSpPr/>
          <p:nvPr/>
        </p:nvCxnSpPr>
        <p:spPr>
          <a:xfrm rot="16200000" flipH="1">
            <a:off x="5403578" y="4232674"/>
            <a:ext cx="572837" cy="521491"/>
          </a:xfrm>
          <a:prstGeom prst="bentConnector3">
            <a:avLst>
              <a:gd name="adj1" fmla="val 1017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a new way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Grants, data types, primary keys, foreign keys, stored procedures, transactions, left joins, inner joins, normal forms…</a:t>
            </a:r>
            <a:endParaRPr lang="en-US" i="1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computer-proble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103" y="3392096"/>
            <a:ext cx="3865431" cy="25648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2946" y="4025708"/>
            <a:ext cx="275028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i="1" dirty="0" smtClean="0"/>
              <a:t>Huh?</a:t>
            </a:r>
            <a:endParaRPr lang="en-US" sz="5300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a new way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5086" y="2311492"/>
            <a:ext cx="74102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INSERT INTO </a:t>
            </a:r>
            <a:r>
              <a:rPr lang="en-US" sz="2000" dirty="0" err="1" smtClean="0">
                <a:latin typeface="Courier"/>
                <a:cs typeface="Courier"/>
              </a:rPr>
              <a:t>firstcancerdiagnosis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SELECT </a:t>
            </a:r>
            <a:r>
              <a:rPr lang="en-US" sz="2000" dirty="0" err="1" smtClean="0">
                <a:latin typeface="Courier"/>
                <a:cs typeface="Courier"/>
              </a:rPr>
              <a:t>acddiagnoses.patref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mindate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icdcode</a:t>
            </a:r>
            <a:r>
              <a:rPr lang="en-US" sz="2000" dirty="0" smtClean="0">
                <a:latin typeface="Courier"/>
                <a:cs typeface="Courier"/>
              </a:rPr>
              <a:t>, basis, histology, topography</a:t>
            </a:r>
          </a:p>
          <a:p>
            <a:r>
              <a:rPr lang="en-US" sz="2000" dirty="0" smtClean="0">
                <a:latin typeface="Courier"/>
                <a:cs typeface="Courier"/>
              </a:rPr>
              <a:t>FROM </a:t>
            </a:r>
            <a:r>
              <a:rPr lang="en-US" sz="2000" dirty="0" err="1" smtClean="0">
                <a:latin typeface="Courier"/>
                <a:cs typeface="Courier"/>
              </a:rPr>
              <a:t>acddiagnoses</a:t>
            </a:r>
            <a:r>
              <a:rPr lang="en-US" sz="2000" dirty="0" smtClean="0">
                <a:latin typeface="Courier"/>
                <a:cs typeface="Courier"/>
              </a:rPr>
              <a:t> INNER JOIN </a:t>
            </a:r>
          </a:p>
          <a:p>
            <a:r>
              <a:rPr lang="en-US" sz="2000" dirty="0" smtClean="0">
                <a:latin typeface="Courier"/>
                <a:cs typeface="Courier"/>
              </a:rPr>
              <a:t>(SELECT </a:t>
            </a:r>
            <a:r>
              <a:rPr lang="en-US" sz="2000" dirty="0" err="1" smtClean="0">
                <a:latin typeface="Courier"/>
                <a:cs typeface="Courier"/>
              </a:rPr>
              <a:t>acddiagnoses.patref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MIN(date</a:t>
            </a:r>
            <a:r>
              <a:rPr lang="en-US" sz="2000" dirty="0" smtClean="0">
                <a:latin typeface="Courier"/>
                <a:cs typeface="Courier"/>
              </a:rPr>
              <a:t>) AS </a:t>
            </a:r>
            <a:r>
              <a:rPr lang="en-US" sz="2000" dirty="0" err="1" smtClean="0">
                <a:latin typeface="Courier"/>
                <a:cs typeface="Courier"/>
              </a:rPr>
              <a:t>mindate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FROM </a:t>
            </a:r>
            <a:r>
              <a:rPr lang="en-US" sz="2000" dirty="0" err="1" smtClean="0">
                <a:latin typeface="Courier"/>
                <a:cs typeface="Courier"/>
              </a:rPr>
              <a:t>acddiagnoses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GROUP BY </a:t>
            </a:r>
            <a:r>
              <a:rPr lang="en-US" sz="2000" dirty="0" err="1" smtClean="0">
                <a:latin typeface="Courier"/>
                <a:cs typeface="Courier"/>
              </a:rPr>
              <a:t>patref</a:t>
            </a:r>
            <a:r>
              <a:rPr lang="en-US" sz="2000" dirty="0" smtClean="0">
                <a:latin typeface="Courier"/>
                <a:cs typeface="Courier"/>
              </a:rPr>
              <a:t>) AS </a:t>
            </a:r>
            <a:r>
              <a:rPr lang="en-US" sz="2000" dirty="0" err="1" smtClean="0">
                <a:latin typeface="Courier"/>
                <a:cs typeface="Courier"/>
              </a:rPr>
              <a:t>first_diagnosis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ON </a:t>
            </a:r>
            <a:r>
              <a:rPr lang="en-US" sz="2000" dirty="0" err="1" smtClean="0">
                <a:latin typeface="Courier"/>
                <a:cs typeface="Courier"/>
              </a:rPr>
              <a:t>first_diagnosis.mindate</a:t>
            </a:r>
            <a:r>
              <a:rPr lang="en-US" sz="2000" dirty="0" smtClean="0">
                <a:latin typeface="Courier"/>
                <a:cs typeface="Courier"/>
              </a:rPr>
              <a:t> = </a:t>
            </a:r>
            <a:r>
              <a:rPr lang="en-US" sz="2000" dirty="0" err="1" smtClean="0">
                <a:latin typeface="Courier"/>
                <a:cs typeface="Courier"/>
              </a:rPr>
              <a:t>acddiagnoses.date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</a:p>
          <a:p>
            <a:r>
              <a:rPr lang="en-US" sz="2000" dirty="0" smtClean="0">
                <a:latin typeface="Courier"/>
                <a:cs typeface="Courier"/>
              </a:rPr>
              <a:t>AND </a:t>
            </a:r>
            <a:r>
              <a:rPr lang="en-US" sz="2000" dirty="0" err="1" smtClean="0">
                <a:latin typeface="Courier"/>
                <a:cs typeface="Courier"/>
              </a:rPr>
              <a:t>first_diagnosis.patref</a:t>
            </a:r>
            <a:r>
              <a:rPr lang="en-US" sz="2000" dirty="0" smtClean="0">
                <a:latin typeface="Courier"/>
                <a:cs typeface="Courier"/>
              </a:rPr>
              <a:t>=</a:t>
            </a:r>
            <a:r>
              <a:rPr lang="en-US" sz="2000" dirty="0" err="1" smtClean="0">
                <a:latin typeface="Courier"/>
                <a:cs typeface="Courier"/>
              </a:rPr>
              <a:t>acddiagnoses.patref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GROUP BY </a:t>
            </a:r>
            <a:r>
              <a:rPr lang="en-US" sz="2000" dirty="0" err="1" smtClean="0">
                <a:latin typeface="Courier"/>
                <a:cs typeface="Courier"/>
              </a:rPr>
              <a:t>patref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  <a:endParaRPr lang="en-US" sz="20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of history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9607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In the beginning there was WAGER @ UWA </a:t>
            </a:r>
            <a:r>
              <a:rPr lang="en-US" dirty="0" err="1" smtClean="0"/>
              <a:t>GenEpi</a:t>
            </a:r>
            <a:endParaRPr lang="en-US" dirty="0" smtClean="0"/>
          </a:p>
          <a:p>
            <a:pPr lvl="1"/>
            <a:r>
              <a:rPr lang="en-US" dirty="0" smtClean="0"/>
              <a:t>2004 NHMRC Enabling Grant</a:t>
            </a:r>
          </a:p>
          <a:p>
            <a:pPr lvl="1"/>
            <a:r>
              <a:rPr lang="en-US" dirty="0" smtClean="0"/>
              <a:t>Oracle database, Application Express</a:t>
            </a:r>
          </a:p>
          <a:p>
            <a:pPr lvl="1"/>
            <a:r>
              <a:rPr lang="en-US" dirty="0" smtClean="0"/>
              <a:t>Study management, </a:t>
            </a:r>
            <a:r>
              <a:rPr lang="en-US" dirty="0" err="1" smtClean="0"/>
              <a:t>pheno</a:t>
            </a:r>
            <a:r>
              <a:rPr lang="en-US" dirty="0" smtClean="0"/>
              <a:t>, LIMS, data extraction</a:t>
            </a:r>
          </a:p>
          <a:p>
            <a:pPr lvl="1"/>
            <a:r>
              <a:rPr lang="en-US" dirty="0" smtClean="0"/>
              <a:t>~50 studies hosted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Costs</a:t>
            </a:r>
          </a:p>
          <a:p>
            <a:pPr lvl="1"/>
            <a:r>
              <a:rPr lang="en-US" dirty="0" smtClean="0"/>
              <a:t>Expertise</a:t>
            </a:r>
          </a:p>
          <a:p>
            <a:pPr lvl="1"/>
            <a:r>
              <a:rPr lang="en-US" dirty="0" smtClean="0"/>
              <a:t>Licensing!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sourcery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4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“new” Ark, 2009</a:t>
            </a:r>
          </a:p>
          <a:p>
            <a:pPr lvl="1"/>
            <a:r>
              <a:rPr lang="en-US" dirty="0" smtClean="0"/>
              <a:t>To replicate the functionality of WAGER and more</a:t>
            </a:r>
          </a:p>
          <a:p>
            <a:pPr lvl="1"/>
            <a:r>
              <a:rPr lang="en-US" dirty="0" smtClean="0"/>
              <a:t>To use only free open source software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different business model</a:t>
            </a:r>
          </a:p>
          <a:p>
            <a:pPr lvl="1"/>
            <a:r>
              <a:rPr lang="en-US" dirty="0" smtClean="0"/>
              <a:t>The software is free</a:t>
            </a:r>
          </a:p>
          <a:p>
            <a:pPr lvl="1"/>
            <a:r>
              <a:rPr lang="en-US" dirty="0" smtClean="0"/>
              <a:t>Support/training/hosting is not free</a:t>
            </a:r>
          </a:p>
          <a:p>
            <a:endParaRPr lang="en-US" dirty="0" smtClean="0"/>
          </a:p>
          <a:p>
            <a:r>
              <a:rPr lang="en-US" dirty="0" smtClean="0"/>
              <a:t>GPL licensing</a:t>
            </a:r>
          </a:p>
          <a:p>
            <a:pPr lvl="1"/>
            <a:r>
              <a:rPr lang="en-US" dirty="0" smtClean="0"/>
              <a:t>Encourage collaboration, protect openness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sorcer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157" y="3453154"/>
            <a:ext cx="2066735" cy="315051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16324</TotalTime>
  <Words>993</Words>
  <Application>Microsoft Office PowerPoint</Application>
  <PresentationFormat>On-screen Show (4:3)</PresentationFormat>
  <Paragraphs>313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Median</vt:lpstr>
      <vt:lpstr>Slide 1</vt:lpstr>
      <vt:lpstr>Setting the scene</vt:lpstr>
      <vt:lpstr>What doesn’t work</vt:lpstr>
      <vt:lpstr>We need a database!</vt:lpstr>
      <vt:lpstr>We need a database!</vt:lpstr>
      <vt:lpstr>Motivation for a new way</vt:lpstr>
      <vt:lpstr>Motivation for a new way</vt:lpstr>
      <vt:lpstr>A bit of history</vt:lpstr>
      <vt:lpstr>Open sourcery</vt:lpstr>
      <vt:lpstr>Meet the team</vt:lpstr>
      <vt:lpstr>A wish list</vt:lpstr>
      <vt:lpstr>Wish #1 - accessibility</vt:lpstr>
      <vt:lpstr>Wish #1 - accessibility</vt:lpstr>
      <vt:lpstr>Wish #1 - accessibility</vt:lpstr>
      <vt:lpstr>Wish #1 - accessibility</vt:lpstr>
      <vt:lpstr>Wish #1 - accessibility</vt:lpstr>
      <vt:lpstr>Wish #1 - accessibility</vt:lpstr>
      <vt:lpstr>Wish #2 - security</vt:lpstr>
      <vt:lpstr>Wish #2 - security</vt:lpstr>
      <vt:lpstr>Wish #3 - flexibility</vt:lpstr>
      <vt:lpstr>Wish #3 - flexibility</vt:lpstr>
      <vt:lpstr>Wish #4 - featureful</vt:lpstr>
      <vt:lpstr>Software is like an onion</vt:lpstr>
      <vt:lpstr>Software is like an onion</vt:lpstr>
      <vt:lpstr>Slide 25</vt:lpstr>
      <vt:lpstr>Participant module</vt:lpstr>
      <vt:lpstr>Phenotype module</vt:lpstr>
      <vt:lpstr>Biospecimen module</vt:lpstr>
      <vt:lpstr>Biospecimen module</vt:lpstr>
      <vt:lpstr>Deployments in Australia</vt:lpstr>
      <vt:lpstr>Looking ahead</vt:lpstr>
      <vt:lpstr>The “take home” message</vt:lpstr>
      <vt:lpstr>The “take home” message</vt:lpstr>
      <vt:lpstr>Limesurvey</vt:lpstr>
      <vt:lpstr>Slide 35</vt:lpstr>
      <vt:lpstr>Limesurvey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lad</dc:creator>
  <cp:lastModifiedBy>pwhite</cp:lastModifiedBy>
  <cp:revision>232</cp:revision>
  <dcterms:created xsi:type="dcterms:W3CDTF">2012-05-07T01:12:09Z</dcterms:created>
  <dcterms:modified xsi:type="dcterms:W3CDTF">2012-05-14T08:25:43Z</dcterms:modified>
</cp:coreProperties>
</file>