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3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2" r:id="rId38"/>
    <p:sldId id="29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8EDD-2DB4-4A09-A8FD-75951B3E4BB7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F3CE-BF7F-48C2-8915-7F0E1B10A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3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8EDD-2DB4-4A09-A8FD-75951B3E4BB7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F3CE-BF7F-48C2-8915-7F0E1B10A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8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8EDD-2DB4-4A09-A8FD-75951B3E4BB7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F3CE-BF7F-48C2-8915-7F0E1B10A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8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8EDD-2DB4-4A09-A8FD-75951B3E4BB7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F3CE-BF7F-48C2-8915-7F0E1B10A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1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8EDD-2DB4-4A09-A8FD-75951B3E4BB7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F3CE-BF7F-48C2-8915-7F0E1B10A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3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8EDD-2DB4-4A09-A8FD-75951B3E4BB7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F3CE-BF7F-48C2-8915-7F0E1B10A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6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8EDD-2DB4-4A09-A8FD-75951B3E4BB7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F3CE-BF7F-48C2-8915-7F0E1B10A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3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8EDD-2DB4-4A09-A8FD-75951B3E4BB7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F3CE-BF7F-48C2-8915-7F0E1B10A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8EDD-2DB4-4A09-A8FD-75951B3E4BB7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F3CE-BF7F-48C2-8915-7F0E1B10A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6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8EDD-2DB4-4A09-A8FD-75951B3E4BB7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F3CE-BF7F-48C2-8915-7F0E1B10A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6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8EDD-2DB4-4A09-A8FD-75951B3E4BB7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F3CE-BF7F-48C2-8915-7F0E1B10A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1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D8EDD-2DB4-4A09-A8FD-75951B3E4BB7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CF3CE-BF7F-48C2-8915-7F0E1B10A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3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9853"/>
            <a:ext cx="9144000" cy="8054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94454"/>
            <a:ext cx="9144000" cy="331391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Assignment 1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Quiz on Research Methodologies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933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8794"/>
            <a:ext cx="10515600" cy="5198169"/>
          </a:xfrm>
        </p:spPr>
        <p:txBody>
          <a:bodyPr>
            <a:noAutofit/>
          </a:bodyPr>
          <a:lstStyle/>
          <a:p>
            <a:pPr lvl="1" algn="just"/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Case Study: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case study is a way of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social data for the purpose of viewing social reality. </a:t>
            </a:r>
          </a:p>
          <a:p>
            <a:pPr lvl="1"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examines a social unit as a whole. </a:t>
            </a:r>
          </a:p>
          <a:p>
            <a:pPr lvl="1"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unit may be a person, a family, a social group, a social institution, or a community.</a:t>
            </a:r>
          </a:p>
          <a:p>
            <a:pPr lvl="1" algn="just"/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Ethnographic Studies: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Ethnography is a method of field study observation. It is alternatively called, cultural anthropology or naturalistic inquiry. </a:t>
            </a:r>
          </a:p>
          <a:p>
            <a:pPr lvl="1"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591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977"/>
            <a:ext cx="10515600" cy="5004986"/>
          </a:xfrm>
        </p:spPr>
        <p:txBody>
          <a:bodyPr>
            <a:normAutofit lnSpcReduction="10000"/>
          </a:bodyPr>
          <a:lstStyle/>
          <a:p>
            <a:pPr marL="800100" lvl="2" indent="-342900" algn="just">
              <a:spcBef>
                <a:spcPts val="1000"/>
              </a:spcBef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studies cultural features as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language, marriage and family life, child-rearing practices, religious beliefs and practices, social </a:t>
            </a:r>
          </a:p>
          <a:p>
            <a:pPr marL="800100" lvl="2" indent="-342900" algn="just">
              <a:spcBef>
                <a:spcPts val="1000"/>
              </a:spcBef>
              <a:buFont typeface="Symbol" panose="05050102010706020507" pitchFamily="18" charset="2"/>
              <a:buChar char="-"/>
            </a:pP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 algn="just">
              <a:spcBef>
                <a:spcPts val="1000"/>
              </a:spcBef>
              <a:buFont typeface="Symbol" panose="05050102010706020507" pitchFamily="18" charset="2"/>
              <a:buChar char="-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and rules of conduct, political institutions, and methods of production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techniques in qualitative research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as a data collection technique in qualitative research consists of detailed notation of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events, and the contexts surrounding the events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2210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8794"/>
            <a:ext cx="10515600" cy="5198169"/>
          </a:xfrm>
        </p:spPr>
        <p:txBody>
          <a:bodyPr>
            <a:normAutofit/>
          </a:bodyPr>
          <a:lstStyle/>
          <a:p>
            <a:pPr lvl="1" algn="just">
              <a:buFont typeface="Symbol" panose="05050102010706020507" pitchFamily="18" charset="2"/>
              <a:buChar char="-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Interviews: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Interviewing is the careful asking of relevant questions to a respondent. 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been described as the most important data-collection technique a qualitative researcher possesses.</a:t>
            </a:r>
          </a:p>
        </p:txBody>
      </p:sp>
    </p:spTree>
    <p:extLst>
      <p:ext uri="{BB962C8B-B14F-4D97-AF65-F5344CB8AC3E}">
        <p14:creationId xmlns:p14="http://schemas.microsoft.com/office/powerpoint/2010/main" val="2595489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2FCC-BA4F-D6D9-4D9F-C61132A6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A46F6-9AF1-210E-3660-C38E39A16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Computer engineers: </a:t>
            </a:r>
          </a:p>
          <a:p>
            <a:pPr lvl="1"/>
            <a:r>
              <a:rPr lang="en-US" sz="2800" dirty="0"/>
              <a:t>Agile</a:t>
            </a:r>
          </a:p>
          <a:p>
            <a:pPr lvl="1"/>
            <a:r>
              <a:rPr lang="en-US" sz="2800" dirty="0"/>
              <a:t>Waterfall</a:t>
            </a:r>
          </a:p>
          <a:p>
            <a:pPr lvl="1"/>
            <a:r>
              <a:rPr lang="en-US" sz="2800" dirty="0"/>
              <a:t>Spiral</a:t>
            </a:r>
          </a:p>
          <a:p>
            <a:pPr lvl="1"/>
            <a:r>
              <a:rPr lang="en-US" sz="2800" dirty="0"/>
              <a:t>SSADM</a:t>
            </a:r>
          </a:p>
          <a:p>
            <a:pPr lvl="1"/>
            <a:r>
              <a:rPr lang="en-US" sz="2800" dirty="0"/>
              <a:t>OOADM</a:t>
            </a:r>
          </a:p>
        </p:txBody>
      </p:sp>
    </p:spTree>
    <p:extLst>
      <p:ext uri="{BB962C8B-B14F-4D97-AF65-F5344CB8AC3E}">
        <p14:creationId xmlns:p14="http://schemas.microsoft.com/office/powerpoint/2010/main" val="3651573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03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0158"/>
            <a:ext cx="10515600" cy="5236805"/>
          </a:xfrm>
        </p:spPr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and Mixed Mode Research Methodologies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research methods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usually used in an attempt to establish general laws and principles.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kind of approach to science is often termed nomothetic.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assumes that social reality is objective and external to the individual.</a:t>
            </a:r>
          </a:p>
        </p:txBody>
      </p:sp>
    </p:spTree>
    <p:extLst>
      <p:ext uri="{BB962C8B-B14F-4D97-AF65-F5344CB8AC3E}">
        <p14:creationId xmlns:p14="http://schemas.microsoft.com/office/powerpoint/2010/main" val="103685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462"/>
            <a:ext cx="10515600" cy="5082258"/>
          </a:xfrm>
        </p:spPr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quantitative research approach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research methods are techniques that are used to gather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information dealing with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and anything </a:t>
            </a:r>
          </a:p>
          <a:p>
            <a:pPr algn="just"/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measurable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research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is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or observed into numerical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35124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4704"/>
            <a:ext cx="10515600" cy="5082259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research used in quantitative research approach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three types of research usually adopted in quantitative approach are: </a:t>
            </a: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researcher has two groups: the experimental group and the control group. 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researcher actually establishes different treatments and then studies their effects. 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Causal comparative: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intended to determine the cause for or the consequences of different treatment between groups of people </a:t>
            </a:r>
          </a:p>
        </p:txBody>
      </p:sp>
    </p:spTree>
    <p:extLst>
      <p:ext uri="{BB962C8B-B14F-4D97-AF65-F5344CB8AC3E}">
        <p14:creationId xmlns:p14="http://schemas.microsoft.com/office/powerpoint/2010/main" val="2718524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03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0158"/>
            <a:ext cx="10515600" cy="5236805"/>
          </a:xfrm>
        </p:spPr>
        <p:txBody>
          <a:bodyPr>
            <a:noAutofit/>
          </a:bodyPr>
          <a:lstStyle/>
          <a:p>
            <a:pPr lvl="1" algn="just">
              <a:buFont typeface="Symbol" panose="05050102010706020507" pitchFamily="18" charset="2"/>
              <a:buChar char="-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researcher looks at things that already exist and determines if and in what way those things are related to each other</a:t>
            </a:r>
          </a:p>
          <a:p>
            <a:pPr algn="just">
              <a:buFont typeface="Symbol" panose="05050102010706020507" pitchFamily="18" charset="2"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quantitative approach the researchers are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uninvolved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their subjects.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research takes place in an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which the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 is not part of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people’s perception and as a result is said to be objective. An example is an experiment taking place in a beaker in a laboratory. </a:t>
            </a:r>
          </a:p>
          <a:p>
            <a:pPr algn="just">
              <a:buFont typeface="Symbol" panose="05050102010706020507" pitchFamily="18" charset="2"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455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038"/>
            <a:ext cx="10515600" cy="5223925"/>
          </a:xfrm>
        </p:spPr>
        <p:txBody>
          <a:bodyPr>
            <a:normAutofit/>
          </a:bodyPr>
          <a:lstStyle/>
          <a:p>
            <a:pPr algn="just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of data collection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qualitative and quantitative methods use methods like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interviews, observations, written documents, questionnaires.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quantitative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 the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questionnaire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in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questionnaire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</a:p>
          <a:p>
            <a:pPr algn="just"/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quantitative approach,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systematic, so that the sample is statistically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97966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4704"/>
            <a:ext cx="10515600" cy="5082259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Weaknesses and Strengths of quantitative research </a:t>
            </a:r>
          </a:p>
          <a:p>
            <a:pPr algn="just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Weaknesses 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research is often carried out in an unnatural, artificial environment so that a level of control can be applied to the exercise. 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is rigid.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 quantitative  research  the  investigator  has  a  clear  process  that  is  predetermined. 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research requires specific data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studies usually require extensive statistical analysis, which can be difficult, due to most scientists not being statisticians.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3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45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7584"/>
            <a:ext cx="10515600" cy="506937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qualitative research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Patton (1990) says, qualitative research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different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those used in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 methods.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research methods consist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three kinds of data collection: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In-depth open-ended interviews;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observation; and 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documents.</a:t>
            </a:r>
          </a:p>
        </p:txBody>
      </p:sp>
    </p:spTree>
    <p:extLst>
      <p:ext uri="{BB962C8B-B14F-4D97-AF65-F5344CB8AC3E}">
        <p14:creationId xmlns:p14="http://schemas.microsoft.com/office/powerpoint/2010/main" val="2952013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068"/>
            <a:ext cx="10515600" cy="5120895"/>
          </a:xfrm>
        </p:spPr>
        <p:txBody>
          <a:bodyPr/>
          <a:lstStyle/>
          <a:p>
            <a:pPr lvl="1" algn="just">
              <a:buFont typeface="Symbol" panose="05050102010706020507" pitchFamily="18" charset="2"/>
              <a:buChar char="-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ethics employed may be questionable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may be manipulated Investigations are conducted under controlled conditions. 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research design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tends to generate only proved or unproven results, with there being very little room for grey areas and uncertainty.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of standard questions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researchers can lead to 'structural' bias and false representation, 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82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4552"/>
            <a:ext cx="10515600" cy="517241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 of quantitative approach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are the strength of quantitative research approach: </a:t>
            </a: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of data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obtained is offered by rigorous measurement of hard data 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is clear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predetermined hence the study is easy to replicate 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adopts true experiments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specific parameters with high probability of accuracy 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are first pretested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enhance validity and reliability of data hence greatly reducing room for errors.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103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4704"/>
            <a:ext cx="10515600" cy="5082259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Mixed mode research method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the two approaches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commonly referred to as the mixed –mode research approaches.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mixed mode research method?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method which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qualitative &amp; quantitative data through a transformative process.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refers to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procedures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collecting &amp; analyzing both qualitative &amp; quantitative data in the context of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study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88312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432"/>
            <a:ext cx="10515600" cy="515953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has also been referred to as multi-method, integrated, hybrid, combined &amp; mixed methodology research.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Strategies/approaches in mixed research method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procedures: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approach, the researcher seeks to elaborate on or expand the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of one method with another method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may involve beginning with a qualitative method for exploratory purposes and following up with a quantitative method with a large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279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03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068"/>
            <a:ext cx="10515600" cy="5120895"/>
          </a:xfrm>
        </p:spPr>
        <p:txBody>
          <a:bodyPr>
            <a:normAutofit/>
          </a:bodyPr>
          <a:lstStyle/>
          <a:p>
            <a:pPr lvl="1" algn="just"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so that the researcher can generalize results to a population. 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 procedures: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approach, the researcher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quantitative and qualitative data in order to provide a 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analysis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research problem. In this design, the investigator collects both forms of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at the same time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then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information in the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results.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154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735"/>
            <a:ext cx="10515600" cy="4979228"/>
          </a:xfrm>
        </p:spPr>
        <p:txBody>
          <a:bodyPr>
            <a:normAutofit/>
          </a:bodyPr>
          <a:lstStyle/>
          <a:p>
            <a:pPr lvl="1" algn="just">
              <a:buFont typeface="Symbol" panose="05050102010706020507" pitchFamily="18" charset="2"/>
              <a:buChar char="-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Transformative procedures: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researcher uses a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lens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overarching perspective within a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quantitative and qualitative data. 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lens profiles a framework for topics of interest, methods for collecting data, and outcomes or changes anticipated by the study. 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083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4552"/>
            <a:ext cx="10515600" cy="5172411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Mixed Methods Research Process Model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mixed methods research process model comprises eight distinct steps: </a:t>
            </a: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research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whether a mixed design is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mixed method or mixed-model research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the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data;</a:t>
            </a:r>
          </a:p>
        </p:txBody>
      </p:sp>
    </p:spTree>
    <p:extLst>
      <p:ext uri="{BB962C8B-B14F-4D97-AF65-F5344CB8AC3E}">
        <p14:creationId xmlns:p14="http://schemas.microsoft.com/office/powerpoint/2010/main" val="1865636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4704"/>
            <a:ext cx="10515600" cy="5082259"/>
          </a:xfrm>
        </p:spPr>
        <p:txBody>
          <a:bodyPr/>
          <a:lstStyle/>
          <a:p>
            <a:pPr lvl="1" algn="just">
              <a:buFont typeface="Symbol" panose="05050102010706020507" pitchFamily="18" charset="2"/>
              <a:buChar char="-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data;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Legitimize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data; and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warranted) and write the final report.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62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7583"/>
            <a:ext cx="10515600" cy="506938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Methods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researcher needs to decide which data collection method to use in the study.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amateur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researchers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data collection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data collection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main methods of collecting data. They are: </a:t>
            </a: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survey</a:t>
            </a: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Experimentation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881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3190"/>
            <a:ext cx="10515600" cy="513377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main techniques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be used to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survey methods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are; </a:t>
            </a: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interview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Telephone interview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 interview/self-administered questionnaires</a:t>
            </a:r>
          </a:p>
        </p:txBody>
      </p:sp>
    </p:spTree>
    <p:extLst>
      <p:ext uri="{BB962C8B-B14F-4D97-AF65-F5344CB8AC3E}">
        <p14:creationId xmlns:p14="http://schemas.microsoft.com/office/powerpoint/2010/main" val="427092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216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5008"/>
            <a:ext cx="10515600" cy="4901955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from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direct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quotations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people about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experiences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opinions, feelings and knowledge.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from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detailed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people’s activities, actions, and etc.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uses designs,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measures that do not produce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numerical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produced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often in the form of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as opposed to numbers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132390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977"/>
            <a:ext cx="10515600" cy="5004986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major decisions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 researcher needs to make:</a:t>
            </a: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content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wording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structure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sequence</a:t>
            </a:r>
          </a:p>
        </p:txBody>
      </p:sp>
    </p:spTree>
    <p:extLst>
      <p:ext uri="{BB962C8B-B14F-4D97-AF65-F5344CB8AC3E}">
        <p14:creationId xmlns:p14="http://schemas.microsoft.com/office/powerpoint/2010/main" val="2957374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462"/>
            <a:ext cx="10515600" cy="5056501"/>
          </a:xfrm>
        </p:spPr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Pre-testing the questionnaire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to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pre-test the questionnaire before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distributing it to the whole sample.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Pretesting helps a researcher to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instrument.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researcher would usually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colleagues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respondent surrogates, or actual respondents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and refine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measuring instrument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416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4704"/>
            <a:ext cx="10515600" cy="5082259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method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as a method of data collection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listening, reading, smelling and touching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conduct an observational study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two types of observational studies: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observation: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practice is not standardized because of the discovery nature of the exploratory research where it is often used. </a:t>
            </a:r>
          </a:p>
        </p:txBody>
      </p:sp>
    </p:spTree>
    <p:extLst>
      <p:ext uri="{BB962C8B-B14F-4D97-AF65-F5344CB8AC3E}">
        <p14:creationId xmlns:p14="http://schemas.microsoft.com/office/powerpoint/2010/main" val="3176115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099"/>
            <a:ext cx="10515600" cy="5370490"/>
          </a:xfrm>
        </p:spPr>
        <p:txBody>
          <a:bodyPr>
            <a:noAutofit/>
          </a:bodyPr>
          <a:lstStyle/>
          <a:p>
            <a:pPr lvl="1" algn="just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Systematic observation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employs standardized procedures, trained observers schedules for recording and other devices for the </a:t>
            </a:r>
          </a:p>
          <a:p>
            <a:pPr lvl="1" algn="just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observer that mirror the scientific procedures of other primary data methods.</a:t>
            </a:r>
          </a:p>
          <a:p>
            <a:pPr lvl="1" algn="just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using observation method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answer the following question if we are to gather the required data: </a:t>
            </a:r>
          </a:p>
          <a:p>
            <a:pPr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targets? That is who qualifies to be observed?</a:t>
            </a:r>
          </a:p>
          <a:p>
            <a:pPr lvl="2" algn="just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07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977"/>
            <a:ext cx="10515600" cy="5004986"/>
          </a:xfrm>
        </p:spPr>
        <p:txBody>
          <a:bodyPr>
            <a:normAutofit lnSpcReduction="10000"/>
          </a:bodyPr>
          <a:lstStyle/>
          <a:p>
            <a:pPr lvl="1" algn="just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to be observed? The characteristics of the observation must be set in terms of elements and units of analysis.</a:t>
            </a:r>
          </a:p>
          <a:p>
            <a:pPr lvl="1" algn="just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is the observation to take place? That is whether the time of the study is important or whether the study can take place any time.</a:t>
            </a:r>
          </a:p>
          <a:p>
            <a:pPr lvl="1" algn="just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will the data be observed? If there is more than one observer, how shall they divide the observation task? </a:t>
            </a:r>
          </a:p>
          <a:p>
            <a:pPr lvl="1" algn="just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shall the results be recorded for later analysis? How shall the observers deal with various situations that may occur?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30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004"/>
            <a:ext cx="10515600" cy="66518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3341"/>
            <a:ext cx="10515600" cy="5043622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method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are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studies involving intervention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researcher beyond that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for measurement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intervention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the manipulation of some variables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setting and observing how it affects the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subjects being studied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an experiment is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by: </a:t>
            </a: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budget; 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allocated, </a:t>
            </a:r>
          </a:p>
        </p:txBody>
      </p:sp>
    </p:spTree>
    <p:extLst>
      <p:ext uri="{BB962C8B-B14F-4D97-AF65-F5344CB8AC3E}">
        <p14:creationId xmlns:p14="http://schemas.microsoft.com/office/powerpoint/2010/main" val="3728953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432"/>
            <a:ext cx="10515600" cy="5666703"/>
          </a:xfrm>
        </p:spPr>
        <p:txBody>
          <a:bodyPr>
            <a:noAutofit/>
          </a:bodyPr>
          <a:lstStyle/>
          <a:p>
            <a:pPr lvl="1" algn="just"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availability of appropriate controls, and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subjects being tested	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designs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researcher must be judicious in selecting the experimental design to employ.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several designs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be used. They are: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Pre-experimental design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experimental designs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experiments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650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Group Assignment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44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fontScale="32500" lnSpcReduction="20000"/>
          </a:bodyPr>
          <a:lstStyle/>
          <a:p>
            <a:r>
              <a:rPr lang="en-US" sz="5100" dirty="0"/>
              <a:t>This quiz must be answered and summited as a PDF file before the time scheduled by the group leader or representative. I hope everyone has a group where normally do group work from. If you don't have a group, contact your CP to have one from which you will be conduction group assignments from. Indicate the group members on the front page of your report. Use </a:t>
            </a:r>
            <a:r>
              <a:rPr lang="en-US" sz="5100" b="1" dirty="0"/>
              <a:t>New Times</a:t>
            </a:r>
            <a:r>
              <a:rPr lang="en-US" sz="5100" dirty="0"/>
              <a:t> as font type, </a:t>
            </a:r>
            <a:r>
              <a:rPr lang="en-US" sz="5100" b="1" dirty="0"/>
              <a:t>12 point</a:t>
            </a:r>
            <a:r>
              <a:rPr lang="en-US" sz="5100" dirty="0"/>
              <a:t> as font size, and </a:t>
            </a:r>
            <a:r>
              <a:rPr lang="en-US" sz="5100" b="1" dirty="0"/>
              <a:t>Justified</a:t>
            </a:r>
            <a:r>
              <a:rPr lang="en-US" sz="5100" dirty="0"/>
              <a:t> and your Text Alignment. Obey the deadline as specified.</a:t>
            </a:r>
          </a:p>
          <a:p>
            <a:r>
              <a:rPr lang="en-US" sz="5100" dirty="0"/>
              <a:t>Your PDF file (Research report) should have sections e.g. </a:t>
            </a:r>
            <a:r>
              <a:rPr lang="en-US" sz="5100" b="1" dirty="0"/>
              <a:t>Title</a:t>
            </a:r>
            <a:r>
              <a:rPr lang="en-US" sz="5100" dirty="0"/>
              <a:t> of the report (e.g., Research Methods); 1. </a:t>
            </a:r>
            <a:r>
              <a:rPr lang="en-US" sz="5100" b="1" dirty="0"/>
              <a:t>Introduction</a:t>
            </a:r>
            <a:r>
              <a:rPr lang="en-US" sz="5100" dirty="0"/>
              <a:t>; </a:t>
            </a:r>
            <a:r>
              <a:rPr lang="en-US" sz="5100" b="1" dirty="0"/>
              <a:t>2. Main body</a:t>
            </a:r>
            <a:r>
              <a:rPr lang="en-US" sz="5100" dirty="0"/>
              <a:t> of the report (e.g., Answers to questions asked, e.g., 2.1 Answer to Question 1, 2.2 Answer to Question 2, 2.3 Answer to Question 3 ........... 2.n Answer to Question n); </a:t>
            </a:r>
            <a:r>
              <a:rPr lang="en-US" sz="5100" b="1" dirty="0"/>
              <a:t>3. Conclusion</a:t>
            </a:r>
            <a:r>
              <a:rPr lang="en-US" sz="5100" dirty="0"/>
              <a:t>; </a:t>
            </a:r>
            <a:r>
              <a:rPr lang="en-US" sz="5100" b="1" dirty="0"/>
              <a:t>4. References</a:t>
            </a:r>
            <a:r>
              <a:rPr lang="en-US" sz="5100" dirty="0"/>
              <a:t>. This makes a report more professional if you organize it in sections given, sections can go beyond the given ones.</a:t>
            </a:r>
          </a:p>
          <a:p>
            <a:r>
              <a:rPr lang="en-US" sz="5100" dirty="0"/>
              <a:t>Make your own research from online resources to answer the given below questions:</a:t>
            </a:r>
          </a:p>
          <a:p>
            <a:r>
              <a:rPr lang="en-US" sz="5100" dirty="0"/>
              <a:t>1. Describe the steps followed while conducting in qualitative research; </a:t>
            </a:r>
          </a:p>
          <a:p>
            <a:r>
              <a:rPr lang="en-US" sz="5100" dirty="0"/>
              <a:t>2. How do you ensure validity and reliability in qualitative research?; </a:t>
            </a:r>
          </a:p>
          <a:p>
            <a:r>
              <a:rPr lang="en-US" sz="5100" dirty="0"/>
              <a:t>3. How would you handle generalization in qualitative research?; </a:t>
            </a:r>
          </a:p>
          <a:p>
            <a:r>
              <a:rPr lang="en-US" sz="5100" dirty="0"/>
              <a:t>4. Describe the various types of interviewing questions used in qualitative research; </a:t>
            </a:r>
          </a:p>
          <a:p>
            <a:r>
              <a:rPr lang="en-US" sz="5100" dirty="0"/>
              <a:t>5. Describe the various interviewing </a:t>
            </a:r>
            <a:r>
              <a:rPr lang="en-US" sz="5100" dirty="0" err="1"/>
              <a:t>behaviour</a:t>
            </a:r>
            <a:r>
              <a:rPr lang="en-US" sz="5100" dirty="0"/>
              <a:t> that a researcher should adhere to while conducting qualitative research;</a:t>
            </a:r>
          </a:p>
          <a:p>
            <a:r>
              <a:rPr lang="en-US" sz="5100" dirty="0"/>
              <a:t>6. Discuss the strengths and weaknesses of laboratory versus field experiments as modes of observation; </a:t>
            </a:r>
          </a:p>
          <a:p>
            <a:r>
              <a:rPr lang="en-US" sz="5100" dirty="0"/>
              <a:t>7. List the advantages and disadvantages of field experiments; </a:t>
            </a:r>
          </a:p>
          <a:p>
            <a:r>
              <a:rPr lang="en-US" sz="5100" dirty="0"/>
              <a:t>8. What are the main limitations of laboratory experiments?;</a:t>
            </a:r>
          </a:p>
          <a:p>
            <a:r>
              <a:rPr lang="en-US" sz="5100" dirty="0"/>
              <a:t>9. Briefly describe the three main experimental research designs.</a:t>
            </a:r>
          </a:p>
          <a:p>
            <a:r>
              <a:rPr lang="en-US" sz="5100" dirty="0"/>
              <a:t>Thank you!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883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734"/>
            <a:ext cx="10515600" cy="5885645"/>
          </a:xfrm>
        </p:spPr>
        <p:txBody>
          <a:bodyPr>
            <a:noAutofit/>
          </a:bodyPr>
          <a:lstStyle/>
          <a:p>
            <a:pPr algn="just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research involves recording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attempting to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uncover the deeper meaning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significance of human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to note that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qualitative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methods have one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 in common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qualitative data, 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to the context, 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Emphasis on researchers neutrality, and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focuses on inductive analysis.</a:t>
            </a:r>
          </a:p>
        </p:txBody>
      </p:sp>
    </p:spTree>
    <p:extLst>
      <p:ext uri="{BB962C8B-B14F-4D97-AF65-F5344CB8AC3E}">
        <p14:creationId xmlns:p14="http://schemas.microsoft.com/office/powerpoint/2010/main" val="420785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220"/>
            <a:ext cx="10515600" cy="503074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qualitative and quantitative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37138" y="1753002"/>
            <a:ext cx="5474460" cy="335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6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4704"/>
            <a:ext cx="10515600" cy="5082259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followed when conducting qualitative research. There are several steps that are followed in qualitative research.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are: </a:t>
            </a: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	of the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phenomenon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 studied. 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the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study. 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of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Data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Drawing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98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220"/>
            <a:ext cx="10515600" cy="5030743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of validity and reliability in qualitative research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researchers use a number of techniques to check their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perceptions in order to ensure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they are not being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misinformed-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they are, in effect, seeing (or hearing) what they think they are.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techniques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the following:</a:t>
            </a: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variety of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collect data. 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one informant’s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descriptions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down the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asked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12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614"/>
            <a:ext cx="10515600" cy="4966349"/>
          </a:xfrm>
        </p:spPr>
        <p:txBody>
          <a:bodyPr>
            <a:noAutofit/>
          </a:bodyPr>
          <a:lstStyle/>
          <a:p>
            <a:pPr lvl="1" algn="just">
              <a:buFont typeface="Symbol" panose="05050102010706020507" pitchFamily="18" charset="2"/>
              <a:buChar char="-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Recording personal thoughts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conducting observations and interviews.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sources of remarks whenever possible and appropriate. 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Documenting the basis for inferences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Describing the context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questions are asked and situations are observed.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audiotapes and videotapes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possible and appropriate.</a:t>
            </a:r>
          </a:p>
        </p:txBody>
      </p:sp>
    </p:spTree>
    <p:extLst>
      <p:ext uri="{BB962C8B-B14F-4D97-AF65-F5344CB8AC3E}">
        <p14:creationId xmlns:p14="http://schemas.microsoft.com/office/powerpoint/2010/main" val="370321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3341"/>
            <a:ext cx="10515600" cy="5043622"/>
          </a:xfrm>
        </p:spPr>
        <p:txBody>
          <a:bodyPr>
            <a:normAutofit lnSpcReduction="10000"/>
          </a:bodyPr>
          <a:lstStyle/>
          <a:p>
            <a:pPr lvl="1" algn="just">
              <a:buFont typeface="Symbol" panose="05050102010706020507" pitchFamily="18" charset="2"/>
              <a:buChar char="-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Drawing conclusions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one understands of the situation being observed and then acting on these conclusions. 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Observing the setting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situation of interest over a period of time. 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strategies in qualitative research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 or content analysis: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 are an important source of data in research. </a:t>
            </a:r>
          </a:p>
          <a:p>
            <a:pPr lvl="1"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analysis is concerned with the explanation of the status of some phenomenon at a particular time or its development over a period of time.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28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2321</Words>
  <Application>Microsoft Office PowerPoint</Application>
  <PresentationFormat>Widescreen</PresentationFormat>
  <Paragraphs>318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Symbol</vt:lpstr>
      <vt:lpstr>Times New Roman</vt:lpstr>
      <vt:lpstr>Office Theme</vt:lpstr>
      <vt:lpstr>RESEARCH METHODOLOGY</vt:lpstr>
      <vt:lpstr>Research Methodologies</vt:lpstr>
      <vt:lpstr>Research Methodologies</vt:lpstr>
      <vt:lpstr>Research Methodologies</vt:lpstr>
      <vt:lpstr>Research Methodologies</vt:lpstr>
      <vt:lpstr>Research Methodologies</vt:lpstr>
      <vt:lpstr>Research Methodologies</vt:lpstr>
      <vt:lpstr>Research Methodologies</vt:lpstr>
      <vt:lpstr>Research Methodologies</vt:lpstr>
      <vt:lpstr>Research Methodologies</vt:lpstr>
      <vt:lpstr>Research Methodologies</vt:lpstr>
      <vt:lpstr>Research Methodologies</vt:lpstr>
      <vt:lpstr>Research Methodologies</vt:lpstr>
      <vt:lpstr>Research Methodologies</vt:lpstr>
      <vt:lpstr>Research Methodologies</vt:lpstr>
      <vt:lpstr>Research Methodologies</vt:lpstr>
      <vt:lpstr>Research Methodologies</vt:lpstr>
      <vt:lpstr>Research Methodologies</vt:lpstr>
      <vt:lpstr>Research Methodologies</vt:lpstr>
      <vt:lpstr>Research Methodologies</vt:lpstr>
      <vt:lpstr>Research Methodologies</vt:lpstr>
      <vt:lpstr>Research Methodologies</vt:lpstr>
      <vt:lpstr>Research Methodologies</vt:lpstr>
      <vt:lpstr>Research Methodologies</vt:lpstr>
      <vt:lpstr>Research Methodologies</vt:lpstr>
      <vt:lpstr>Research Methodologies</vt:lpstr>
      <vt:lpstr>Research Methodologies</vt:lpstr>
      <vt:lpstr>Research Methodologies</vt:lpstr>
      <vt:lpstr>Research Methodologies</vt:lpstr>
      <vt:lpstr>Research Methodologies</vt:lpstr>
      <vt:lpstr>Research Methodologies</vt:lpstr>
      <vt:lpstr>Research Methodologies</vt:lpstr>
      <vt:lpstr>Research Methodologies</vt:lpstr>
      <vt:lpstr>Research Methodologies</vt:lpstr>
      <vt:lpstr>Research Methodologies</vt:lpstr>
      <vt:lpstr>Research Methodologies</vt:lpstr>
      <vt:lpstr>Group Assignment 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Byekwax</dc:creator>
  <cp:lastModifiedBy>Emmy Mugisha</cp:lastModifiedBy>
  <cp:revision>27</cp:revision>
  <dcterms:created xsi:type="dcterms:W3CDTF">2021-02-16T09:28:45Z</dcterms:created>
  <dcterms:modified xsi:type="dcterms:W3CDTF">2023-07-31T07:35:25Z</dcterms:modified>
</cp:coreProperties>
</file>