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6"/>
  </p:notesMasterIdLst>
  <p:sldIdLst>
    <p:sldId id="256" r:id="rId2"/>
    <p:sldId id="257" r:id="rId3"/>
    <p:sldId id="258" r:id="rId4"/>
    <p:sldId id="259" r:id="rId5"/>
    <p:sldId id="295" r:id="rId6"/>
    <p:sldId id="291" r:id="rId7"/>
    <p:sldId id="293" r:id="rId8"/>
    <p:sldId id="294" r:id="rId9"/>
    <p:sldId id="296" r:id="rId10"/>
    <p:sldId id="266" r:id="rId11"/>
    <p:sldId id="267" r:id="rId12"/>
    <p:sldId id="262" r:id="rId13"/>
    <p:sldId id="268" r:id="rId14"/>
    <p:sldId id="265" r:id="rId15"/>
    <p:sldId id="269" r:id="rId16"/>
    <p:sldId id="270" r:id="rId17"/>
    <p:sldId id="278" r:id="rId18"/>
    <p:sldId id="277" r:id="rId19"/>
    <p:sldId id="290" r:id="rId20"/>
    <p:sldId id="271" r:id="rId21"/>
    <p:sldId id="272" r:id="rId22"/>
    <p:sldId id="273" r:id="rId23"/>
    <p:sldId id="279" r:id="rId24"/>
    <p:sldId id="274" r:id="rId25"/>
    <p:sldId id="284" r:id="rId26"/>
    <p:sldId id="282" r:id="rId27"/>
    <p:sldId id="285" r:id="rId28"/>
    <p:sldId id="275" r:id="rId29"/>
    <p:sldId id="286" r:id="rId30"/>
    <p:sldId id="287" r:id="rId31"/>
    <p:sldId id="288" r:id="rId32"/>
    <p:sldId id="276" r:id="rId33"/>
    <p:sldId id="289" r:id="rId34"/>
    <p:sldId id="292"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53903-FDC1-4403-9BA4-B2C45AAD4A92}" v="3490" dt="2019-11-01T11:24:03.256"/>
    <p1510:client id="{5D0A90A6-7D17-45A5-975B-5BE92CEC5F02}" v="5421" dt="2019-10-31T14:33:56.207"/>
    <p1510:client id="{C78DB090-E074-4DEB-927D-F2E8212834B2}" v="297" dt="2019-10-29T13:06:46.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53" autoAdjust="0"/>
  </p:normalViewPr>
  <p:slideViewPr>
    <p:cSldViewPr>
      <p:cViewPr>
        <p:scale>
          <a:sx n="200" d="100"/>
          <a:sy n="200" d="100"/>
        </p:scale>
        <p:origin x="1934" y="16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37743252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Fault_(electric)" TargetMode="External"/><Relationship Id="rId3" Type="http://schemas.openxmlformats.org/officeDocument/2006/relationships/hyperlink" Target="https://en.wikipedia.org/wiki/Electronics" TargetMode="External"/><Relationship Id="rId7" Type="http://schemas.openxmlformats.org/officeDocument/2006/relationships/hyperlink" Target="https://en.wikipedia.org/wiki/Electrical_resistanc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lectric_current" TargetMode="External"/><Relationship Id="rId5" Type="http://schemas.openxmlformats.org/officeDocument/2006/relationships/hyperlink" Target="https://en.wikipedia.org/wiki/Voltage" TargetMode="External"/><Relationship Id="rId4" Type="http://schemas.openxmlformats.org/officeDocument/2006/relationships/hyperlink" Target="https://en.wikipedia.org/wiki/Measuring_instru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sparkfun.com/tutorials/voltage-current-resistance-and-ohms-law#curren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sparkfun.com/search/results?term=banana&amp;what=products" TargetMode="External"/><Relationship Id="rId5" Type="http://schemas.openxmlformats.org/officeDocument/2006/relationships/hyperlink" Target="https://learn.sparkfun.com/tutorials/voltage-current-resistance-and-ohms-law#resistance" TargetMode="External"/><Relationship Id="rId4" Type="http://schemas.openxmlformats.org/officeDocument/2006/relationships/hyperlink" Target="https://learn.sparkfun.com/tutorials/voltage-current-resistance-and-ohms-law#voltag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balancecareers.com/career-facts-electrical-engineers-41266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hl=en&amp;q=fluke%20non-contact%20voltage%20tes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sparkfun.com/tutorials/resistor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google.com/search?q=resistor+color+calculator" TargetMode="External"/><Relationship Id="rId4" Type="http://schemas.openxmlformats.org/officeDocument/2006/relationships/hyperlink" Target="https://learn.sparkfun.com/tutorials/resistors/all#decoding-resistor-marking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smtClean="0">
                <a:solidFill>
                  <a:srgbClr val="000000"/>
                </a:solidFill>
                <a:effectLst/>
                <a:latin typeface="Arial"/>
                <a:ea typeface="Arial"/>
                <a:cs typeface="Arial"/>
                <a:sym typeface="Arial"/>
              </a:rPr>
              <a:t>Continuity testing is the act of testing the resistance between two points. If there is very low resistance (less than a few </a:t>
            </a:r>
            <a:r>
              <a:rPr lang="en-US" sz="1400" b="0" i="0" u="none" strike="noStrike" cap="none" dirty="0" err="1" smtClean="0">
                <a:solidFill>
                  <a:srgbClr val="000000"/>
                </a:solidFill>
                <a:effectLst/>
                <a:latin typeface="Arial"/>
                <a:ea typeface="Arial"/>
                <a:cs typeface="Arial"/>
                <a:sym typeface="Arial"/>
              </a:rPr>
              <a:t>Ωs</a:t>
            </a:r>
            <a:r>
              <a:rPr lang="en-US" sz="1400" b="0" i="0" u="none" strike="noStrike" cap="none" dirty="0" smtClean="0">
                <a:solidFill>
                  <a:srgbClr val="000000"/>
                </a:solidFill>
                <a:effectLst/>
                <a:latin typeface="Arial"/>
                <a:ea typeface="Arial"/>
                <a:cs typeface="Arial"/>
                <a:sym typeface="Arial"/>
              </a:rPr>
              <a:t>), the two points are connected electrically, and a tone is emitted. If there is more than a few </a:t>
            </a:r>
            <a:r>
              <a:rPr lang="en-US" sz="1400" b="0" i="0" u="none" strike="noStrike" cap="none" dirty="0" err="1" smtClean="0">
                <a:solidFill>
                  <a:srgbClr val="000000"/>
                </a:solidFill>
                <a:effectLst/>
                <a:latin typeface="Arial"/>
                <a:ea typeface="Arial"/>
                <a:cs typeface="Arial"/>
                <a:sym typeface="Arial"/>
              </a:rPr>
              <a:t>Ωs</a:t>
            </a:r>
            <a:r>
              <a:rPr lang="en-US" sz="1400" b="0" i="0" u="none" strike="noStrike" cap="none" dirty="0" smtClean="0">
                <a:solidFill>
                  <a:srgbClr val="000000"/>
                </a:solidFill>
                <a:effectLst/>
                <a:latin typeface="Arial"/>
                <a:ea typeface="Arial"/>
                <a:cs typeface="Arial"/>
                <a:sym typeface="Arial"/>
              </a:rPr>
              <a:t> of resistance, than the circuit is open, and no tone is emitted. This test helps insure that connections are made correctly between two points. This test also helps us detect if two points are connected that should not be.</a:t>
            </a:r>
          </a:p>
          <a:p>
            <a:r>
              <a:rPr lang="en-US" sz="1400" b="0" i="0" u="none" strike="noStrike" cap="none" dirty="0" smtClean="0">
                <a:solidFill>
                  <a:srgbClr val="000000"/>
                </a:solidFill>
                <a:effectLst/>
                <a:latin typeface="Arial"/>
                <a:ea typeface="Arial"/>
                <a:cs typeface="Arial"/>
                <a:sym typeface="Arial"/>
              </a:rPr>
              <a:t>Continuity is quite possibly the single most important function for embedded hardware gurus. This feature allows us to test for conductivity of materials and to trace where electrical connections have been made or not made.</a:t>
            </a:r>
          </a:p>
          <a:p>
            <a:r>
              <a:rPr lang="en-US" sz="1400" b="0" i="0" u="none" strike="noStrike" cap="none" dirty="0" smtClean="0">
                <a:solidFill>
                  <a:srgbClr val="000000"/>
                </a:solidFill>
                <a:effectLst/>
                <a:latin typeface="Arial"/>
                <a:ea typeface="Arial"/>
                <a:cs typeface="Arial"/>
                <a:sym typeface="Arial"/>
              </a:rPr>
              <a:t>When a system is not working, continuity is one more thing to help troubleshoot the system.</a:t>
            </a:r>
            <a:endParaRPr lang="en-US" dirty="0"/>
          </a:p>
        </p:txBody>
      </p:sp>
    </p:spTree>
    <p:extLst>
      <p:ext uri="{BB962C8B-B14F-4D97-AF65-F5344CB8AC3E}">
        <p14:creationId xmlns:p14="http://schemas.microsoft.com/office/powerpoint/2010/main" val="147138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514350" indent="-285750">
              <a:buFontTx/>
              <a:buChar char="-"/>
            </a:pPr>
            <a:r>
              <a:rPr lang="en-US" dirty="0" smtClean="0"/>
              <a:t>What is a </a:t>
            </a:r>
            <a:r>
              <a:rPr lang="en-US" dirty="0" err="1" smtClean="0"/>
              <a:t>multimeter</a:t>
            </a:r>
            <a:r>
              <a:rPr lang="en-US" dirty="0" smtClean="0"/>
              <a:t>?</a:t>
            </a:r>
          </a:p>
          <a:p>
            <a:pPr marL="514350" indent="-285750">
              <a:buFontTx/>
              <a:buChar char="-"/>
            </a:pPr>
            <a:r>
              <a:rPr lang="en-US" sz="1400" b="0" i="0" u="none" strike="noStrike" cap="none" dirty="0" smtClean="0">
                <a:solidFill>
                  <a:srgbClr val="000000"/>
                </a:solidFill>
                <a:effectLst/>
                <a:latin typeface="Arial"/>
                <a:ea typeface="Arial"/>
                <a:cs typeface="Arial"/>
                <a:sym typeface="Arial"/>
              </a:rPr>
              <a:t>A </a:t>
            </a:r>
            <a:r>
              <a:rPr lang="en-US" sz="1400" b="1"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or a </a:t>
            </a:r>
            <a:r>
              <a:rPr lang="en-US" sz="1400" b="1" i="0" u="none" strike="noStrike" cap="none" dirty="0" err="1" smtClean="0">
                <a:solidFill>
                  <a:srgbClr val="000000"/>
                </a:solidFill>
                <a:effectLst/>
                <a:latin typeface="Arial"/>
                <a:ea typeface="Arial"/>
                <a:cs typeface="Arial"/>
                <a:sym typeface="Arial"/>
              </a:rPr>
              <a:t>multitester</a:t>
            </a:r>
            <a:r>
              <a:rPr lang="en-US" sz="1400" b="0" i="0" u="none" strike="noStrike" cap="none" dirty="0" smtClean="0">
                <a:solidFill>
                  <a:srgbClr val="000000"/>
                </a:solidFill>
                <a:effectLst/>
                <a:latin typeface="Arial"/>
                <a:ea typeface="Arial"/>
                <a:cs typeface="Arial"/>
                <a:sym typeface="Arial"/>
              </a:rPr>
              <a:t>, also known as a </a:t>
            </a:r>
            <a:r>
              <a:rPr lang="en-US" sz="1400" b="1" i="0" u="none" strike="noStrike" cap="none" dirty="0" smtClean="0">
                <a:solidFill>
                  <a:srgbClr val="000000"/>
                </a:solidFill>
                <a:effectLst/>
                <a:latin typeface="Arial"/>
                <a:ea typeface="Arial"/>
                <a:cs typeface="Arial"/>
                <a:sym typeface="Arial"/>
              </a:rPr>
              <a:t>VOM</a:t>
            </a:r>
            <a:r>
              <a:rPr lang="en-US" sz="1400" b="0" i="0" u="none" strike="noStrike" cap="none" dirty="0" smtClean="0">
                <a:solidFill>
                  <a:srgbClr val="000000"/>
                </a:solidFill>
                <a:effectLst/>
                <a:latin typeface="Arial"/>
                <a:ea typeface="Arial"/>
                <a:cs typeface="Arial"/>
                <a:sym typeface="Arial"/>
              </a:rPr>
              <a:t> (volt-ohm-</a:t>
            </a:r>
            <a:r>
              <a:rPr lang="en-US" sz="1400" b="0" i="0" u="none" strike="noStrike" cap="none" dirty="0" err="1" smtClean="0">
                <a:solidFill>
                  <a:srgbClr val="000000"/>
                </a:solidFill>
                <a:effectLst/>
                <a:latin typeface="Arial"/>
                <a:ea typeface="Arial"/>
                <a:cs typeface="Arial"/>
                <a:sym typeface="Arial"/>
              </a:rPr>
              <a:t>milliammeter</a:t>
            </a:r>
            <a:r>
              <a:rPr lang="en-US" sz="1400" b="0" i="0" u="none" strike="noStrike" cap="none" dirty="0" smtClean="0">
                <a:solidFill>
                  <a:srgbClr val="000000"/>
                </a:solidFill>
                <a:effectLst/>
                <a:latin typeface="Arial"/>
                <a:ea typeface="Arial"/>
                <a:cs typeface="Arial"/>
                <a:sym typeface="Arial"/>
              </a:rPr>
              <a:t>), is an </a:t>
            </a:r>
            <a:r>
              <a:rPr lang="en-US" sz="1400" b="0" i="0" u="none" strike="noStrike" cap="none" dirty="0" smtClean="0">
                <a:solidFill>
                  <a:srgbClr val="000000"/>
                </a:solidFill>
                <a:effectLst/>
                <a:latin typeface="Arial"/>
                <a:ea typeface="Arial"/>
                <a:cs typeface="Arial"/>
                <a:sym typeface="Arial"/>
                <a:hlinkClick r:id="rId3" tooltip="Electronics"/>
              </a:rPr>
              <a:t>electronic</a:t>
            </a:r>
            <a:r>
              <a:rPr lang="en-US" sz="1400" b="0" i="0" u="none" strike="noStrike" cap="none"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hlinkClick r:id="rId4" tooltip="Measuring instrument"/>
              </a:rPr>
              <a:t>measuring instrument</a:t>
            </a:r>
            <a:r>
              <a:rPr lang="en-US" sz="1400" b="0" i="0" u="none" strike="noStrike" cap="none" dirty="0" smtClean="0">
                <a:solidFill>
                  <a:srgbClr val="000000"/>
                </a:solidFill>
                <a:effectLst/>
                <a:latin typeface="Arial"/>
                <a:ea typeface="Arial"/>
                <a:cs typeface="Arial"/>
                <a:sym typeface="Arial"/>
              </a:rPr>
              <a:t> that combines several measurement functions in one unit. A typical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can measure </a:t>
            </a:r>
            <a:r>
              <a:rPr lang="en-US" sz="1400" b="0" i="0" u="none" strike="noStrike" cap="none" dirty="0" smtClean="0">
                <a:solidFill>
                  <a:srgbClr val="000000"/>
                </a:solidFill>
                <a:effectLst/>
                <a:latin typeface="Arial"/>
                <a:ea typeface="Arial"/>
                <a:cs typeface="Arial"/>
                <a:sym typeface="Arial"/>
                <a:hlinkClick r:id="rId5" tooltip="Voltage"/>
              </a:rPr>
              <a:t>voltage</a:t>
            </a:r>
            <a:r>
              <a:rPr lang="en-US" sz="1400" b="0" i="0" u="none" strike="noStrike" cap="none"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hlinkClick r:id="rId6" tooltip="Electric current"/>
              </a:rPr>
              <a:t>current</a:t>
            </a:r>
            <a:r>
              <a:rPr lang="en-US" sz="1400" b="0" i="0" u="none" strike="noStrike" cap="none" dirty="0" smtClean="0">
                <a:solidFill>
                  <a:srgbClr val="000000"/>
                </a:solidFill>
                <a:effectLst/>
                <a:latin typeface="Arial"/>
                <a:ea typeface="Arial"/>
                <a:cs typeface="Arial"/>
                <a:sym typeface="Arial"/>
              </a:rPr>
              <a:t>, and </a:t>
            </a:r>
            <a:r>
              <a:rPr lang="en-US" sz="1400" b="0" i="0" u="none" strike="noStrike" cap="none" dirty="0" smtClean="0">
                <a:solidFill>
                  <a:srgbClr val="000000"/>
                </a:solidFill>
                <a:effectLst/>
                <a:latin typeface="Arial"/>
                <a:ea typeface="Arial"/>
                <a:cs typeface="Arial"/>
                <a:sym typeface="Arial"/>
                <a:hlinkClick r:id="rId7" tooltip="Electrical resistance"/>
              </a:rPr>
              <a:t>resistance</a:t>
            </a:r>
            <a:r>
              <a:rPr lang="en-US" sz="1400" b="0" i="0" u="none" strike="noStrike" cap="none" dirty="0" smtClean="0">
                <a:solidFill>
                  <a:srgbClr val="000000"/>
                </a:solidFill>
                <a:effectLst/>
                <a:latin typeface="Arial"/>
                <a:ea typeface="Arial"/>
                <a:cs typeface="Arial"/>
                <a:sym typeface="Arial"/>
              </a:rPr>
              <a:t>. </a:t>
            </a:r>
            <a:endParaRPr lang="en-US" dirty="0" smtClean="0"/>
          </a:p>
          <a:p>
            <a:pPr marL="514350" indent="-285750">
              <a:buFontTx/>
              <a:buChar char="-"/>
            </a:pPr>
            <a:r>
              <a:rPr lang="en-US" sz="1400" b="0" i="0" u="none" strike="noStrike" cap="none" dirty="0" smtClean="0">
                <a:solidFill>
                  <a:srgbClr val="000000"/>
                </a:solidFill>
                <a:effectLst/>
                <a:latin typeface="Arial"/>
                <a:ea typeface="Arial"/>
                <a:cs typeface="Arial"/>
                <a:sym typeface="Arial"/>
              </a:rPr>
              <a:t>A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can be a hand-held device useful for basic </a:t>
            </a:r>
            <a:r>
              <a:rPr lang="en-US" sz="1400" b="0" i="0" u="none" strike="noStrike" cap="none" dirty="0" smtClean="0">
                <a:solidFill>
                  <a:srgbClr val="000000"/>
                </a:solidFill>
                <a:effectLst/>
                <a:latin typeface="Arial"/>
                <a:ea typeface="Arial"/>
                <a:cs typeface="Arial"/>
                <a:sym typeface="Arial"/>
                <a:hlinkClick r:id="rId8" tooltip="Fault (electric)"/>
              </a:rPr>
              <a:t>fault</a:t>
            </a:r>
            <a:r>
              <a:rPr lang="en-US" sz="1400" b="0" i="0" u="none" strike="noStrike" cap="none" dirty="0" smtClean="0">
                <a:solidFill>
                  <a:srgbClr val="000000"/>
                </a:solidFill>
                <a:effectLst/>
                <a:latin typeface="Arial"/>
                <a:ea typeface="Arial"/>
                <a:cs typeface="Arial"/>
                <a:sym typeface="Arial"/>
              </a:rPr>
              <a:t> finding and field service work, or a bench instrument which can measure to a very high degree of accuracy.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are available in a wide range of features and prices. </a:t>
            </a:r>
          </a:p>
          <a:p>
            <a:pPr marL="514350" indent="-285750">
              <a:buFontTx/>
              <a:buChar char="-"/>
            </a:pPr>
            <a:r>
              <a:rPr lang="en-US" sz="1400" b="0" i="0" u="none" strike="noStrike" cap="none" dirty="0" smtClean="0">
                <a:solidFill>
                  <a:srgbClr val="000000"/>
                </a:solidFill>
                <a:effectLst/>
                <a:latin typeface="Arial"/>
                <a:ea typeface="Arial"/>
                <a:cs typeface="Arial"/>
                <a:sym typeface="Arial"/>
              </a:rPr>
              <a:t>It's relatively simple to use an </a:t>
            </a:r>
            <a:r>
              <a:rPr lang="en-US" sz="1400" b="0" i="0" u="none" strike="noStrike" cap="none" dirty="0" err="1" smtClean="0">
                <a:solidFill>
                  <a:srgbClr val="000000"/>
                </a:solidFill>
                <a:effectLst/>
                <a:latin typeface="Arial"/>
                <a:ea typeface="Arial"/>
                <a:cs typeface="Arial"/>
                <a:sym typeface="Arial"/>
              </a:rPr>
              <a:t>Arduino</a:t>
            </a:r>
            <a:r>
              <a:rPr lang="en-US" sz="1400" b="0" i="0" u="none" strike="noStrike" cap="none" dirty="0" smtClean="0">
                <a:solidFill>
                  <a:srgbClr val="000000"/>
                </a:solidFill>
                <a:effectLst/>
                <a:latin typeface="Arial"/>
                <a:ea typeface="Arial"/>
                <a:cs typeface="Arial"/>
                <a:sym typeface="Arial"/>
              </a:rPr>
              <a:t> to measure voltages. The </a:t>
            </a:r>
            <a:r>
              <a:rPr lang="en-US" sz="1400" b="0" i="0" u="none" strike="noStrike" cap="none" dirty="0" err="1" smtClean="0">
                <a:solidFill>
                  <a:srgbClr val="000000"/>
                </a:solidFill>
                <a:effectLst/>
                <a:latin typeface="Arial"/>
                <a:ea typeface="Arial"/>
                <a:cs typeface="Arial"/>
                <a:sym typeface="Arial"/>
              </a:rPr>
              <a:t>Arduino</a:t>
            </a:r>
            <a:r>
              <a:rPr lang="en-US" sz="1400" b="0" i="0" u="none" strike="noStrike" cap="none" dirty="0" smtClean="0">
                <a:solidFill>
                  <a:srgbClr val="000000"/>
                </a:solidFill>
                <a:effectLst/>
                <a:latin typeface="Arial"/>
                <a:ea typeface="Arial"/>
                <a:cs typeface="Arial"/>
                <a:sym typeface="Arial"/>
              </a:rPr>
              <a:t> has several analog input pins that connect to an analog-to-digital converter (ADC) inside the </a:t>
            </a:r>
            <a:r>
              <a:rPr lang="en-US" sz="1400" b="0" i="0" u="none" strike="noStrike" cap="none" dirty="0" err="1" smtClean="0">
                <a:solidFill>
                  <a:srgbClr val="000000"/>
                </a:solidFill>
                <a:effectLst/>
                <a:latin typeface="Arial"/>
                <a:ea typeface="Arial"/>
                <a:cs typeface="Arial"/>
                <a:sym typeface="Arial"/>
              </a:rPr>
              <a:t>Arduino</a:t>
            </a:r>
            <a:r>
              <a:rPr lang="en-US" sz="1400" b="0" i="0" u="none" strike="noStrike" cap="none" dirty="0" smtClean="0">
                <a:solidFill>
                  <a:srgbClr val="000000"/>
                </a:solidFill>
                <a:effectLst/>
                <a:latin typeface="Arial"/>
                <a:ea typeface="Arial"/>
                <a:cs typeface="Arial"/>
                <a:sym typeface="Arial"/>
              </a:rPr>
              <a:t>. The </a:t>
            </a:r>
            <a:r>
              <a:rPr lang="en-US" sz="1400" b="0" i="0" u="none" strike="noStrike" cap="none" dirty="0" err="1" smtClean="0">
                <a:solidFill>
                  <a:srgbClr val="000000"/>
                </a:solidFill>
                <a:effectLst/>
                <a:latin typeface="Arial"/>
                <a:ea typeface="Arial"/>
                <a:cs typeface="Arial"/>
                <a:sym typeface="Arial"/>
              </a:rPr>
              <a:t>Arduino</a:t>
            </a:r>
            <a:r>
              <a:rPr lang="en-US" sz="1400" b="0" i="0" u="none" strike="noStrike" cap="none" dirty="0" smtClean="0">
                <a:solidFill>
                  <a:srgbClr val="000000"/>
                </a:solidFill>
                <a:effectLst/>
                <a:latin typeface="Arial"/>
                <a:ea typeface="Arial"/>
                <a:cs typeface="Arial"/>
                <a:sym typeface="Arial"/>
              </a:rPr>
              <a:t> ADC is a ten-bit converter, meaning that the output value will range from 0 to 1023. We will obtain this value by using the </a:t>
            </a:r>
            <a:r>
              <a:rPr lang="en-US" sz="1400" b="0" i="0" u="none" strike="noStrike" cap="none" dirty="0" err="1" smtClean="0">
                <a:solidFill>
                  <a:srgbClr val="000000"/>
                </a:solidFill>
                <a:effectLst/>
                <a:latin typeface="Arial"/>
                <a:ea typeface="Arial"/>
                <a:cs typeface="Arial"/>
                <a:sym typeface="Arial"/>
              </a:rPr>
              <a:t>analogRead</a:t>
            </a:r>
            <a:r>
              <a:rPr lang="en-US" sz="1400" b="0" i="0" u="none" strike="noStrike" cap="none" dirty="0" smtClean="0">
                <a:solidFill>
                  <a:srgbClr val="000000"/>
                </a:solidFill>
                <a:effectLst/>
                <a:latin typeface="Arial"/>
                <a:ea typeface="Arial"/>
                <a:cs typeface="Arial"/>
                <a:sym typeface="Arial"/>
              </a:rPr>
              <a:t>() function. If you know the reference voltage--in this case we will use 5 V--you can easily calculate the voltage present at the analog input. </a:t>
            </a:r>
            <a:endParaRPr lang="en-US" dirty="0" smtClean="0"/>
          </a:p>
        </p:txBody>
      </p:sp>
    </p:spTree>
    <p:extLst>
      <p:ext uri="{BB962C8B-B14F-4D97-AF65-F5344CB8AC3E}">
        <p14:creationId xmlns:p14="http://schemas.microsoft.com/office/powerpoint/2010/main" val="201022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400" b="0" i="0" u="none" strike="noStrike" cap="none" dirty="0" smtClean="0">
                <a:solidFill>
                  <a:srgbClr val="000000"/>
                </a:solidFill>
                <a:effectLst/>
                <a:latin typeface="Arial"/>
                <a:ea typeface="Arial"/>
                <a:cs typeface="Arial"/>
                <a:sym typeface="Arial"/>
              </a:rPr>
              <a:t>A </a:t>
            </a:r>
            <a:r>
              <a:rPr lang="en-US" sz="1400" b="1" i="0" u="none" strike="noStrike" cap="none" dirty="0" smtClean="0">
                <a:solidFill>
                  <a:srgbClr val="000000"/>
                </a:solidFill>
                <a:effectLst/>
                <a:latin typeface="Arial"/>
                <a:ea typeface="Arial"/>
                <a:cs typeface="Arial"/>
                <a:sym typeface="Arial"/>
              </a:rPr>
              <a:t>fluke digital </a:t>
            </a:r>
            <a:r>
              <a:rPr lang="en-US" sz="1400" b="1"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used mainly for calibration efforts. It can be used to calibrate volts, currents, and other electrical units.</a:t>
            </a:r>
          </a:p>
          <a:p>
            <a:pPr fontAlgn="base"/>
            <a:r>
              <a:rPr lang="en-US" sz="1400" b="0" i="0" u="none" strike="noStrike" cap="none" dirty="0" smtClean="0">
                <a:solidFill>
                  <a:srgbClr val="000000"/>
                </a:solidFill>
                <a:effectLst/>
                <a:latin typeface="Arial"/>
                <a:ea typeface="Arial"/>
                <a:cs typeface="Arial"/>
                <a:sym typeface="Arial"/>
              </a:rPr>
              <a:t>A </a:t>
            </a:r>
            <a:r>
              <a:rPr lang="en-US" sz="1400" b="1" i="0" u="none" strike="noStrike" cap="none" dirty="0" smtClean="0">
                <a:solidFill>
                  <a:srgbClr val="000000"/>
                </a:solidFill>
                <a:effectLst/>
                <a:latin typeface="Arial"/>
                <a:ea typeface="Arial"/>
                <a:cs typeface="Arial"/>
                <a:sym typeface="Arial"/>
              </a:rPr>
              <a:t>clamp digital </a:t>
            </a:r>
            <a:r>
              <a:rPr lang="en-US" sz="1400" b="1"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uses built-in tools to measure electrical flow. This highly differs from the fluke digital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in that it uses a clamp in order to measure this flow, and is usually only recommended for use by a professional.</a:t>
            </a:r>
          </a:p>
          <a:p>
            <a:pPr fontAlgn="base"/>
            <a:r>
              <a:rPr lang="en-US" sz="1400" b="0" i="0" u="none" strike="noStrike" cap="none" dirty="0" smtClean="0">
                <a:solidFill>
                  <a:srgbClr val="000000"/>
                </a:solidFill>
                <a:effectLst/>
                <a:latin typeface="Arial"/>
                <a:ea typeface="Arial"/>
                <a:cs typeface="Arial"/>
                <a:sym typeface="Arial"/>
              </a:rPr>
              <a:t>An </a:t>
            </a:r>
            <a:r>
              <a:rPr lang="en-US" sz="1400" b="1" i="0" u="none" strike="noStrike" cap="none" dirty="0" err="1" smtClean="0">
                <a:solidFill>
                  <a:srgbClr val="000000"/>
                </a:solidFill>
                <a:effectLst/>
                <a:latin typeface="Arial"/>
                <a:ea typeface="Arial"/>
                <a:cs typeface="Arial"/>
                <a:sym typeface="Arial"/>
              </a:rPr>
              <a:t>autoranging</a:t>
            </a:r>
            <a:r>
              <a:rPr lang="en-US" sz="1400" b="0" i="0" u="none" strike="noStrike" cap="none" dirty="0" smtClean="0">
                <a:solidFill>
                  <a:srgbClr val="000000"/>
                </a:solidFill>
                <a:effectLst/>
                <a:latin typeface="Arial"/>
                <a:ea typeface="Arial"/>
                <a:cs typeface="Arial"/>
                <a:sym typeface="Arial"/>
              </a:rPr>
              <a:t> digital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used for easier projects. This is the most highly recommended type for use by DIY enthusiasts and at-home electricians. It usually just measures one component at a time</a:t>
            </a:r>
            <a:endParaRPr lang="en-US" dirty="0"/>
          </a:p>
        </p:txBody>
      </p:sp>
    </p:spTree>
    <p:extLst>
      <p:ext uri="{BB962C8B-B14F-4D97-AF65-F5344CB8AC3E}">
        <p14:creationId xmlns:p14="http://schemas.microsoft.com/office/powerpoint/2010/main" val="201022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smtClean="0">
                <a:solidFill>
                  <a:srgbClr val="000000"/>
                </a:solidFill>
                <a:effectLst/>
                <a:latin typeface="Arial"/>
                <a:ea typeface="Arial"/>
                <a:cs typeface="Arial"/>
                <a:sym typeface="Arial"/>
              </a:rPr>
              <a:t>A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has three parts:</a:t>
            </a:r>
          </a:p>
          <a:p>
            <a:r>
              <a:rPr lang="en-US" sz="1400" b="0" i="0" u="none" strike="noStrike" cap="none" dirty="0" smtClean="0">
                <a:solidFill>
                  <a:srgbClr val="000000"/>
                </a:solidFill>
                <a:effectLst/>
                <a:latin typeface="Arial"/>
                <a:ea typeface="Arial"/>
                <a:cs typeface="Arial"/>
                <a:sym typeface="Arial"/>
              </a:rPr>
              <a:t>Display</a:t>
            </a:r>
          </a:p>
          <a:p>
            <a:r>
              <a:rPr lang="en-US" sz="1400" b="0" i="0" u="none" strike="noStrike" cap="none" dirty="0" smtClean="0">
                <a:solidFill>
                  <a:srgbClr val="000000"/>
                </a:solidFill>
                <a:effectLst/>
                <a:latin typeface="Arial"/>
                <a:ea typeface="Arial"/>
                <a:cs typeface="Arial"/>
                <a:sym typeface="Arial"/>
              </a:rPr>
              <a:t>Selection Knob</a:t>
            </a:r>
          </a:p>
          <a:p>
            <a:r>
              <a:rPr lang="en-US" sz="1400" b="0" i="0" u="none" strike="noStrike" cap="none" dirty="0" smtClean="0">
                <a:solidFill>
                  <a:srgbClr val="000000"/>
                </a:solidFill>
                <a:effectLst/>
                <a:latin typeface="Arial"/>
                <a:ea typeface="Arial"/>
                <a:cs typeface="Arial"/>
                <a:sym typeface="Arial"/>
              </a:rPr>
              <a:t>Ports</a:t>
            </a:r>
          </a:p>
          <a:p>
            <a:r>
              <a:rPr lang="en-US" sz="1400" b="0" i="0" u="none" strike="noStrike" cap="none" dirty="0" smtClean="0">
                <a:solidFill>
                  <a:srgbClr val="000000"/>
                </a:solidFill>
                <a:effectLst/>
                <a:latin typeface="Arial"/>
                <a:ea typeface="Arial"/>
                <a:cs typeface="Arial"/>
                <a:sym typeface="Arial"/>
              </a:rPr>
              <a:t>The </a:t>
            </a:r>
            <a:r>
              <a:rPr lang="en-US" sz="1400" b="1" i="0" u="none" strike="noStrike" cap="none" dirty="0" smtClean="0">
                <a:solidFill>
                  <a:srgbClr val="000000"/>
                </a:solidFill>
                <a:effectLst/>
                <a:latin typeface="Arial"/>
                <a:ea typeface="Arial"/>
                <a:cs typeface="Arial"/>
                <a:sym typeface="Arial"/>
              </a:rPr>
              <a:t>display</a:t>
            </a:r>
            <a:r>
              <a:rPr lang="en-US" sz="1400" b="0" i="0" u="none" strike="noStrike" cap="none" dirty="0" smtClean="0">
                <a:solidFill>
                  <a:srgbClr val="000000"/>
                </a:solidFill>
                <a:effectLst/>
                <a:latin typeface="Arial"/>
                <a:ea typeface="Arial"/>
                <a:cs typeface="Arial"/>
                <a:sym typeface="Arial"/>
              </a:rPr>
              <a:t> usually has four digits and the ability to display a negative sign. A few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have illuminated displays for better viewing in low light situations.</a:t>
            </a:r>
          </a:p>
          <a:p>
            <a:r>
              <a:rPr lang="en-US" sz="1400" b="0" i="0" u="none" strike="noStrike" cap="none" dirty="0" smtClean="0">
                <a:solidFill>
                  <a:srgbClr val="000000"/>
                </a:solidFill>
                <a:effectLst/>
                <a:latin typeface="Arial"/>
                <a:ea typeface="Arial"/>
                <a:cs typeface="Arial"/>
                <a:sym typeface="Arial"/>
              </a:rPr>
              <a:t>The </a:t>
            </a:r>
            <a:r>
              <a:rPr lang="en-US" sz="1400" b="1" i="0" u="none" strike="noStrike" cap="none" dirty="0" smtClean="0">
                <a:solidFill>
                  <a:srgbClr val="000000"/>
                </a:solidFill>
                <a:effectLst/>
                <a:latin typeface="Arial"/>
                <a:ea typeface="Arial"/>
                <a:cs typeface="Arial"/>
                <a:sym typeface="Arial"/>
              </a:rPr>
              <a:t>selection knob</a:t>
            </a:r>
            <a:r>
              <a:rPr lang="en-US" sz="1400" b="0" i="0" u="none" strike="noStrike" cap="none" dirty="0" smtClean="0">
                <a:solidFill>
                  <a:srgbClr val="000000"/>
                </a:solidFill>
                <a:effectLst/>
                <a:latin typeface="Arial"/>
                <a:ea typeface="Arial"/>
                <a:cs typeface="Arial"/>
                <a:sym typeface="Arial"/>
              </a:rPr>
              <a:t> allows the user to set the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to read different things such as milliamps (mA) of </a:t>
            </a:r>
            <a:r>
              <a:rPr lang="en-US" sz="1400" b="0" i="0" u="none" strike="noStrike" cap="none" dirty="0" smtClean="0">
                <a:solidFill>
                  <a:srgbClr val="000000"/>
                </a:solidFill>
                <a:effectLst/>
                <a:latin typeface="Arial"/>
                <a:ea typeface="Arial"/>
                <a:cs typeface="Arial"/>
                <a:sym typeface="Arial"/>
                <a:hlinkClick r:id="rId3"/>
              </a:rPr>
              <a:t>current</a:t>
            </a:r>
            <a:r>
              <a:rPr lang="en-US" sz="1400" b="0" i="0" u="none" strike="noStrike" cap="none"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hlinkClick r:id="rId4"/>
              </a:rPr>
              <a:t>voltage</a:t>
            </a:r>
            <a:r>
              <a:rPr lang="en-US" sz="1400" b="0" i="0" u="none" strike="noStrike" cap="none" dirty="0" smtClean="0">
                <a:solidFill>
                  <a:srgbClr val="000000"/>
                </a:solidFill>
                <a:effectLst/>
                <a:latin typeface="Arial"/>
                <a:ea typeface="Arial"/>
                <a:cs typeface="Arial"/>
                <a:sym typeface="Arial"/>
              </a:rPr>
              <a:t> (V) and </a:t>
            </a:r>
            <a:r>
              <a:rPr lang="en-US" sz="1400" b="0" i="0" u="none" strike="noStrike" cap="none" dirty="0" smtClean="0">
                <a:solidFill>
                  <a:srgbClr val="000000"/>
                </a:solidFill>
                <a:effectLst/>
                <a:latin typeface="Arial"/>
                <a:ea typeface="Arial"/>
                <a:cs typeface="Arial"/>
                <a:sym typeface="Arial"/>
                <a:hlinkClick r:id="rId5"/>
              </a:rPr>
              <a:t>resistance</a:t>
            </a:r>
            <a:r>
              <a:rPr lang="en-US" sz="1400" b="0" i="0" u="none" strike="noStrike" cap="none" dirty="0" smtClean="0">
                <a:solidFill>
                  <a:srgbClr val="000000"/>
                </a:solidFill>
                <a:effectLst/>
                <a:latin typeface="Arial"/>
                <a:ea typeface="Arial"/>
                <a:cs typeface="Arial"/>
                <a:sym typeface="Arial"/>
              </a:rPr>
              <a:t> (Ω).</a:t>
            </a:r>
          </a:p>
          <a:p>
            <a:r>
              <a:rPr lang="en-US" sz="1400" b="0" i="0" u="none" strike="noStrike" cap="none" dirty="0" smtClean="0">
                <a:solidFill>
                  <a:srgbClr val="000000"/>
                </a:solidFill>
                <a:effectLst/>
                <a:latin typeface="Arial"/>
                <a:ea typeface="Arial"/>
                <a:cs typeface="Arial"/>
                <a:sym typeface="Arial"/>
              </a:rPr>
              <a:t>Two probes are plugged into two of the </a:t>
            </a:r>
            <a:r>
              <a:rPr lang="en-US" sz="1400" b="1" i="0" u="none" strike="noStrike" cap="none" dirty="0" smtClean="0">
                <a:solidFill>
                  <a:srgbClr val="000000"/>
                </a:solidFill>
                <a:effectLst/>
                <a:latin typeface="Arial"/>
                <a:ea typeface="Arial"/>
                <a:cs typeface="Arial"/>
                <a:sym typeface="Arial"/>
              </a:rPr>
              <a:t>ports</a:t>
            </a:r>
            <a:r>
              <a:rPr lang="en-US" sz="1400" b="0" i="0" u="none" strike="noStrike" cap="none" dirty="0" smtClean="0">
                <a:solidFill>
                  <a:srgbClr val="000000"/>
                </a:solidFill>
                <a:effectLst/>
                <a:latin typeface="Arial"/>
                <a:ea typeface="Arial"/>
                <a:cs typeface="Arial"/>
                <a:sym typeface="Arial"/>
              </a:rPr>
              <a:t> on the front of the unit. </a:t>
            </a:r>
            <a:r>
              <a:rPr lang="en-US" sz="1400" b="1" i="0" u="none" strike="noStrike" cap="none" dirty="0" smtClean="0">
                <a:solidFill>
                  <a:srgbClr val="000000"/>
                </a:solidFill>
                <a:effectLst/>
                <a:latin typeface="Arial"/>
                <a:ea typeface="Arial"/>
                <a:cs typeface="Arial"/>
                <a:sym typeface="Arial"/>
              </a:rPr>
              <a:t>COM</a:t>
            </a:r>
            <a:r>
              <a:rPr lang="en-US" sz="1400" b="0" i="0" u="none" strike="noStrike" cap="none" dirty="0" smtClean="0">
                <a:solidFill>
                  <a:srgbClr val="000000"/>
                </a:solidFill>
                <a:effectLst/>
                <a:latin typeface="Arial"/>
                <a:ea typeface="Arial"/>
                <a:cs typeface="Arial"/>
                <a:sym typeface="Arial"/>
              </a:rPr>
              <a:t> stands for common and is almost always connected to Ground or ‘-’ of a circuit. The </a:t>
            </a:r>
            <a:r>
              <a:rPr lang="en-US" sz="1400" b="1" i="0" u="none" strike="noStrike" cap="none" dirty="0" smtClean="0">
                <a:solidFill>
                  <a:srgbClr val="000000"/>
                </a:solidFill>
                <a:effectLst/>
                <a:latin typeface="Arial"/>
                <a:ea typeface="Arial"/>
                <a:cs typeface="Arial"/>
                <a:sym typeface="Arial"/>
              </a:rPr>
              <a:t>COM</a:t>
            </a:r>
            <a:r>
              <a:rPr lang="en-US" sz="1400" b="0" i="0" u="none" strike="noStrike" cap="none" dirty="0" smtClean="0">
                <a:solidFill>
                  <a:srgbClr val="000000"/>
                </a:solidFill>
                <a:effectLst/>
                <a:latin typeface="Arial"/>
                <a:ea typeface="Arial"/>
                <a:cs typeface="Arial"/>
                <a:sym typeface="Arial"/>
              </a:rPr>
              <a:t> probe is conventionally black but there is no difference between the red probe and black probe other than color. </a:t>
            </a:r>
            <a:r>
              <a:rPr lang="en-US" sz="1400" b="1" i="0" u="none" strike="noStrike" cap="none" dirty="0" smtClean="0">
                <a:solidFill>
                  <a:srgbClr val="000000"/>
                </a:solidFill>
                <a:effectLst/>
                <a:latin typeface="Arial"/>
                <a:ea typeface="Arial"/>
                <a:cs typeface="Arial"/>
                <a:sym typeface="Arial"/>
              </a:rPr>
              <a:t>10A</a:t>
            </a:r>
            <a:r>
              <a:rPr lang="en-US" sz="1400" b="0" i="0" u="none" strike="noStrike" cap="none" dirty="0" smtClean="0">
                <a:solidFill>
                  <a:srgbClr val="000000"/>
                </a:solidFill>
                <a:effectLst/>
                <a:latin typeface="Arial"/>
                <a:ea typeface="Arial"/>
                <a:cs typeface="Arial"/>
                <a:sym typeface="Arial"/>
              </a:rPr>
              <a:t> is the special port used when measuring large currents (greater than 200mA). </a:t>
            </a:r>
            <a:r>
              <a:rPr lang="en-US" sz="1400" b="1" i="0" u="none" strike="noStrike" cap="none" dirty="0" err="1" smtClean="0">
                <a:solidFill>
                  <a:srgbClr val="000000"/>
                </a:solidFill>
                <a:effectLst/>
                <a:latin typeface="Arial"/>
                <a:ea typeface="Arial"/>
                <a:cs typeface="Arial"/>
                <a:sym typeface="Arial"/>
              </a:rPr>
              <a:t>mAVΩ</a:t>
            </a:r>
            <a:r>
              <a:rPr lang="en-US" sz="1400" b="0" i="0" u="none" strike="noStrike" cap="none" dirty="0" smtClean="0">
                <a:solidFill>
                  <a:srgbClr val="000000"/>
                </a:solidFill>
                <a:effectLst/>
                <a:latin typeface="Arial"/>
                <a:ea typeface="Arial"/>
                <a:cs typeface="Arial"/>
                <a:sym typeface="Arial"/>
              </a:rPr>
              <a:t> is the port that the red probe is conventionally plugged in to. This port allows the measurement of current (up to 200mA), voltage (V), and resistance (Ω). The probes have a </a:t>
            </a:r>
            <a:r>
              <a:rPr lang="en-US" sz="1400" b="0" i="1" u="none" strike="noStrike" cap="none" dirty="0" smtClean="0">
                <a:solidFill>
                  <a:srgbClr val="000000"/>
                </a:solidFill>
                <a:effectLst/>
                <a:latin typeface="Arial"/>
                <a:ea typeface="Arial"/>
                <a:cs typeface="Arial"/>
                <a:sym typeface="Arial"/>
              </a:rPr>
              <a:t>banana</a:t>
            </a:r>
            <a:r>
              <a:rPr lang="en-US" sz="1400" b="0" i="0" u="none" strike="noStrike" cap="none" dirty="0" smtClean="0">
                <a:solidFill>
                  <a:srgbClr val="000000"/>
                </a:solidFill>
                <a:effectLst/>
                <a:latin typeface="Arial"/>
                <a:ea typeface="Arial"/>
                <a:cs typeface="Arial"/>
                <a:sym typeface="Arial"/>
              </a:rPr>
              <a:t> type connector on the end that plugs into the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Any probe with a banana plug will work with this meter. This allows for different </a:t>
            </a:r>
            <a:r>
              <a:rPr lang="en-US" sz="1400" b="0" i="0" u="none" strike="noStrike" cap="none" dirty="0" smtClean="0">
                <a:solidFill>
                  <a:srgbClr val="000000"/>
                </a:solidFill>
                <a:effectLst/>
                <a:latin typeface="Arial"/>
                <a:ea typeface="Arial"/>
                <a:cs typeface="Arial"/>
                <a:sym typeface="Arial"/>
                <a:hlinkClick r:id="rId6"/>
              </a:rPr>
              <a:t>types of probes</a:t>
            </a:r>
            <a:r>
              <a:rPr lang="en-US" sz="1400" b="0" i="0" u="none" strike="noStrike" cap="none" dirty="0" smtClean="0">
                <a:solidFill>
                  <a:srgbClr val="000000"/>
                </a:solidFill>
                <a:effectLst/>
                <a:latin typeface="Arial"/>
                <a:ea typeface="Arial"/>
                <a:cs typeface="Arial"/>
                <a:sym typeface="Arial"/>
              </a:rPr>
              <a:t> to be used.</a:t>
            </a:r>
            <a:endParaRPr lang="en-US" sz="14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10228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smtClean="0">
                <a:solidFill>
                  <a:srgbClr val="000000"/>
                </a:solidFill>
                <a:effectLst/>
                <a:latin typeface="Arial"/>
                <a:ea typeface="Arial"/>
                <a:cs typeface="Arial"/>
                <a:sym typeface="Arial"/>
              </a:rPr>
              <a:t>An analog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based on a </a:t>
            </a:r>
            <a:r>
              <a:rPr lang="en-US" sz="1400" b="0" i="0" u="none" strike="noStrike" cap="none" dirty="0" err="1" smtClean="0">
                <a:solidFill>
                  <a:srgbClr val="000000"/>
                </a:solidFill>
                <a:effectLst/>
                <a:latin typeface="Arial"/>
                <a:ea typeface="Arial"/>
                <a:cs typeface="Arial"/>
                <a:sym typeface="Arial"/>
              </a:rPr>
              <a:t>microammeter</a:t>
            </a:r>
            <a:r>
              <a:rPr lang="en-US" sz="1400" b="0" i="0" u="none" strike="noStrike" cap="none" dirty="0" smtClean="0">
                <a:solidFill>
                  <a:srgbClr val="000000"/>
                </a:solidFill>
                <a:effectLst/>
                <a:latin typeface="Arial"/>
                <a:ea typeface="Arial"/>
                <a:cs typeface="Arial"/>
                <a:sym typeface="Arial"/>
              </a:rPr>
              <a:t> (a device that measures amperage, or current) and has a needle that moves over a graduated scale. Analog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are less expensive than their digital counterparts but can be difficult for some users to read accurately. Also, they must be handled carefully and can be damaged if they are dropped.</a:t>
            </a:r>
          </a:p>
          <a:p>
            <a:endParaRPr lang="en-US" sz="1400" b="0" i="0" u="none" strike="noStrike" cap="none" dirty="0" smtClean="0">
              <a:solidFill>
                <a:srgbClr val="000000"/>
              </a:solidFill>
              <a:effectLst/>
              <a:latin typeface="Arial"/>
              <a:ea typeface="Arial"/>
              <a:cs typeface="Arial"/>
              <a:sym typeface="Arial"/>
            </a:endParaRPr>
          </a:p>
          <a:p>
            <a:r>
              <a:rPr lang="en-US" sz="1400" b="0" i="0" u="none" strike="noStrike" cap="none" dirty="0" smtClean="0">
                <a:solidFill>
                  <a:srgbClr val="000000"/>
                </a:solidFill>
                <a:effectLst/>
                <a:latin typeface="Arial"/>
                <a:ea typeface="Arial"/>
                <a:cs typeface="Arial"/>
                <a:sym typeface="Arial"/>
              </a:rPr>
              <a:t>Digital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are the most commonly available type and include simple versions as well as advanced designs for </a:t>
            </a:r>
            <a:r>
              <a:rPr lang="en-US" sz="1400" b="0" i="0" u="none" strike="noStrike" cap="none" dirty="0" smtClean="0">
                <a:solidFill>
                  <a:srgbClr val="000000"/>
                </a:solidFill>
                <a:effectLst/>
                <a:latin typeface="Arial"/>
                <a:ea typeface="Arial"/>
                <a:cs typeface="Arial"/>
                <a:sym typeface="Arial"/>
                <a:hlinkClick r:id="rId3"/>
              </a:rPr>
              <a:t>electronics engineers</a:t>
            </a:r>
            <a:r>
              <a:rPr lang="en-US" sz="1400" b="0" i="0" u="none" strike="noStrike" cap="none" dirty="0" smtClean="0">
                <a:solidFill>
                  <a:srgbClr val="000000"/>
                </a:solidFill>
                <a:effectLst/>
                <a:latin typeface="Arial"/>
                <a:ea typeface="Arial"/>
                <a:cs typeface="Arial"/>
                <a:sym typeface="Arial"/>
              </a:rPr>
              <a:t>. In place of the moving needle and scale found on analog meters, digital meters provide readings on an LCD screen. They tend to cost more than analog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but the price difference is minimal among basic versions. Advanced testers are much more expensive.</a:t>
            </a:r>
          </a:p>
          <a:p>
            <a:r>
              <a:rPr lang="en-US" sz="1400" b="0" i="0" u="none" strike="noStrike" cap="none" dirty="0" smtClean="0">
                <a:solidFill>
                  <a:srgbClr val="000000"/>
                </a:solidFill>
                <a:effectLst/>
                <a:latin typeface="Arial"/>
                <a:ea typeface="Arial"/>
                <a:cs typeface="Arial"/>
                <a:sym typeface="Arial"/>
              </a:rPr>
              <a:t>Digital </a:t>
            </a:r>
            <a:r>
              <a:rPr lang="en-US" sz="1400" b="0" i="0" u="none" strike="noStrike" cap="none" dirty="0" err="1" smtClean="0">
                <a:solidFill>
                  <a:srgbClr val="000000"/>
                </a:solidFill>
                <a:effectLst/>
                <a:latin typeface="Arial"/>
                <a:ea typeface="Arial"/>
                <a:cs typeface="Arial"/>
                <a:sym typeface="Arial"/>
              </a:rPr>
              <a:t>multimeters</a:t>
            </a:r>
            <a:r>
              <a:rPr lang="en-US" sz="1400" b="0" i="0" u="none" strike="noStrike" cap="none" dirty="0" smtClean="0">
                <a:solidFill>
                  <a:srgbClr val="000000"/>
                </a:solidFill>
                <a:effectLst/>
                <a:latin typeface="Arial"/>
                <a:ea typeface="Arial"/>
                <a:cs typeface="Arial"/>
                <a:sym typeface="Arial"/>
              </a:rPr>
              <a:t> typically are better than analog in the voltmeter function, due to the higher resistance of digital. But for most users, the primary advantage of digital testers is the easy-to-read and highly accurate digital readout.</a:t>
            </a:r>
          </a:p>
          <a:p>
            <a:endParaRPr lang="en-US" sz="14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1022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400" b="0" i="0" u="none" strike="noStrike" cap="none" dirty="0" smtClean="0">
                <a:solidFill>
                  <a:srgbClr val="000000"/>
                </a:solidFill>
                <a:effectLst/>
                <a:latin typeface="Arial"/>
                <a:ea typeface="Arial"/>
                <a:cs typeface="Arial"/>
                <a:sym typeface="Arial"/>
              </a:rPr>
              <a:t>If you're measuring DC voltage (such as a battery or a sensor hooked up to an </a:t>
            </a:r>
            <a:r>
              <a:rPr lang="en-US" sz="1400" b="0" i="0" u="none" strike="noStrike" cap="none" dirty="0" err="1" smtClean="0">
                <a:solidFill>
                  <a:srgbClr val="000000"/>
                </a:solidFill>
                <a:effectLst/>
                <a:latin typeface="Arial"/>
                <a:ea typeface="Arial"/>
                <a:cs typeface="Arial"/>
                <a:sym typeface="Arial"/>
              </a:rPr>
              <a:t>Arduino</a:t>
            </a:r>
            <a:r>
              <a:rPr lang="en-US" sz="1400" b="0" i="0" u="none" strike="noStrike" cap="none" dirty="0" smtClean="0">
                <a:solidFill>
                  <a:srgbClr val="000000"/>
                </a:solidFill>
                <a:effectLst/>
                <a:latin typeface="Arial"/>
                <a:ea typeface="Arial"/>
                <a:cs typeface="Arial"/>
                <a:sym typeface="Arial"/>
              </a:rPr>
              <a:t>) you want to set the knob where the V has a straight line. AC voltage (like what</a:t>
            </a:r>
            <a:r>
              <a:rPr lang="en-US" sz="1400" b="0" i="0" u="none" strike="noStrike" cap="none" baseline="0" dirty="0" smtClean="0">
                <a:solidFill>
                  <a:srgbClr val="000000"/>
                </a:solidFill>
                <a:effectLst/>
                <a:latin typeface="Arial"/>
                <a:ea typeface="Arial"/>
                <a:cs typeface="Arial"/>
                <a:sym typeface="Arial"/>
              </a:rPr>
              <a:t> </a:t>
            </a:r>
            <a:r>
              <a:rPr lang="en-US" sz="1400" b="0" i="0" u="none" strike="noStrike" cap="none" dirty="0" smtClean="0">
                <a:solidFill>
                  <a:srgbClr val="000000"/>
                </a:solidFill>
                <a:effectLst/>
                <a:latin typeface="Arial"/>
                <a:ea typeface="Arial"/>
                <a:cs typeface="Arial"/>
                <a:sym typeface="Arial"/>
              </a:rPr>
              <a:t>comes out of the wall) can be dangerous, so we rarely need to use the AC voltage setting (the V with a wavy line next to it). If you're messing with AC, we recommend you get a </a:t>
            </a:r>
            <a:r>
              <a:rPr lang="en-US" sz="1400" b="0" i="0" u="none" strike="noStrike" cap="none" dirty="0" smtClean="0">
                <a:solidFill>
                  <a:srgbClr val="000000"/>
                </a:solidFill>
                <a:effectLst/>
                <a:latin typeface="Arial"/>
                <a:ea typeface="Arial"/>
                <a:cs typeface="Arial"/>
                <a:sym typeface="Arial"/>
                <a:hlinkClick r:id="rId3"/>
              </a:rPr>
              <a:t>non-contact tester</a:t>
            </a:r>
            <a:r>
              <a:rPr lang="en-US" sz="1400" b="0" i="0" u="none" strike="noStrike" cap="none" dirty="0" smtClean="0">
                <a:solidFill>
                  <a:srgbClr val="000000"/>
                </a:solidFill>
                <a:effectLst/>
                <a:latin typeface="Arial"/>
                <a:ea typeface="Arial"/>
                <a:cs typeface="Arial"/>
                <a:sym typeface="Arial"/>
              </a:rPr>
              <a:t> rather than use a digital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What happens if you switch the red and black probes? The reading on the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simply negative. Nothing bad happens! The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measures voltage in relation to the common probe. How much voltage is there on the ‘+’ of the battery compared to common or the negative pin? 1.5V. If we switch the probes, we define ‘+’ as the common or zero point. How much voltage is there on the ‘-’ of the battery compared to our new zero? -1.5V!</a:t>
            </a:r>
          </a:p>
          <a:p>
            <a:r>
              <a:rPr lang="en-US" dirty="0" smtClean="0"/>
              <a:t/>
            </a:r>
            <a:br>
              <a:rPr lang="en-US" dirty="0" smtClean="0"/>
            </a:br>
            <a:endParaRPr lang="en-US" dirty="0"/>
          </a:p>
        </p:txBody>
      </p:sp>
    </p:spTree>
    <p:extLst>
      <p:ext uri="{BB962C8B-B14F-4D97-AF65-F5344CB8AC3E}">
        <p14:creationId xmlns:p14="http://schemas.microsoft.com/office/powerpoint/2010/main" val="943063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0" i="0" u="none" strike="noStrike" cap="none" dirty="0" smtClean="0">
                <a:solidFill>
                  <a:srgbClr val="000000"/>
                </a:solidFill>
                <a:effectLst/>
                <a:latin typeface="Arial"/>
                <a:ea typeface="Arial"/>
                <a:cs typeface="Arial"/>
                <a:sym typeface="Arial"/>
              </a:rPr>
              <a:t>Normal </a:t>
            </a:r>
            <a:r>
              <a:rPr lang="en-US" sz="1400" b="0" i="0" u="none" strike="noStrike" cap="none" dirty="0" smtClean="0">
                <a:solidFill>
                  <a:srgbClr val="000000"/>
                </a:solidFill>
                <a:effectLst/>
                <a:latin typeface="Arial"/>
                <a:ea typeface="Arial"/>
                <a:cs typeface="Arial"/>
                <a:sym typeface="Arial"/>
                <a:hlinkClick r:id="rId3"/>
              </a:rPr>
              <a:t>resistors</a:t>
            </a:r>
            <a:r>
              <a:rPr lang="en-US" sz="1400" b="0" i="0" u="none" strike="noStrike" cap="none" dirty="0" smtClean="0">
                <a:solidFill>
                  <a:srgbClr val="000000"/>
                </a:solidFill>
                <a:effectLst/>
                <a:latin typeface="Arial"/>
                <a:ea typeface="Arial"/>
                <a:cs typeface="Arial"/>
                <a:sym typeface="Arial"/>
              </a:rPr>
              <a:t> have </a:t>
            </a:r>
            <a:r>
              <a:rPr lang="en-US" sz="1400" b="0" i="0" u="none" strike="noStrike" cap="none" dirty="0" smtClean="0">
                <a:solidFill>
                  <a:srgbClr val="000000"/>
                </a:solidFill>
                <a:effectLst/>
                <a:latin typeface="Arial"/>
                <a:ea typeface="Arial"/>
                <a:cs typeface="Arial"/>
                <a:sym typeface="Arial"/>
                <a:hlinkClick r:id="rId4"/>
              </a:rPr>
              <a:t>color codes</a:t>
            </a:r>
            <a:r>
              <a:rPr lang="en-US" sz="1400" b="0" i="0" u="none" strike="noStrike" cap="none" dirty="0" smtClean="0">
                <a:solidFill>
                  <a:srgbClr val="000000"/>
                </a:solidFill>
                <a:effectLst/>
                <a:latin typeface="Arial"/>
                <a:ea typeface="Arial"/>
                <a:cs typeface="Arial"/>
                <a:sym typeface="Arial"/>
              </a:rPr>
              <a:t> on them. If you don't know what they mean, that's ok! There are plenty of </a:t>
            </a:r>
            <a:r>
              <a:rPr lang="en-US" sz="1400" b="0" i="0" u="none" strike="noStrike" cap="none" dirty="0" smtClean="0">
                <a:solidFill>
                  <a:srgbClr val="000000"/>
                </a:solidFill>
                <a:effectLst/>
                <a:latin typeface="Arial"/>
                <a:ea typeface="Arial"/>
                <a:cs typeface="Arial"/>
                <a:sym typeface="Arial"/>
                <a:hlinkClick r:id="rId5"/>
              </a:rPr>
              <a:t>online calculators</a:t>
            </a:r>
            <a:r>
              <a:rPr lang="en-US" sz="1400" b="0" i="0" u="none" strike="noStrike" cap="none" dirty="0" smtClean="0">
                <a:solidFill>
                  <a:srgbClr val="000000"/>
                </a:solidFill>
                <a:effectLst/>
                <a:latin typeface="Arial"/>
                <a:ea typeface="Arial"/>
                <a:cs typeface="Arial"/>
                <a:sym typeface="Arial"/>
              </a:rPr>
              <a:t> that are easy to use. However, if you ever find yourself without internet access, a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very handy at measuring resistance.</a:t>
            </a:r>
          </a:p>
          <a:p>
            <a:r>
              <a:rPr lang="en-US" sz="1400" b="0" i="0" u="none" strike="noStrike" cap="none" dirty="0" smtClean="0">
                <a:solidFill>
                  <a:srgbClr val="000000"/>
                </a:solidFill>
                <a:effectLst/>
                <a:latin typeface="Arial"/>
                <a:ea typeface="Arial"/>
                <a:cs typeface="Arial"/>
                <a:sym typeface="Arial"/>
              </a:rPr>
              <a:t>Pick out a random resistor and set the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to the 20kΩ setting. Then hold the probes against the resistor legs with the same amount of pressure you when pressing a key on a keyboard.</a:t>
            </a:r>
          </a:p>
          <a:p>
            <a:r>
              <a:rPr lang="en-US" b="0" i="0" dirty="0" smtClean="0">
                <a:solidFill>
                  <a:srgbClr val="000000"/>
                </a:solidFill>
                <a:effectLst/>
                <a:latin typeface="Arial"/>
              </a:rPr>
              <a:t>Because diodes drop a specific voltage across their terminals with their threshold voltage is exceeded, we can use these properties to see if a diode is reading a healthy and correct voltage across their terminals. </a:t>
            </a:r>
            <a:r>
              <a:rPr lang="en-US" sz="1400" b="0" i="0" u="none" strike="noStrike" cap="none" dirty="0" smtClean="0">
                <a:solidFill>
                  <a:srgbClr val="000000"/>
                </a:solidFill>
                <a:effectLst/>
                <a:latin typeface="Arial"/>
                <a:ea typeface="Arial"/>
                <a:cs typeface="Arial"/>
                <a:sym typeface="Arial"/>
              </a:rPr>
              <a:t>The value displayed on your </a:t>
            </a:r>
            <a:r>
              <a:rPr lang="en-US" sz="1400" b="0" i="0" u="none" strike="noStrike" cap="none" dirty="0" err="1" smtClean="0">
                <a:solidFill>
                  <a:srgbClr val="000000"/>
                </a:solidFill>
                <a:effectLst/>
                <a:latin typeface="Arial"/>
                <a:ea typeface="Arial"/>
                <a:cs typeface="Arial"/>
                <a:sym typeface="Arial"/>
              </a:rPr>
              <a:t>multimeter</a:t>
            </a:r>
            <a:r>
              <a:rPr lang="en-US" sz="1400" b="0" i="0" u="none" strike="noStrike" cap="none" dirty="0" smtClean="0">
                <a:solidFill>
                  <a:srgbClr val="000000"/>
                </a:solidFill>
                <a:effectLst/>
                <a:latin typeface="Arial"/>
                <a:ea typeface="Arial"/>
                <a:cs typeface="Arial"/>
                <a:sym typeface="Arial"/>
              </a:rPr>
              <a:t> is called the forward voltage drop. This indicates the quantity of voltage used up by the LED, or </a:t>
            </a:r>
            <a:r>
              <a:rPr lang="en-US" sz="1400" b="0" i="1" u="none" strike="noStrike" cap="none" dirty="0" smtClean="0">
                <a:solidFill>
                  <a:srgbClr val="000000"/>
                </a:solidFill>
                <a:effectLst/>
                <a:latin typeface="Arial"/>
                <a:ea typeface="Arial"/>
                <a:cs typeface="Arial"/>
                <a:sym typeface="Arial"/>
              </a:rPr>
              <a:t>dropped</a:t>
            </a:r>
            <a:r>
              <a:rPr lang="en-US" sz="1400" b="0" i="0" u="none" strike="noStrike" cap="none" dirty="0" smtClean="0">
                <a:solidFill>
                  <a:srgbClr val="000000"/>
                </a:solidFill>
                <a:effectLst/>
                <a:latin typeface="Arial"/>
                <a:ea typeface="Arial"/>
                <a:cs typeface="Arial"/>
                <a:sym typeface="Arial"/>
              </a:rPr>
              <a:t>, when current is traveling in the appropriate direction, </a:t>
            </a:r>
            <a:r>
              <a:rPr lang="en-US" sz="1400" b="0" i="1" u="none" strike="noStrike" cap="none" dirty="0" smtClean="0">
                <a:solidFill>
                  <a:srgbClr val="000000"/>
                </a:solidFill>
                <a:effectLst/>
                <a:latin typeface="Arial"/>
                <a:ea typeface="Arial"/>
                <a:cs typeface="Arial"/>
                <a:sym typeface="Arial"/>
              </a:rPr>
              <a:t>forward</a:t>
            </a:r>
            <a:r>
              <a:rPr lang="en-US" sz="1400" b="0" i="0" u="none" strike="noStrike" cap="none" dirty="0" smtClean="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25339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 name="Google Shape;12;p2"/>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8"/>
        <p:cNvGrpSpPr/>
        <p:nvPr/>
      </p:nvGrpSpPr>
      <p:grpSpPr>
        <a:xfrm>
          <a:off x="0" y="0"/>
          <a:ext cx="0" cy="0"/>
          <a:chOff x="0" y="0"/>
          <a:chExt cx="0" cy="0"/>
        </a:xfrm>
      </p:grpSpPr>
      <p:sp>
        <p:nvSpPr>
          <p:cNvPr id="49" name="Google Shape;49;p11"/>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50" name="Google Shape;50;p11"/>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3" name="Google Shape;53;p12"/>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4" name="Google Shape;54;p12"/>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3"/>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7"/>
        <p:cNvGrpSpPr/>
        <p:nvPr/>
      </p:nvGrpSpPr>
      <p:grpSpPr>
        <a:xfrm>
          <a:off x="0" y="0"/>
          <a:ext cx="0" cy="0"/>
          <a:chOff x="0" y="0"/>
          <a:chExt cx="0" cy="0"/>
        </a:xfrm>
      </p:grpSpPr>
      <p:pic>
        <p:nvPicPr>
          <p:cNvPr id="58" name="Google Shape;58;p14"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59" name="Google Shape;59;p14"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60" name="Google Shape;60;p14"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61" name="Google Shape;61;p14"/>
          <p:cNvSpPr txBox="1">
            <a:spLocks noGrp="1"/>
          </p:cNvSpPr>
          <p:nvPr>
            <p:ph type="sldNum" idx="12"/>
          </p:nvPr>
        </p:nvSpPr>
        <p:spPr>
          <a:xfrm>
            <a:off x="4419600" y="4608064"/>
            <a:ext cx="2133600" cy="318397"/>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2">
    <p:spTree>
      <p:nvGrpSpPr>
        <p:cNvPr id="1" name="Shape 62"/>
        <p:cNvGrpSpPr/>
        <p:nvPr/>
      </p:nvGrpSpPr>
      <p:grpSpPr>
        <a:xfrm>
          <a:off x="0" y="0"/>
          <a:ext cx="0" cy="0"/>
          <a:chOff x="0" y="0"/>
          <a:chExt cx="0" cy="0"/>
        </a:xfrm>
      </p:grpSpPr>
      <p:pic>
        <p:nvPicPr>
          <p:cNvPr id="63" name="Google Shape;63;p15"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64" name="Google Shape;64;p15"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65" name="Google Shape;65;p15"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66" name="Google Shape;66;p15"/>
          <p:cNvSpPr txBox="1">
            <a:spLocks noGrp="1"/>
          </p:cNvSpPr>
          <p:nvPr>
            <p:ph type="title"/>
          </p:nvPr>
        </p:nvSpPr>
        <p:spPr>
          <a:xfrm>
            <a:off x="1143000" y="841771"/>
            <a:ext cx="6858000" cy="1790701"/>
          </a:xfrm>
          <a:prstGeom prst="rect">
            <a:avLst/>
          </a:prstGeom>
          <a:noFill/>
          <a:ln>
            <a:noFill/>
          </a:ln>
        </p:spPr>
        <p:txBody>
          <a:bodyPr spcFirstLastPara="1" wrap="square" lIns="34275" tIns="34275" rIns="34275" bIns="34275" anchor="b" anchorCtr="0">
            <a:noAutofit/>
          </a:bodyPr>
          <a:lstStyle>
            <a:lvl1pPr lvl="0" algn="ctr">
              <a:lnSpc>
                <a:spcPct val="90000"/>
              </a:lnSpc>
              <a:spcBef>
                <a:spcPts val="0"/>
              </a:spcBef>
              <a:spcAft>
                <a:spcPts val="0"/>
              </a:spcAft>
              <a:buClr>
                <a:srgbClr val="000000"/>
              </a:buClr>
              <a:buSzPts val="4500"/>
              <a:buFont typeface="Calibri"/>
              <a:buNone/>
              <a:defRPr sz="45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5"/>
          <p:cNvSpPr txBox="1">
            <a:spLocks noGrp="1"/>
          </p:cNvSpPr>
          <p:nvPr>
            <p:ph type="body" idx="1"/>
          </p:nvPr>
        </p:nvSpPr>
        <p:spPr>
          <a:xfrm>
            <a:off x="1143000" y="2701527"/>
            <a:ext cx="6858000" cy="1241701"/>
          </a:xfrm>
          <a:prstGeom prst="rect">
            <a:avLst/>
          </a:prstGeom>
          <a:noFill/>
          <a:ln>
            <a:noFill/>
          </a:ln>
        </p:spPr>
        <p:txBody>
          <a:bodyPr spcFirstLastPara="1" wrap="square" lIns="34275" tIns="34275" rIns="34275" bIns="34275" anchor="t" anchorCtr="0">
            <a:noAutofit/>
          </a:bodyPr>
          <a:lstStyle>
            <a:lvl1pPr marL="457200" lvl="0"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1pPr>
            <a:lvl2pPr marL="914400" lvl="1"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2pPr>
            <a:lvl3pPr marL="1371600" lvl="2"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3pPr>
            <a:lvl4pPr marL="1828800" lvl="3"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4pPr>
            <a:lvl5pPr marL="2286000" lvl="4" indent="-228600" algn="ctr">
              <a:lnSpc>
                <a:spcPct val="90000"/>
              </a:lnSpc>
              <a:spcBef>
                <a:spcPts val="800"/>
              </a:spcBef>
              <a:spcAft>
                <a:spcPts val="0"/>
              </a:spcAft>
              <a:buClr>
                <a:srgbClr val="000000"/>
              </a:buClr>
              <a:buSzPts val="1800"/>
              <a:buFont typeface="Calibri"/>
              <a:buNone/>
              <a:defRPr>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5"/>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_HEADER">
  <p:cSld name="SECTION_HEADER 2">
    <p:spTree>
      <p:nvGrpSpPr>
        <p:cNvPr id="1" name="Shape 69"/>
        <p:cNvGrpSpPr/>
        <p:nvPr/>
      </p:nvGrpSpPr>
      <p:grpSpPr>
        <a:xfrm>
          <a:off x="0" y="0"/>
          <a:ext cx="0" cy="0"/>
          <a:chOff x="0" y="0"/>
          <a:chExt cx="0" cy="0"/>
        </a:xfrm>
      </p:grpSpPr>
      <p:pic>
        <p:nvPicPr>
          <p:cNvPr id="70" name="Google Shape;70;p16"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71" name="Google Shape;71;p16"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72" name="Google Shape;72;p16"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73" name="Google Shape;73;p16"/>
          <p:cNvSpPr txBox="1">
            <a:spLocks noGrp="1"/>
          </p:cNvSpPr>
          <p:nvPr>
            <p:ph type="title"/>
          </p:nvPr>
        </p:nvSpPr>
        <p:spPr>
          <a:xfrm>
            <a:off x="623887" y="1282303"/>
            <a:ext cx="7886701" cy="2139602"/>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4500"/>
              <a:buFont typeface="Calibri"/>
              <a:buNone/>
              <a:defRPr sz="45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 name="Google Shape;74;p16"/>
          <p:cNvSpPr txBox="1">
            <a:spLocks noGrp="1"/>
          </p:cNvSpPr>
          <p:nvPr>
            <p:ph type="body" idx="1"/>
          </p:nvPr>
        </p:nvSpPr>
        <p:spPr>
          <a:xfrm>
            <a:off x="623887" y="3442096"/>
            <a:ext cx="7886701" cy="1125301"/>
          </a:xfrm>
          <a:prstGeom prst="rect">
            <a:avLst/>
          </a:prstGeom>
          <a:noFill/>
          <a:ln>
            <a:noFill/>
          </a:ln>
        </p:spPr>
        <p:txBody>
          <a:bodyPr spcFirstLastPara="1" wrap="square" lIns="34275" tIns="34275" rIns="34275" bIns="34275" anchor="t" anchorCtr="0">
            <a:noAutofit/>
          </a:bodyPr>
          <a:lstStyle>
            <a:lvl1pPr marL="457200" lvl="0"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1pPr>
            <a:lvl2pPr marL="914400" lvl="1"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2pPr>
            <a:lvl3pPr marL="1371600" lvl="2"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3pPr>
            <a:lvl4pPr marL="1828800" lvl="3"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4pPr>
            <a:lvl5pPr marL="2286000" lvl="4" indent="-228600" algn="l">
              <a:lnSpc>
                <a:spcPct val="90000"/>
              </a:lnSpc>
              <a:spcBef>
                <a:spcPts val="800"/>
              </a:spcBef>
              <a:spcAft>
                <a:spcPts val="0"/>
              </a:spcAft>
              <a:buClr>
                <a:srgbClr val="888888"/>
              </a:buClr>
              <a:buSzPts val="1800"/>
              <a:buFont typeface="Calibri"/>
              <a:buNone/>
              <a:defRPr>
                <a:solidFill>
                  <a:srgbClr val="888888"/>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5" name="Google Shape;75;p16"/>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76"/>
        <p:cNvGrpSpPr/>
        <p:nvPr/>
      </p:nvGrpSpPr>
      <p:grpSpPr>
        <a:xfrm>
          <a:off x="0" y="0"/>
          <a:ext cx="0" cy="0"/>
          <a:chOff x="0" y="0"/>
          <a:chExt cx="0" cy="0"/>
        </a:xfrm>
      </p:grpSpPr>
      <p:pic>
        <p:nvPicPr>
          <p:cNvPr id="77" name="Google Shape;77;p17"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78" name="Google Shape;78;p17"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79" name="Google Shape;79;p17"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80" name="Google Shape;80;p17"/>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1" name="Google Shape;81;p17"/>
          <p:cNvSpPr txBox="1">
            <a:spLocks noGrp="1"/>
          </p:cNvSpPr>
          <p:nvPr>
            <p:ph type="body" idx="1"/>
          </p:nvPr>
        </p:nvSpPr>
        <p:spPr>
          <a:xfrm>
            <a:off x="628650" y="1369219"/>
            <a:ext cx="3886200" cy="32634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2" name="Google Shape;82;p17"/>
          <p:cNvSpPr txBox="1">
            <a:spLocks noGrp="1"/>
          </p:cNvSpPr>
          <p:nvPr>
            <p:ph type="body" idx="2"/>
          </p:nvPr>
        </p:nvSpPr>
        <p:spPr>
          <a:xfrm>
            <a:off x="4629150" y="1369219"/>
            <a:ext cx="3886200" cy="32634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3" name="Google Shape;83;p17"/>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84"/>
        <p:cNvGrpSpPr/>
        <p:nvPr/>
      </p:nvGrpSpPr>
      <p:grpSpPr>
        <a:xfrm>
          <a:off x="0" y="0"/>
          <a:ext cx="0" cy="0"/>
          <a:chOff x="0" y="0"/>
          <a:chExt cx="0" cy="0"/>
        </a:xfrm>
      </p:grpSpPr>
      <p:pic>
        <p:nvPicPr>
          <p:cNvPr id="85" name="Google Shape;85;p18"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86" name="Google Shape;86;p18"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87" name="Google Shape;87;p18"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88" name="Google Shape;88;p18"/>
          <p:cNvSpPr txBox="1">
            <a:spLocks noGrp="1"/>
          </p:cNvSpPr>
          <p:nvPr>
            <p:ph type="title"/>
          </p:nvPr>
        </p:nvSpPr>
        <p:spPr>
          <a:xfrm>
            <a:off x="629841" y="273843"/>
            <a:ext cx="7886701"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9" name="Google Shape;89;p18"/>
          <p:cNvSpPr txBox="1">
            <a:spLocks noGrp="1"/>
          </p:cNvSpPr>
          <p:nvPr>
            <p:ph type="body" idx="1"/>
          </p:nvPr>
        </p:nvSpPr>
        <p:spPr>
          <a:xfrm>
            <a:off x="629841" y="1260871"/>
            <a:ext cx="3868500" cy="618001"/>
          </a:xfrm>
          <a:prstGeom prst="rect">
            <a:avLst/>
          </a:prstGeom>
          <a:noFill/>
          <a:ln>
            <a:noFill/>
          </a:ln>
        </p:spPr>
        <p:txBody>
          <a:bodyPr spcFirstLastPara="1" wrap="square" lIns="34275" tIns="34275" rIns="34275" bIns="34275" anchor="b" anchorCtr="0">
            <a:noAutofit/>
          </a:bodyPr>
          <a:lstStyle>
            <a:lvl1pPr marL="457200" lvl="0"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1pPr>
            <a:lvl2pPr marL="914400" lvl="1"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2pPr>
            <a:lvl3pPr marL="1371600" lvl="2"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3pPr>
            <a:lvl4pPr marL="1828800" lvl="3"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4pPr>
            <a:lvl5pPr marL="2286000" lvl="4" indent="-228600" algn="l">
              <a:lnSpc>
                <a:spcPct val="90000"/>
              </a:lnSpc>
              <a:spcBef>
                <a:spcPts val="800"/>
              </a:spcBef>
              <a:spcAft>
                <a:spcPts val="0"/>
              </a:spcAft>
              <a:buClr>
                <a:srgbClr val="000000"/>
              </a:buClr>
              <a:buSzPts val="1800"/>
              <a:buFont typeface="Calibri"/>
              <a:buNone/>
              <a:defRPr b="1">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0" name="Google Shape;90;p18"/>
          <p:cNvSpPr txBox="1">
            <a:spLocks noGrp="1"/>
          </p:cNvSpPr>
          <p:nvPr>
            <p:ph type="body" idx="2"/>
          </p:nvPr>
        </p:nvSpPr>
        <p:spPr>
          <a:xfrm>
            <a:off x="629841" y="1878806"/>
            <a:ext cx="3868500" cy="27633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1" name="Google Shape;91;p18"/>
          <p:cNvSpPr txBox="1">
            <a:spLocks noGrp="1"/>
          </p:cNvSpPr>
          <p:nvPr>
            <p:ph type="body" idx="3"/>
          </p:nvPr>
        </p:nvSpPr>
        <p:spPr>
          <a:xfrm>
            <a:off x="4629150" y="1260871"/>
            <a:ext cx="3887400" cy="618001"/>
          </a:xfrm>
          <a:prstGeom prst="rect">
            <a:avLst/>
          </a:prstGeom>
          <a:noFill/>
          <a:ln>
            <a:noFill/>
          </a:ln>
        </p:spPr>
        <p:txBody>
          <a:bodyPr spcFirstLastPara="1" wrap="square" lIns="34275" tIns="34275" rIns="34275" bIns="34275" anchor="b"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18"/>
          <p:cNvSpPr txBox="1">
            <a:spLocks noGrp="1"/>
          </p:cNvSpPr>
          <p:nvPr>
            <p:ph type="body" idx="4"/>
          </p:nvPr>
        </p:nvSpPr>
        <p:spPr>
          <a:xfrm>
            <a:off x="4629150" y="1878806"/>
            <a:ext cx="3887400" cy="2763301"/>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3" name="Google Shape;93;p18"/>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ONLY">
  <p:cSld name="TITLE_ONLY 2">
    <p:spTree>
      <p:nvGrpSpPr>
        <p:cNvPr id="1" name="Shape 94"/>
        <p:cNvGrpSpPr/>
        <p:nvPr/>
      </p:nvGrpSpPr>
      <p:grpSpPr>
        <a:xfrm>
          <a:off x="0" y="0"/>
          <a:ext cx="0" cy="0"/>
          <a:chOff x="0" y="0"/>
          <a:chExt cx="0" cy="0"/>
        </a:xfrm>
      </p:grpSpPr>
      <p:pic>
        <p:nvPicPr>
          <p:cNvPr id="95" name="Google Shape;95;p19"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96" name="Google Shape;96;p19"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97" name="Google Shape;97;p19"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98" name="Google Shape;98;p19"/>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9" name="Google Shape;99;p19"/>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p:cSld name="BLANK 2">
    <p:spTree>
      <p:nvGrpSpPr>
        <p:cNvPr id="1" name="Shape 100"/>
        <p:cNvGrpSpPr/>
        <p:nvPr/>
      </p:nvGrpSpPr>
      <p:grpSpPr>
        <a:xfrm>
          <a:off x="0" y="0"/>
          <a:ext cx="0" cy="0"/>
          <a:chOff x="0" y="0"/>
          <a:chExt cx="0" cy="0"/>
        </a:xfrm>
      </p:grpSpPr>
      <p:pic>
        <p:nvPicPr>
          <p:cNvPr id="101" name="Google Shape;101;p20"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02" name="Google Shape;102;p20"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03" name="Google Shape;103;p20"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04" name="Google Shape;104;p20"/>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tx">
  <p:cSld name="TITLE_AND_BODY">
    <p:spTree>
      <p:nvGrpSpPr>
        <p:cNvPr id="1" name="Shape 13"/>
        <p:cNvGrpSpPr/>
        <p:nvPr/>
      </p:nvGrpSpPr>
      <p:grpSpPr>
        <a:xfrm>
          <a:off x="0" y="0"/>
          <a:ext cx="0" cy="0"/>
          <a:chOff x="0" y="0"/>
          <a:chExt cx="0" cy="0"/>
        </a:xfrm>
      </p:grpSpPr>
      <p:pic>
        <p:nvPicPr>
          <p:cNvPr id="14" name="Google Shape;14;p3"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5" name="Google Shape;15;p3"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6" name="Google Shape;16;p3"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7" name="Google Shape;17;p3"/>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 name="Google Shape;18;p3"/>
          <p:cNvSpPr txBox="1">
            <a:spLocks noGrp="1"/>
          </p:cNvSpPr>
          <p:nvPr>
            <p:ph type="body" idx="1"/>
          </p:nvPr>
        </p:nvSpPr>
        <p:spPr>
          <a:xfrm>
            <a:off x="628650" y="1369219"/>
            <a:ext cx="7886700" cy="32634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9" name="Google Shape;19;p3"/>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105"/>
        <p:cNvGrpSpPr/>
        <p:nvPr/>
      </p:nvGrpSpPr>
      <p:grpSpPr>
        <a:xfrm>
          <a:off x="0" y="0"/>
          <a:ext cx="0" cy="0"/>
          <a:chOff x="0" y="0"/>
          <a:chExt cx="0" cy="0"/>
        </a:xfrm>
      </p:grpSpPr>
      <p:pic>
        <p:nvPicPr>
          <p:cNvPr id="106" name="Google Shape;106;p21"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07" name="Google Shape;107;p21"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08" name="Google Shape;108;p21"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09" name="Google Shape;109;p21"/>
          <p:cNvSpPr txBox="1">
            <a:spLocks noGrp="1"/>
          </p:cNvSpPr>
          <p:nvPr>
            <p:ph type="title"/>
          </p:nvPr>
        </p:nvSpPr>
        <p:spPr>
          <a:xfrm>
            <a:off x="629841" y="342900"/>
            <a:ext cx="2949001" cy="1200300"/>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2400"/>
              <a:buFont typeface="Calibri"/>
              <a:buNone/>
              <a:defRPr sz="24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0" name="Google Shape;110;p21"/>
          <p:cNvSpPr txBox="1">
            <a:spLocks noGrp="1"/>
          </p:cNvSpPr>
          <p:nvPr>
            <p:ph type="body" idx="1"/>
          </p:nvPr>
        </p:nvSpPr>
        <p:spPr>
          <a:xfrm>
            <a:off x="3887391" y="740568"/>
            <a:ext cx="4629301" cy="3655202"/>
          </a:xfrm>
          <a:prstGeom prst="rect">
            <a:avLst/>
          </a:prstGeom>
          <a:noFill/>
          <a:ln>
            <a:noFill/>
          </a:ln>
        </p:spPr>
        <p:txBody>
          <a:bodyPr spcFirstLastPara="1" wrap="square" lIns="34275" tIns="34275" rIns="34275" bIns="34275" anchor="t" anchorCtr="0">
            <a:noAutofit/>
          </a:bodyPr>
          <a:lstStyle>
            <a:lvl1pPr marL="457200" lvl="0"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1pPr>
            <a:lvl2pPr marL="914400" lvl="1"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2pPr>
            <a:lvl3pPr marL="1371600" lvl="2"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3pPr>
            <a:lvl4pPr marL="1828800" lvl="3"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4pPr>
            <a:lvl5pPr marL="2286000" lvl="4" indent="-381000" algn="l">
              <a:lnSpc>
                <a:spcPct val="90000"/>
              </a:lnSpc>
              <a:spcBef>
                <a:spcPts val="800"/>
              </a:spcBef>
              <a:spcAft>
                <a:spcPts val="0"/>
              </a:spcAft>
              <a:buClr>
                <a:srgbClr val="000000"/>
              </a:buClr>
              <a:buSzPts val="2400"/>
              <a:buChar char="•"/>
              <a:defRPr sz="24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11" name="Google Shape;111;p21"/>
          <p:cNvSpPr txBox="1">
            <a:spLocks noGrp="1"/>
          </p:cNvSpPr>
          <p:nvPr>
            <p:ph type="body" idx="2"/>
          </p:nvPr>
        </p:nvSpPr>
        <p:spPr>
          <a:xfrm>
            <a:off x="629841" y="1543049"/>
            <a:ext cx="2949001" cy="2858702"/>
          </a:xfrm>
          <a:prstGeom prst="rect">
            <a:avLst/>
          </a:prstGeom>
          <a:noFill/>
          <a:ln>
            <a:noFill/>
          </a:ln>
        </p:spPr>
        <p:txBody>
          <a:bodyPr spcFirstLastPara="1" wrap="square" lIns="34275" tIns="34275" rIns="34275" bIns="34275"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12" name="Google Shape;112;p21"/>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113"/>
        <p:cNvGrpSpPr/>
        <p:nvPr/>
      </p:nvGrpSpPr>
      <p:grpSpPr>
        <a:xfrm>
          <a:off x="0" y="0"/>
          <a:ext cx="0" cy="0"/>
          <a:chOff x="0" y="0"/>
          <a:chExt cx="0" cy="0"/>
        </a:xfrm>
      </p:grpSpPr>
      <p:pic>
        <p:nvPicPr>
          <p:cNvPr id="114" name="Google Shape;114;p22"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15" name="Google Shape;115;p22"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16" name="Google Shape;116;p22"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17" name="Google Shape;117;p22"/>
          <p:cNvSpPr txBox="1">
            <a:spLocks noGrp="1"/>
          </p:cNvSpPr>
          <p:nvPr>
            <p:ph type="title"/>
          </p:nvPr>
        </p:nvSpPr>
        <p:spPr>
          <a:xfrm>
            <a:off x="629841" y="342900"/>
            <a:ext cx="2949001" cy="1200300"/>
          </a:xfrm>
          <a:prstGeom prst="rect">
            <a:avLst/>
          </a:prstGeom>
          <a:noFill/>
          <a:ln>
            <a:noFill/>
          </a:ln>
        </p:spPr>
        <p:txBody>
          <a:bodyPr spcFirstLastPara="1" wrap="square" lIns="34275" tIns="34275" rIns="34275" bIns="34275" anchor="b" anchorCtr="0">
            <a:noAutofit/>
          </a:bodyPr>
          <a:lstStyle>
            <a:lvl1pPr lvl="0" algn="l">
              <a:lnSpc>
                <a:spcPct val="90000"/>
              </a:lnSpc>
              <a:spcBef>
                <a:spcPts val="0"/>
              </a:spcBef>
              <a:spcAft>
                <a:spcPts val="0"/>
              </a:spcAft>
              <a:buClr>
                <a:srgbClr val="000000"/>
              </a:buClr>
              <a:buSzPts val="2400"/>
              <a:buFont typeface="Calibri"/>
              <a:buNone/>
              <a:defRPr sz="24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8" name="Google Shape;118;p22"/>
          <p:cNvSpPr>
            <a:spLocks noGrp="1"/>
          </p:cNvSpPr>
          <p:nvPr>
            <p:ph type="pic" idx="2"/>
          </p:nvPr>
        </p:nvSpPr>
        <p:spPr>
          <a:xfrm>
            <a:off x="3887391" y="740568"/>
            <a:ext cx="4629301" cy="3655202"/>
          </a:xfrm>
          <a:prstGeom prst="rect">
            <a:avLst/>
          </a:prstGeom>
          <a:noFill/>
          <a:ln>
            <a:noFill/>
          </a:ln>
        </p:spPr>
        <p:txBody>
          <a:bodyPr spcFirstLastPara="1" wrap="square" lIns="91425" tIns="45700" rIns="91425" bIns="45700" anchor="t" anchorCtr="0">
            <a:noAutofit/>
          </a:bodyPr>
          <a:lstStyle>
            <a:lvl1pPr marR="0" lvl="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R="0" lvl="1"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R="0" lvl="2"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R="0" lvl="3"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R="0" lvl="4"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R="0" lvl="5"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R="0" lvl="6"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R="0" lvl="7"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R="0" lvl="8"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119" name="Google Shape;119;p22"/>
          <p:cNvSpPr txBox="1">
            <a:spLocks noGrp="1"/>
          </p:cNvSpPr>
          <p:nvPr>
            <p:ph type="body" idx="1"/>
          </p:nvPr>
        </p:nvSpPr>
        <p:spPr>
          <a:xfrm>
            <a:off x="629841" y="1543050"/>
            <a:ext cx="2949001" cy="2858700"/>
          </a:xfrm>
          <a:prstGeom prst="rect">
            <a:avLst/>
          </a:prstGeom>
          <a:noFill/>
          <a:ln>
            <a:noFill/>
          </a:ln>
        </p:spPr>
        <p:txBody>
          <a:bodyPr spcFirstLastPara="1" wrap="square" lIns="34275" tIns="34275" rIns="34275" bIns="34275" anchor="t" anchorCtr="0">
            <a:noAutofit/>
          </a:bodyPr>
          <a:lstStyle>
            <a:lvl1pPr marL="457200" lvl="0"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1pPr>
            <a:lvl2pPr marL="914400" lvl="1"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2pPr>
            <a:lvl3pPr marL="1371600" lvl="2"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3pPr>
            <a:lvl4pPr marL="1828800" lvl="3"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4pPr>
            <a:lvl5pPr marL="2286000" lvl="4" indent="-228600" algn="l">
              <a:lnSpc>
                <a:spcPct val="90000"/>
              </a:lnSpc>
              <a:spcBef>
                <a:spcPts val="800"/>
              </a:spcBef>
              <a:spcAft>
                <a:spcPts val="0"/>
              </a:spcAft>
              <a:buClr>
                <a:srgbClr val="000000"/>
              </a:buClr>
              <a:buSzPts val="1200"/>
              <a:buFont typeface="Calibri"/>
              <a:buNone/>
              <a:defRPr sz="12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0" name="Google Shape;120;p22"/>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121"/>
        <p:cNvGrpSpPr/>
        <p:nvPr/>
      </p:nvGrpSpPr>
      <p:grpSpPr>
        <a:xfrm>
          <a:off x="0" y="0"/>
          <a:ext cx="0" cy="0"/>
          <a:chOff x="0" y="0"/>
          <a:chExt cx="0" cy="0"/>
        </a:xfrm>
      </p:grpSpPr>
      <p:pic>
        <p:nvPicPr>
          <p:cNvPr id="122" name="Google Shape;122;p23"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23" name="Google Shape;123;p23"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24" name="Google Shape;124;p23"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25" name="Google Shape;125;p23"/>
          <p:cNvSpPr txBox="1">
            <a:spLocks noGrp="1"/>
          </p:cNvSpPr>
          <p:nvPr>
            <p:ph type="title"/>
          </p:nvPr>
        </p:nvSpPr>
        <p:spPr>
          <a:xfrm>
            <a:off x="628650" y="273843"/>
            <a:ext cx="7886700" cy="9942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26" name="Google Shape;126;p23"/>
          <p:cNvSpPr txBox="1">
            <a:spLocks noGrp="1"/>
          </p:cNvSpPr>
          <p:nvPr>
            <p:ph type="body" idx="1"/>
          </p:nvPr>
        </p:nvSpPr>
        <p:spPr>
          <a:xfrm rot="5400000">
            <a:off x="2940299" y="-942432"/>
            <a:ext cx="3263402" cy="78867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27" name="Google Shape;127;p23"/>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128"/>
        <p:cNvGrpSpPr/>
        <p:nvPr/>
      </p:nvGrpSpPr>
      <p:grpSpPr>
        <a:xfrm>
          <a:off x="0" y="0"/>
          <a:ext cx="0" cy="0"/>
          <a:chOff x="0" y="0"/>
          <a:chExt cx="0" cy="0"/>
        </a:xfrm>
      </p:grpSpPr>
      <p:pic>
        <p:nvPicPr>
          <p:cNvPr id="129" name="Google Shape;129;p24" descr="Google Shape;56;p13"/>
          <p:cNvPicPr preferRelativeResize="0"/>
          <p:nvPr/>
        </p:nvPicPr>
        <p:blipFill rotWithShape="1">
          <a:blip r:embed="rId2">
            <a:alphaModFix/>
          </a:blip>
          <a:srcRect b="20056"/>
          <a:stretch/>
        </p:blipFill>
        <p:spPr>
          <a:xfrm>
            <a:off x="107167" y="48637"/>
            <a:ext cx="666751" cy="609160"/>
          </a:xfrm>
          <a:prstGeom prst="rect">
            <a:avLst/>
          </a:prstGeom>
          <a:noFill/>
          <a:ln>
            <a:noFill/>
          </a:ln>
        </p:spPr>
      </p:pic>
      <p:pic>
        <p:nvPicPr>
          <p:cNvPr id="130" name="Google Shape;130;p24" descr="Google Shape;57;p13"/>
          <p:cNvPicPr preferRelativeResize="0"/>
          <p:nvPr/>
        </p:nvPicPr>
        <p:blipFill rotWithShape="1">
          <a:blip r:embed="rId3">
            <a:alphaModFix/>
          </a:blip>
          <a:srcRect t="2093" b="20649"/>
          <a:stretch/>
        </p:blipFill>
        <p:spPr>
          <a:xfrm>
            <a:off x="35637" y="4368963"/>
            <a:ext cx="9072728" cy="644091"/>
          </a:xfrm>
          <a:prstGeom prst="rect">
            <a:avLst/>
          </a:prstGeom>
          <a:noFill/>
          <a:ln>
            <a:noFill/>
          </a:ln>
        </p:spPr>
      </p:pic>
      <p:pic>
        <p:nvPicPr>
          <p:cNvPr id="131" name="Google Shape;131;p24" descr="Google Shape;58;p13"/>
          <p:cNvPicPr preferRelativeResize="0"/>
          <p:nvPr/>
        </p:nvPicPr>
        <p:blipFill rotWithShape="1">
          <a:blip r:embed="rId4">
            <a:alphaModFix/>
          </a:blip>
          <a:srcRect/>
          <a:stretch/>
        </p:blipFill>
        <p:spPr>
          <a:xfrm>
            <a:off x="8382544" y="-4882"/>
            <a:ext cx="685801" cy="714376"/>
          </a:xfrm>
          <a:prstGeom prst="rect">
            <a:avLst/>
          </a:prstGeom>
          <a:noFill/>
          <a:ln>
            <a:noFill/>
          </a:ln>
        </p:spPr>
      </p:pic>
      <p:sp>
        <p:nvSpPr>
          <p:cNvPr id="132" name="Google Shape;132;p24"/>
          <p:cNvSpPr txBox="1">
            <a:spLocks noGrp="1"/>
          </p:cNvSpPr>
          <p:nvPr>
            <p:ph type="title"/>
          </p:nvPr>
        </p:nvSpPr>
        <p:spPr>
          <a:xfrm rot="5400000">
            <a:off x="5350050" y="1467544"/>
            <a:ext cx="4359001" cy="1971601"/>
          </a:xfrm>
          <a:prstGeom prst="rect">
            <a:avLst/>
          </a:prstGeom>
          <a:noFill/>
          <a:ln>
            <a:noFill/>
          </a:ln>
        </p:spPr>
        <p:txBody>
          <a:bodyPr spcFirstLastPara="1" wrap="square" lIns="34275" tIns="34275" rIns="34275" bIns="34275" anchor="ctr" anchorCtr="0">
            <a:noAutofit/>
          </a:bodyPr>
          <a:lstStyle>
            <a:lvl1pPr lvl="0" algn="l">
              <a:lnSpc>
                <a:spcPct val="90000"/>
              </a:lnSpc>
              <a:spcBef>
                <a:spcPts val="0"/>
              </a:spcBef>
              <a:spcAft>
                <a:spcPts val="0"/>
              </a:spcAft>
              <a:buClr>
                <a:srgbClr val="000000"/>
              </a:buClr>
              <a:buSzPts val="3300"/>
              <a:buFont typeface="Calibri"/>
              <a:buNone/>
              <a:defRPr sz="3300">
                <a:latin typeface="Calibri"/>
                <a:ea typeface="Calibri"/>
                <a:cs typeface="Calibri"/>
                <a:sym typeface="Calibri"/>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33" name="Google Shape;133;p24"/>
          <p:cNvSpPr txBox="1">
            <a:spLocks noGrp="1"/>
          </p:cNvSpPr>
          <p:nvPr>
            <p:ph type="body" idx="1"/>
          </p:nvPr>
        </p:nvSpPr>
        <p:spPr>
          <a:xfrm rot="5400000">
            <a:off x="1349474" y="-447056"/>
            <a:ext cx="4359001" cy="5800801"/>
          </a:xfrm>
          <a:prstGeom prst="rect">
            <a:avLst/>
          </a:prstGeom>
          <a:noFill/>
          <a:ln>
            <a:noFill/>
          </a:ln>
        </p:spPr>
        <p:txBody>
          <a:bodyPr spcFirstLastPara="1" wrap="square" lIns="34275" tIns="34275" rIns="34275" bIns="34275" anchor="t" anchorCtr="0">
            <a:noAutofit/>
          </a:bodyPr>
          <a:lstStyle>
            <a:lvl1pPr marL="457200" lvl="0"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1pPr>
            <a:lvl2pPr marL="914400" lvl="1"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2pPr>
            <a:lvl3pPr marL="1371600" lvl="2"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3pPr>
            <a:lvl4pPr marL="1828800" lvl="3"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4pPr>
            <a:lvl5pPr marL="2286000" lvl="4" indent="-361950" algn="l">
              <a:lnSpc>
                <a:spcPct val="90000"/>
              </a:lnSpc>
              <a:spcBef>
                <a:spcPts val="800"/>
              </a:spcBef>
              <a:spcAft>
                <a:spcPts val="0"/>
              </a:spcAft>
              <a:buClr>
                <a:srgbClr val="000000"/>
              </a:buClr>
              <a:buSzPts val="2100"/>
              <a:buChar char="•"/>
              <a:defRPr sz="2100">
                <a:solidFill>
                  <a:srgbClr val="000000"/>
                </a:solidFill>
                <a:latin typeface="Calibri"/>
                <a:ea typeface="Calibri"/>
                <a:cs typeface="Calibri"/>
                <a:sym typeface="Calibri"/>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134" name="Google Shape;134;p24"/>
          <p:cNvSpPr txBox="1">
            <a:spLocks noGrp="1"/>
          </p:cNvSpPr>
          <p:nvPr>
            <p:ph type="sldNum" idx="12"/>
          </p:nvPr>
        </p:nvSpPr>
        <p:spPr>
          <a:xfrm>
            <a:off x="8318237" y="4800088"/>
            <a:ext cx="197114" cy="208251"/>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000">
              <a:solidFill>
                <a:srgbClr val="58585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4"/>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 name="Google Shape;25;p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9" name="Google Shape;29;p6"/>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7"/>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7" name="Google Shape;37;p8"/>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38" name="Google Shape;38;p8"/>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1" name="Google Shape;41;p9"/>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42"/>
        <p:cNvGrpSpPr/>
        <p:nvPr/>
      </p:nvGrpSpPr>
      <p:grpSpPr>
        <a:xfrm>
          <a:off x="0" y="0"/>
          <a:ext cx="0" cy="0"/>
          <a:chOff x="0" y="0"/>
          <a:chExt cx="0" cy="0"/>
        </a:xfrm>
      </p:grpSpPr>
      <p:sp>
        <p:nvSpPr>
          <p:cNvPr id="43" name="Google Shape;43;p10"/>
          <p:cNvSpPr/>
          <p:nvPr/>
        </p:nvSpPr>
        <p:spPr>
          <a:xfrm>
            <a:off x="4572000" y="-125"/>
            <a:ext cx="4572000" cy="5143501"/>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0"/>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5" name="Google Shape;45;p10"/>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6" name="Google Shape;46;p10"/>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47" name="Google Shape;47;p10"/>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lvl="0" indent="0" algn="r">
              <a:lnSpc>
                <a:spcPct val="100000"/>
              </a:lnSpc>
              <a:spcBef>
                <a:spcPts val="0"/>
              </a:spcBef>
              <a:spcAft>
                <a:spcPts val="0"/>
              </a:spcAft>
              <a:buClr>
                <a:srgbClr val="585858"/>
              </a:buClr>
              <a:buSzPts val="1000"/>
              <a:buFont typeface="Arial"/>
              <a:buNone/>
              <a:defRPr sz="1000">
                <a:solidFill>
                  <a:srgbClr val="585858"/>
                </a:solidFill>
              </a:defRPr>
            </a:lvl1pPr>
            <a:lvl2pPr marL="0" lvl="1" indent="0" algn="r">
              <a:lnSpc>
                <a:spcPct val="100000"/>
              </a:lnSpc>
              <a:spcBef>
                <a:spcPts val="0"/>
              </a:spcBef>
              <a:spcAft>
                <a:spcPts val="0"/>
              </a:spcAft>
              <a:buClr>
                <a:srgbClr val="585858"/>
              </a:buClr>
              <a:buSzPts val="1000"/>
              <a:buFont typeface="Arial"/>
              <a:buNone/>
              <a:defRPr sz="1000">
                <a:solidFill>
                  <a:srgbClr val="585858"/>
                </a:solidFill>
              </a:defRPr>
            </a:lvl2pPr>
            <a:lvl3pPr marL="0" lvl="2" indent="0" algn="r">
              <a:lnSpc>
                <a:spcPct val="100000"/>
              </a:lnSpc>
              <a:spcBef>
                <a:spcPts val="0"/>
              </a:spcBef>
              <a:spcAft>
                <a:spcPts val="0"/>
              </a:spcAft>
              <a:buClr>
                <a:srgbClr val="585858"/>
              </a:buClr>
              <a:buSzPts val="1000"/>
              <a:buFont typeface="Arial"/>
              <a:buNone/>
              <a:defRPr sz="1000">
                <a:solidFill>
                  <a:srgbClr val="585858"/>
                </a:solidFill>
              </a:defRPr>
            </a:lvl3pPr>
            <a:lvl4pPr marL="0" lvl="3" indent="0" algn="r">
              <a:lnSpc>
                <a:spcPct val="100000"/>
              </a:lnSpc>
              <a:spcBef>
                <a:spcPts val="0"/>
              </a:spcBef>
              <a:spcAft>
                <a:spcPts val="0"/>
              </a:spcAft>
              <a:buClr>
                <a:srgbClr val="585858"/>
              </a:buClr>
              <a:buSzPts val="1000"/>
              <a:buFont typeface="Arial"/>
              <a:buNone/>
              <a:defRPr sz="1000">
                <a:solidFill>
                  <a:srgbClr val="585858"/>
                </a:solidFill>
              </a:defRPr>
            </a:lvl4pPr>
            <a:lvl5pPr marL="0" lvl="4" indent="0" algn="r">
              <a:lnSpc>
                <a:spcPct val="100000"/>
              </a:lnSpc>
              <a:spcBef>
                <a:spcPts val="0"/>
              </a:spcBef>
              <a:spcAft>
                <a:spcPts val="0"/>
              </a:spcAft>
              <a:buClr>
                <a:srgbClr val="585858"/>
              </a:buClr>
              <a:buSzPts val="1000"/>
              <a:buFont typeface="Arial"/>
              <a:buNone/>
              <a:defRPr sz="1000">
                <a:solidFill>
                  <a:srgbClr val="585858"/>
                </a:solidFill>
              </a:defRPr>
            </a:lvl5pPr>
            <a:lvl6pPr marL="0" lvl="5" indent="0" algn="r">
              <a:lnSpc>
                <a:spcPct val="100000"/>
              </a:lnSpc>
              <a:spcBef>
                <a:spcPts val="0"/>
              </a:spcBef>
              <a:spcAft>
                <a:spcPts val="0"/>
              </a:spcAft>
              <a:buClr>
                <a:srgbClr val="585858"/>
              </a:buClr>
              <a:buSzPts val="1000"/>
              <a:buFont typeface="Arial"/>
              <a:buNone/>
              <a:defRPr sz="1000">
                <a:solidFill>
                  <a:srgbClr val="585858"/>
                </a:solidFill>
              </a:defRPr>
            </a:lvl6pPr>
            <a:lvl7pPr marL="0" lvl="6" indent="0" algn="r">
              <a:lnSpc>
                <a:spcPct val="100000"/>
              </a:lnSpc>
              <a:spcBef>
                <a:spcPts val="0"/>
              </a:spcBef>
              <a:spcAft>
                <a:spcPts val="0"/>
              </a:spcAft>
              <a:buClr>
                <a:srgbClr val="585858"/>
              </a:buClr>
              <a:buSzPts val="1000"/>
              <a:buFont typeface="Arial"/>
              <a:buNone/>
              <a:defRPr sz="1000">
                <a:solidFill>
                  <a:srgbClr val="585858"/>
                </a:solidFill>
              </a:defRPr>
            </a:lvl7pPr>
            <a:lvl8pPr marL="0" lvl="7" indent="0" algn="r">
              <a:lnSpc>
                <a:spcPct val="100000"/>
              </a:lnSpc>
              <a:spcBef>
                <a:spcPts val="0"/>
              </a:spcBef>
              <a:spcAft>
                <a:spcPts val="0"/>
              </a:spcAft>
              <a:buClr>
                <a:srgbClr val="585858"/>
              </a:buClr>
              <a:buSzPts val="1000"/>
              <a:buFont typeface="Arial"/>
              <a:buNone/>
              <a:defRPr sz="1000">
                <a:solidFill>
                  <a:srgbClr val="585858"/>
                </a:solidFill>
              </a:defRPr>
            </a:lvl8pPr>
            <a:lvl9pPr marL="0" lvl="8" indent="0" algn="r">
              <a:lnSpc>
                <a:spcPct val="100000"/>
              </a:lnSpc>
              <a:spcBef>
                <a:spcPts val="0"/>
              </a:spcBef>
              <a:spcAft>
                <a:spcPts val="0"/>
              </a:spcAft>
              <a:buClr>
                <a:srgbClr val="585858"/>
              </a:buClr>
              <a:buSzPts val="1000"/>
              <a:buFont typeface="Arial"/>
              <a:buNone/>
              <a:defRPr sz="1000">
                <a:solidFill>
                  <a:srgbClr val="58585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684345" y="4700819"/>
            <a:ext cx="336813" cy="318396"/>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e-Assembly/Arduino_Multimeter" TargetMode="External"/><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2" name="Picture 2" descr="A circuit board&#10;&#10;Description generated with very high confidence">
            <a:extLst>
              <a:ext uri="{FF2B5EF4-FFF2-40B4-BE49-F238E27FC236}">
                <a16:creationId xmlns:a16="http://schemas.microsoft.com/office/drawing/2014/main" xmlns="" id="{ECBC5863-19F4-4B72-A231-31BF37A001CF}"/>
              </a:ext>
            </a:extLst>
          </p:cNvPr>
          <p:cNvPicPr>
            <a:picLocks noChangeAspect="1"/>
          </p:cNvPicPr>
          <p:nvPr/>
        </p:nvPicPr>
        <p:blipFill>
          <a:blip r:embed="rId3"/>
          <a:stretch>
            <a:fillRect/>
          </a:stretch>
        </p:blipFill>
        <p:spPr>
          <a:xfrm>
            <a:off x="-3007" y="-902"/>
            <a:ext cx="9150014" cy="51453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5BA5B-5E54-46C4-9E20-D5668FA836C7}"/>
              </a:ext>
            </a:extLst>
          </p:cNvPr>
          <p:cNvSpPr>
            <a:spLocks noGrp="1"/>
          </p:cNvSpPr>
          <p:nvPr>
            <p:ph type="title"/>
          </p:nvPr>
        </p:nvSpPr>
        <p:spPr>
          <a:xfrm>
            <a:off x="628650" y="431757"/>
            <a:ext cx="7886700" cy="994201"/>
          </a:xfrm>
        </p:spPr>
        <p:txBody>
          <a:bodyPr/>
          <a:lstStyle/>
          <a:p>
            <a:pPr algn="ctr"/>
            <a:r>
              <a:rPr lang="en-US" sz="2800" b="1" dirty="0"/>
              <a:t>What is an Arduino?</a:t>
            </a:r>
            <a:endParaRPr lang="en-US"/>
          </a:p>
        </p:txBody>
      </p:sp>
      <p:sp>
        <p:nvSpPr>
          <p:cNvPr id="3" name="Text Placeholder 2">
            <a:extLst>
              <a:ext uri="{FF2B5EF4-FFF2-40B4-BE49-F238E27FC236}">
                <a16:creationId xmlns:a16="http://schemas.microsoft.com/office/drawing/2014/main" xmlns="" id="{1C85AF64-7A9A-4CAE-A8A3-4A0E24256C59}"/>
              </a:ext>
            </a:extLst>
          </p:cNvPr>
          <p:cNvSpPr>
            <a:spLocks noGrp="1"/>
          </p:cNvSpPr>
          <p:nvPr>
            <p:ph type="body" idx="1"/>
          </p:nvPr>
        </p:nvSpPr>
        <p:spPr>
          <a:xfrm>
            <a:off x="395538" y="1617369"/>
            <a:ext cx="5480385" cy="3263401"/>
          </a:xfrm>
        </p:spPr>
        <p:txBody>
          <a:bodyPr/>
          <a:lstStyle/>
          <a:p>
            <a:pPr>
              <a:buNone/>
            </a:pPr>
            <a:r>
              <a:rPr lang="en-US" dirty="0"/>
              <a:t>• Microcontroller board based on Atmega328P</a:t>
            </a:r>
          </a:p>
          <a:p>
            <a:pPr>
              <a:buNone/>
            </a:pPr>
            <a:r>
              <a:rPr lang="en-US" dirty="0"/>
              <a:t>• 14 Digital pins / 6 Analog pins</a:t>
            </a:r>
          </a:p>
          <a:p>
            <a:pPr>
              <a:buNone/>
            </a:pPr>
            <a:r>
              <a:rPr lang="en-US" dirty="0"/>
              <a:t>• Designed to make electronic projects more accessible</a:t>
            </a:r>
          </a:p>
          <a:p>
            <a:pPr>
              <a:buNone/>
            </a:pPr>
            <a:r>
              <a:rPr lang="en-US" dirty="0"/>
              <a:t>• Programmed using Arduino IDE</a:t>
            </a:r>
          </a:p>
          <a:p>
            <a:pPr>
              <a:buNone/>
            </a:pPr>
            <a:r>
              <a:rPr lang="en-US" dirty="0"/>
              <a:t>• Open source</a:t>
            </a:r>
          </a:p>
          <a:p>
            <a:pPr marL="95250" indent="0">
              <a:buNone/>
            </a:pPr>
            <a:endParaRPr lang="en-US" dirty="0"/>
          </a:p>
        </p:txBody>
      </p:sp>
      <p:pic>
        <p:nvPicPr>
          <p:cNvPr id="4" name="Picture 4" descr="A circuit board&#10;&#10;Description generated with very high confidence">
            <a:extLst>
              <a:ext uri="{FF2B5EF4-FFF2-40B4-BE49-F238E27FC236}">
                <a16:creationId xmlns:a16="http://schemas.microsoft.com/office/drawing/2014/main" xmlns="" id="{1CA4AC21-E538-4AE1-A6FD-DC05C0AEDA76}"/>
              </a:ext>
            </a:extLst>
          </p:cNvPr>
          <p:cNvPicPr>
            <a:picLocks noChangeAspect="1"/>
          </p:cNvPicPr>
          <p:nvPr/>
        </p:nvPicPr>
        <p:blipFill>
          <a:blip r:embed="rId2"/>
          <a:stretch>
            <a:fillRect/>
          </a:stretch>
        </p:blipFill>
        <p:spPr>
          <a:xfrm>
            <a:off x="5674393" y="1927945"/>
            <a:ext cx="2743200" cy="1859112"/>
          </a:xfrm>
          <a:prstGeom prst="rect">
            <a:avLst/>
          </a:prstGeom>
        </p:spPr>
      </p:pic>
    </p:spTree>
    <p:extLst>
      <p:ext uri="{BB962C8B-B14F-4D97-AF65-F5344CB8AC3E}">
        <p14:creationId xmlns:p14="http://schemas.microsoft.com/office/powerpoint/2010/main" val="195350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B3C7B-07B7-45CD-A6DD-8815EFF7AA72}"/>
              </a:ext>
            </a:extLst>
          </p:cNvPr>
          <p:cNvSpPr>
            <a:spLocks noGrp="1"/>
          </p:cNvSpPr>
          <p:nvPr>
            <p:ph type="title"/>
          </p:nvPr>
        </p:nvSpPr>
        <p:spPr/>
        <p:txBody>
          <a:bodyPr/>
          <a:lstStyle/>
          <a:p>
            <a:pPr algn="ctr"/>
            <a:r>
              <a:rPr lang="en-US" sz="3200" b="1" dirty="0"/>
              <a:t>Arduino IDE</a:t>
            </a:r>
          </a:p>
          <a:p>
            <a:endParaRPr lang="en-US" dirty="0"/>
          </a:p>
        </p:txBody>
      </p:sp>
      <p:sp>
        <p:nvSpPr>
          <p:cNvPr id="4" name="TextBox 3">
            <a:extLst>
              <a:ext uri="{FF2B5EF4-FFF2-40B4-BE49-F238E27FC236}">
                <a16:creationId xmlns:a16="http://schemas.microsoft.com/office/drawing/2014/main" xmlns="" id="{B68B115A-6CBC-4A18-9032-8C0947C758DB}"/>
              </a:ext>
            </a:extLst>
          </p:cNvPr>
          <p:cNvSpPr txBox="1"/>
          <p:nvPr/>
        </p:nvSpPr>
        <p:spPr>
          <a:xfrm>
            <a:off x="591053" y="1245269"/>
            <a:ext cx="79618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Char char="•"/>
            </a:pPr>
            <a:r>
              <a:rPr lang="en-US" sz="2800" kern="1200" spc="-1" dirty="0"/>
              <a:t>Accepts C and C++ programming.</a:t>
            </a:r>
          </a:p>
          <a:p>
            <a:pPr marL="457200" indent="-457200">
              <a:buChar char="•"/>
            </a:pPr>
            <a:r>
              <a:rPr lang="en-US" sz="2800" kern="1200" spc="-1" dirty="0"/>
              <a:t>Link: </a:t>
            </a:r>
            <a:r>
              <a:rPr lang="en-GB" sz="2800" kern="1200" spc="-1" dirty="0">
                <a:solidFill>
                  <a:schemeClr val="tx1"/>
                </a:solidFill>
                <a:hlinkClick r:id="rId2"/>
              </a:rPr>
              <a:t>https://www.arduino.cc/en/main/software</a:t>
            </a:r>
            <a:endParaRPr lang="en-US">
              <a:solidFill>
                <a:schemeClr val="tx1"/>
              </a:solidFill>
            </a:endParaRPr>
          </a:p>
        </p:txBody>
      </p:sp>
      <p:pic>
        <p:nvPicPr>
          <p:cNvPr id="7" name="Picture 7" descr="A screenshot of a cell phone&#10;&#10;Description generated with very high confidence">
            <a:extLst>
              <a:ext uri="{FF2B5EF4-FFF2-40B4-BE49-F238E27FC236}">
                <a16:creationId xmlns:a16="http://schemas.microsoft.com/office/drawing/2014/main" xmlns="" id="{B823E2F7-13C9-4BF3-AB38-7B7D2A6DC773}"/>
              </a:ext>
            </a:extLst>
          </p:cNvPr>
          <p:cNvPicPr>
            <a:picLocks noChangeAspect="1"/>
          </p:cNvPicPr>
          <p:nvPr/>
        </p:nvPicPr>
        <p:blipFill>
          <a:blip r:embed="rId3"/>
          <a:stretch>
            <a:fillRect/>
          </a:stretch>
        </p:blipFill>
        <p:spPr>
          <a:xfrm>
            <a:off x="1523499" y="2192484"/>
            <a:ext cx="6089482" cy="2382794"/>
          </a:xfrm>
          <a:prstGeom prst="rect">
            <a:avLst/>
          </a:prstGeom>
        </p:spPr>
      </p:pic>
    </p:spTree>
    <p:extLst>
      <p:ext uri="{BB962C8B-B14F-4D97-AF65-F5344CB8AC3E}">
        <p14:creationId xmlns:p14="http://schemas.microsoft.com/office/powerpoint/2010/main" val="180926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6299F-2F79-4825-AD87-8F0E54228E9C}"/>
              </a:ext>
            </a:extLst>
          </p:cNvPr>
          <p:cNvSpPr>
            <a:spLocks noGrp="1"/>
          </p:cNvSpPr>
          <p:nvPr>
            <p:ph type="title"/>
          </p:nvPr>
        </p:nvSpPr>
        <p:spPr>
          <a:xfrm>
            <a:off x="726407" y="394159"/>
            <a:ext cx="7886700" cy="994201"/>
          </a:xfrm>
        </p:spPr>
        <p:txBody>
          <a:bodyPr/>
          <a:lstStyle/>
          <a:p>
            <a:pPr algn="ctr"/>
            <a:r>
              <a:rPr lang="en-US" sz="2800" b="1" dirty="0"/>
              <a:t>OLED (Connection)</a:t>
            </a:r>
            <a:endParaRPr lang="en-US" sz="3200"/>
          </a:p>
        </p:txBody>
      </p:sp>
      <p:sp>
        <p:nvSpPr>
          <p:cNvPr id="3" name="Text Placeholder 2">
            <a:extLst>
              <a:ext uri="{FF2B5EF4-FFF2-40B4-BE49-F238E27FC236}">
                <a16:creationId xmlns:a16="http://schemas.microsoft.com/office/drawing/2014/main" xmlns="" id="{ED94E565-1E94-4C74-A8E0-37A91BEDF002}"/>
              </a:ext>
            </a:extLst>
          </p:cNvPr>
          <p:cNvSpPr>
            <a:spLocks noGrp="1"/>
          </p:cNvSpPr>
          <p:nvPr>
            <p:ph type="body" idx="1"/>
          </p:nvPr>
        </p:nvSpPr>
        <p:spPr>
          <a:xfrm>
            <a:off x="628650" y="1391778"/>
            <a:ext cx="5442786" cy="3263401"/>
          </a:xfrm>
        </p:spPr>
        <p:txBody>
          <a:bodyPr/>
          <a:lstStyle/>
          <a:p>
            <a:r>
              <a:rPr lang="en-US" sz="2000" dirty="0"/>
              <a:t>GND should be connected to the ground of Arduino.</a:t>
            </a:r>
          </a:p>
          <a:p>
            <a:r>
              <a:rPr lang="en-US" sz="2000" dirty="0"/>
              <a:t>VCC is the power supply for the display which we will connect the 5 volts pin on the Arduino.</a:t>
            </a:r>
          </a:p>
          <a:p>
            <a:r>
              <a:rPr lang="en-US" sz="2000" dirty="0"/>
              <a:t>SCL is a serial clock pin for I2C interface, should be connected to A5 pin on the Arduino.</a:t>
            </a:r>
          </a:p>
          <a:p>
            <a:r>
              <a:rPr lang="en-US" sz="2000" dirty="0"/>
              <a:t>SDA is a serial data pin for I2C interface, should be connect to the A4 pin on the Arduino.</a:t>
            </a:r>
            <a:endParaRPr lang="en-US" dirty="0"/>
          </a:p>
          <a:p>
            <a:pPr marL="95250" indent="0">
              <a:buNone/>
            </a:pPr>
            <a:endParaRPr lang="en-US" dirty="0"/>
          </a:p>
        </p:txBody>
      </p:sp>
      <p:pic>
        <p:nvPicPr>
          <p:cNvPr id="4" name="Picture 4" descr="A picture containing sitting, car, table, blue&#10;&#10;Description generated with very high confidence">
            <a:extLst>
              <a:ext uri="{FF2B5EF4-FFF2-40B4-BE49-F238E27FC236}">
                <a16:creationId xmlns:a16="http://schemas.microsoft.com/office/drawing/2014/main" xmlns="" id="{44AAB286-F927-4977-955D-90A3CE970C9F}"/>
              </a:ext>
            </a:extLst>
          </p:cNvPr>
          <p:cNvPicPr>
            <a:picLocks noChangeAspect="1"/>
          </p:cNvPicPr>
          <p:nvPr/>
        </p:nvPicPr>
        <p:blipFill>
          <a:blip r:embed="rId2"/>
          <a:stretch>
            <a:fillRect/>
          </a:stretch>
        </p:blipFill>
        <p:spPr>
          <a:xfrm>
            <a:off x="6411579" y="1576387"/>
            <a:ext cx="1990725" cy="1990725"/>
          </a:xfrm>
          <a:prstGeom prst="rect">
            <a:avLst/>
          </a:prstGeom>
        </p:spPr>
      </p:pic>
    </p:spTree>
    <p:extLst>
      <p:ext uri="{BB962C8B-B14F-4D97-AF65-F5344CB8AC3E}">
        <p14:creationId xmlns:p14="http://schemas.microsoft.com/office/powerpoint/2010/main" val="20515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DA28B-CAC7-47A2-BA79-2D0ADD26C9E8}"/>
              </a:ext>
            </a:extLst>
          </p:cNvPr>
          <p:cNvSpPr>
            <a:spLocks noGrp="1"/>
          </p:cNvSpPr>
          <p:nvPr>
            <p:ph type="title"/>
          </p:nvPr>
        </p:nvSpPr>
        <p:spPr>
          <a:xfrm>
            <a:off x="628650" y="251284"/>
            <a:ext cx="7886700" cy="994201"/>
          </a:xfrm>
        </p:spPr>
        <p:txBody>
          <a:bodyPr/>
          <a:lstStyle/>
          <a:p>
            <a:pPr algn="ctr"/>
            <a:r>
              <a:rPr lang="en-US" b="1" dirty="0"/>
              <a:t>OLED (Connection)</a:t>
            </a:r>
            <a:endParaRPr lang="en-US" dirty="0"/>
          </a:p>
          <a:p>
            <a:endParaRPr lang="en-US" dirty="0"/>
          </a:p>
        </p:txBody>
      </p:sp>
      <p:pic>
        <p:nvPicPr>
          <p:cNvPr id="8" name="Picture 8" descr="A screenshot of a computer&#10;&#10;Description generated with very high confidence">
            <a:extLst>
              <a:ext uri="{FF2B5EF4-FFF2-40B4-BE49-F238E27FC236}">
                <a16:creationId xmlns:a16="http://schemas.microsoft.com/office/drawing/2014/main" xmlns="" id="{68843D02-7F3F-4606-9CFB-D881D7ED14D0}"/>
              </a:ext>
            </a:extLst>
          </p:cNvPr>
          <p:cNvPicPr>
            <a:picLocks noChangeAspect="1"/>
          </p:cNvPicPr>
          <p:nvPr/>
        </p:nvPicPr>
        <p:blipFill>
          <a:blip r:embed="rId2"/>
          <a:stretch>
            <a:fillRect/>
          </a:stretch>
        </p:blipFill>
        <p:spPr>
          <a:xfrm>
            <a:off x="1433262" y="985114"/>
            <a:ext cx="6284996" cy="3489102"/>
          </a:xfrm>
          <a:prstGeom prst="rect">
            <a:avLst/>
          </a:prstGeom>
        </p:spPr>
      </p:pic>
    </p:spTree>
    <p:extLst>
      <p:ext uri="{BB962C8B-B14F-4D97-AF65-F5344CB8AC3E}">
        <p14:creationId xmlns:p14="http://schemas.microsoft.com/office/powerpoint/2010/main" val="259464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AFD1D-A93D-42F1-9B9B-B242F7CDC31F}"/>
              </a:ext>
            </a:extLst>
          </p:cNvPr>
          <p:cNvSpPr>
            <a:spLocks noGrp="1"/>
          </p:cNvSpPr>
          <p:nvPr>
            <p:ph type="title"/>
          </p:nvPr>
        </p:nvSpPr>
        <p:spPr/>
        <p:txBody>
          <a:bodyPr/>
          <a:lstStyle/>
          <a:p>
            <a:pPr algn="ctr"/>
            <a:r>
              <a:rPr lang="en-US" b="1" dirty="0"/>
              <a:t>Adafruit Library</a:t>
            </a:r>
            <a:endParaRPr lang="en-US"/>
          </a:p>
        </p:txBody>
      </p:sp>
      <p:sp>
        <p:nvSpPr>
          <p:cNvPr id="3" name="TextBox 2">
            <a:extLst>
              <a:ext uri="{FF2B5EF4-FFF2-40B4-BE49-F238E27FC236}">
                <a16:creationId xmlns:a16="http://schemas.microsoft.com/office/drawing/2014/main" xmlns="" id="{9D34DA36-AA66-4959-8148-78CC92C9EC31}"/>
              </a:ext>
            </a:extLst>
          </p:cNvPr>
          <p:cNvSpPr txBox="1"/>
          <p:nvPr/>
        </p:nvSpPr>
        <p:spPr>
          <a:xfrm>
            <a:off x="433137" y="1064795"/>
            <a:ext cx="82401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use the OLED we will need the Adafruit Library. Open the Arduino software, click on </a:t>
            </a:r>
            <a:r>
              <a:rPr lang="en-US" b="1" dirty="0"/>
              <a:t>Tools</a:t>
            </a:r>
            <a:r>
              <a:rPr lang="en-US" dirty="0"/>
              <a:t>, then go to </a:t>
            </a:r>
            <a:r>
              <a:rPr lang="en-US" b="1" dirty="0"/>
              <a:t>Manage Libraries</a:t>
            </a:r>
            <a:r>
              <a:rPr lang="en-US" dirty="0"/>
              <a:t>, a window will pop up as shown below.</a:t>
            </a:r>
          </a:p>
        </p:txBody>
      </p:sp>
      <p:pic>
        <p:nvPicPr>
          <p:cNvPr id="7" name="Picture 7" descr="A screenshot of a social media post&#10;&#10;Description generated with very high confidence">
            <a:extLst>
              <a:ext uri="{FF2B5EF4-FFF2-40B4-BE49-F238E27FC236}">
                <a16:creationId xmlns:a16="http://schemas.microsoft.com/office/drawing/2014/main" xmlns="" id="{CD160199-62E6-4C7F-BE06-7B169D8C3C3D}"/>
              </a:ext>
            </a:extLst>
          </p:cNvPr>
          <p:cNvPicPr>
            <a:picLocks noChangeAspect="1"/>
          </p:cNvPicPr>
          <p:nvPr/>
        </p:nvPicPr>
        <p:blipFill>
          <a:blip r:embed="rId2"/>
          <a:stretch>
            <a:fillRect/>
          </a:stretch>
        </p:blipFill>
        <p:spPr>
          <a:xfrm>
            <a:off x="2313072" y="1927282"/>
            <a:ext cx="4510337" cy="2544731"/>
          </a:xfrm>
          <a:prstGeom prst="rect">
            <a:avLst/>
          </a:prstGeom>
        </p:spPr>
      </p:pic>
      <p:sp>
        <p:nvSpPr>
          <p:cNvPr id="10" name="TextBox 9">
            <a:extLst>
              <a:ext uri="{FF2B5EF4-FFF2-40B4-BE49-F238E27FC236}">
                <a16:creationId xmlns:a16="http://schemas.microsoft.com/office/drawing/2014/main" xmlns="" id="{59CF06C0-DAC1-48A5-9B53-B99ACB1DC63C}"/>
              </a:ext>
            </a:extLst>
          </p:cNvPr>
          <p:cNvSpPr txBox="1"/>
          <p:nvPr/>
        </p:nvSpPr>
        <p:spPr>
          <a:xfrm>
            <a:off x="433137" y="1583657"/>
            <a:ext cx="633763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On the search box type </a:t>
            </a:r>
            <a:r>
              <a:rPr lang="en-US" b="1" dirty="0"/>
              <a:t>Adafruit SSD1306 </a:t>
            </a:r>
            <a:r>
              <a:rPr lang="en-US" dirty="0"/>
              <a:t>then click </a:t>
            </a:r>
            <a:r>
              <a:rPr lang="en-US" b="1" dirty="0"/>
              <a:t>install</a:t>
            </a:r>
            <a:r>
              <a:rPr lang="en-US" dirty="0"/>
              <a:t>.</a:t>
            </a:r>
          </a:p>
        </p:txBody>
      </p:sp>
    </p:spTree>
    <p:extLst>
      <p:ext uri="{BB962C8B-B14F-4D97-AF65-F5344CB8AC3E}">
        <p14:creationId xmlns:p14="http://schemas.microsoft.com/office/powerpoint/2010/main" val="3320542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336B70-EA84-4CE2-9A7F-E021EC89CFA8}"/>
              </a:ext>
            </a:extLst>
          </p:cNvPr>
          <p:cNvSpPr>
            <a:spLocks noGrp="1"/>
          </p:cNvSpPr>
          <p:nvPr>
            <p:ph type="title"/>
          </p:nvPr>
        </p:nvSpPr>
        <p:spPr>
          <a:xfrm>
            <a:off x="418097" y="3132"/>
            <a:ext cx="7886700" cy="603175"/>
          </a:xfrm>
        </p:spPr>
        <p:txBody>
          <a:bodyPr/>
          <a:lstStyle/>
          <a:p>
            <a:pPr algn="ctr"/>
            <a:r>
              <a:rPr lang="en-US" sz="3200" b="1" dirty="0"/>
              <a:t>Using the Adafruit library</a:t>
            </a:r>
          </a:p>
        </p:txBody>
      </p:sp>
      <p:sp>
        <p:nvSpPr>
          <p:cNvPr id="3" name="Text Placeholder 2">
            <a:extLst>
              <a:ext uri="{FF2B5EF4-FFF2-40B4-BE49-F238E27FC236}">
                <a16:creationId xmlns:a16="http://schemas.microsoft.com/office/drawing/2014/main" xmlns="" id="{55EAABCC-A16C-4309-ABF1-8E8F293D68D7}"/>
              </a:ext>
            </a:extLst>
          </p:cNvPr>
          <p:cNvSpPr>
            <a:spLocks noGrp="1"/>
          </p:cNvSpPr>
          <p:nvPr>
            <p:ph type="body" idx="1"/>
          </p:nvPr>
        </p:nvSpPr>
        <p:spPr>
          <a:xfrm>
            <a:off x="861762" y="1842963"/>
            <a:ext cx="4390022" cy="1458665"/>
          </a:xfrm>
        </p:spPr>
        <p:txBody>
          <a:bodyPr/>
          <a:lstStyle/>
          <a:p>
            <a:pPr marL="95250" indent="0">
              <a:buNone/>
            </a:pPr>
            <a:r>
              <a:rPr lang="en-US" dirty="0"/>
              <a:t>After you have installed the library, go to </a:t>
            </a:r>
            <a:r>
              <a:rPr lang="en-US" b="1" dirty="0"/>
              <a:t>File</a:t>
            </a:r>
            <a:r>
              <a:rPr lang="en-US" dirty="0"/>
              <a:t>, click on </a:t>
            </a:r>
            <a:r>
              <a:rPr lang="en-US" b="1" dirty="0"/>
              <a:t>Examples</a:t>
            </a:r>
            <a:r>
              <a:rPr lang="en-US" dirty="0"/>
              <a:t>, then scroll down until you see the library we just installed, then click on the first option which is </a:t>
            </a:r>
            <a:r>
              <a:rPr lang="en-US" b="1" dirty="0" err="1"/>
              <a:t>OLED_featherwing</a:t>
            </a:r>
            <a:r>
              <a:rPr lang="en-US" dirty="0"/>
              <a:t>.</a:t>
            </a:r>
          </a:p>
          <a:p>
            <a:pPr marL="95250" indent="0">
              <a:buNone/>
            </a:pPr>
            <a:endParaRPr lang="en-US" dirty="0"/>
          </a:p>
        </p:txBody>
      </p:sp>
      <p:pic>
        <p:nvPicPr>
          <p:cNvPr id="6" name="Picture 6" descr="A screenshot of a cell phone&#10;&#10;Description generated with very high confidence">
            <a:extLst>
              <a:ext uri="{FF2B5EF4-FFF2-40B4-BE49-F238E27FC236}">
                <a16:creationId xmlns:a16="http://schemas.microsoft.com/office/drawing/2014/main" xmlns="" id="{10094BF6-9947-4B11-9710-FD33A3A1069B}"/>
              </a:ext>
            </a:extLst>
          </p:cNvPr>
          <p:cNvPicPr>
            <a:picLocks noChangeAspect="1"/>
          </p:cNvPicPr>
          <p:nvPr/>
        </p:nvPicPr>
        <p:blipFill>
          <a:blip r:embed="rId2"/>
          <a:stretch>
            <a:fillRect/>
          </a:stretch>
        </p:blipFill>
        <p:spPr>
          <a:xfrm>
            <a:off x="5561597" y="632064"/>
            <a:ext cx="2743200" cy="3999687"/>
          </a:xfrm>
          <a:prstGeom prst="rect">
            <a:avLst/>
          </a:prstGeom>
        </p:spPr>
      </p:pic>
    </p:spTree>
    <p:extLst>
      <p:ext uri="{BB962C8B-B14F-4D97-AF65-F5344CB8AC3E}">
        <p14:creationId xmlns:p14="http://schemas.microsoft.com/office/powerpoint/2010/main" val="343155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716E1B4-D1CC-4B19-8721-896D490BD1C7}"/>
              </a:ext>
            </a:extLst>
          </p:cNvPr>
          <p:cNvSpPr txBox="1">
            <a:spLocks/>
          </p:cNvSpPr>
          <p:nvPr/>
        </p:nvSpPr>
        <p:spPr>
          <a:xfrm>
            <a:off x="418097" y="3132"/>
            <a:ext cx="7886700" cy="603175"/>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9pPr>
          </a:lstStyle>
          <a:p>
            <a:pPr algn="ctr"/>
            <a:r>
              <a:rPr lang="en-US" sz="3200" b="1" dirty="0"/>
              <a:t>Using the Adafruit library</a:t>
            </a:r>
          </a:p>
        </p:txBody>
      </p:sp>
      <p:sp>
        <p:nvSpPr>
          <p:cNvPr id="6" name="TextBox 5">
            <a:extLst>
              <a:ext uri="{FF2B5EF4-FFF2-40B4-BE49-F238E27FC236}">
                <a16:creationId xmlns:a16="http://schemas.microsoft.com/office/drawing/2014/main" xmlns="" id="{B5C0D902-DD9E-42AD-A6FD-9F27C24EECB6}"/>
              </a:ext>
            </a:extLst>
          </p:cNvPr>
          <p:cNvSpPr txBox="1"/>
          <p:nvPr/>
        </p:nvSpPr>
        <p:spPr>
          <a:xfrm>
            <a:off x="643690" y="914400"/>
            <a:ext cx="539014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Again, go to </a:t>
            </a:r>
            <a:r>
              <a:rPr lang="en-US" b="1" dirty="0"/>
              <a:t>File</a:t>
            </a:r>
            <a:r>
              <a:rPr lang="en-US" dirty="0"/>
              <a:t>, click on </a:t>
            </a:r>
            <a:r>
              <a:rPr lang="en-US" b="1" dirty="0"/>
              <a:t>Examples</a:t>
            </a:r>
            <a:r>
              <a:rPr lang="en-US" dirty="0"/>
              <a:t>, then scroll down until you see the library we just installed, then click on the second option which is </a:t>
            </a:r>
            <a:r>
              <a:rPr lang="en-US" b="1" dirty="0"/>
              <a:t>ssd1306_128x32_i2c</a:t>
            </a:r>
            <a:r>
              <a:rPr lang="en-US" dirty="0"/>
              <a:t>. </a:t>
            </a:r>
            <a:endParaRPr lang="en-US"/>
          </a:p>
          <a:p>
            <a:endParaRPr lang="en-US" dirty="0"/>
          </a:p>
          <a:p>
            <a:endParaRPr lang="en-US" dirty="0"/>
          </a:p>
        </p:txBody>
      </p:sp>
      <p:sp>
        <p:nvSpPr>
          <p:cNvPr id="2" name="TextBox 1">
            <a:extLst>
              <a:ext uri="{FF2B5EF4-FFF2-40B4-BE49-F238E27FC236}">
                <a16:creationId xmlns:a16="http://schemas.microsoft.com/office/drawing/2014/main" xmlns="" id="{797FF6C5-C7ED-4ACE-AAB2-907B42F4F4CC}"/>
              </a:ext>
            </a:extLst>
          </p:cNvPr>
          <p:cNvSpPr txBox="1"/>
          <p:nvPr/>
        </p:nvSpPr>
        <p:spPr>
          <a:xfrm>
            <a:off x="643690" y="1726532"/>
            <a:ext cx="524727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will be printing different things on the OLED screen, to </a:t>
            </a:r>
            <a:r>
              <a:rPr lang="en-US"/>
              <a:t>access the code, go to the following link:</a:t>
            </a:r>
          </a:p>
          <a:p>
            <a:endParaRPr lang="en-US" dirty="0"/>
          </a:p>
          <a:p>
            <a:r>
              <a:rPr lang="en-US" dirty="0">
                <a:solidFill>
                  <a:schemeClr val="accent5"/>
                </a:solidFill>
              </a:rPr>
              <a:t>https://github.com/The-Assembly/Arduino_Multimeter</a:t>
            </a:r>
          </a:p>
        </p:txBody>
      </p:sp>
    </p:spTree>
    <p:extLst>
      <p:ext uri="{BB962C8B-B14F-4D97-AF65-F5344CB8AC3E}">
        <p14:creationId xmlns:p14="http://schemas.microsoft.com/office/powerpoint/2010/main" val="206606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14DBBEB-4B3D-48AD-825D-CFD6A0BFD406}"/>
              </a:ext>
            </a:extLst>
          </p:cNvPr>
          <p:cNvSpPr txBox="1"/>
          <p:nvPr/>
        </p:nvSpPr>
        <p:spPr>
          <a:xfrm>
            <a:off x="591052" y="1027196"/>
            <a:ext cx="795437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tx1"/>
                </a:solidFill>
              </a:rPr>
              <a:t>Setup()</a:t>
            </a:r>
            <a:r>
              <a:rPr lang="en-US" dirty="0">
                <a:solidFill>
                  <a:schemeClr val="tx1"/>
                </a:solidFill>
              </a:rPr>
              <a:t> </a:t>
            </a:r>
          </a:p>
          <a:p>
            <a:endParaRPr lang="en-US" dirty="0">
              <a:solidFill>
                <a:schemeClr val="tx1"/>
              </a:solidFill>
            </a:endParaRPr>
          </a:p>
          <a:p>
            <a:r>
              <a:rPr lang="en-US" dirty="0">
                <a:solidFill>
                  <a:schemeClr val="tx1"/>
                </a:solidFill>
              </a:rPr>
              <a:t>Every Arduino sketch must have a setup function. This function defines the initial state of the Arduino upon boot and runs only once.</a:t>
            </a:r>
          </a:p>
          <a:p>
            <a:endParaRPr lang="en-US" dirty="0">
              <a:solidFill>
                <a:schemeClr val="tx1"/>
              </a:solidFill>
            </a:endParaRPr>
          </a:p>
          <a:p>
            <a:r>
              <a:rPr lang="en-US" b="1" u="sng" dirty="0"/>
              <a:t>Loop()</a:t>
            </a:r>
            <a:r>
              <a:rPr lang="en-US" dirty="0"/>
              <a:t> </a:t>
            </a:r>
            <a:endParaRPr lang="en-US" u="sng" dirty="0"/>
          </a:p>
          <a:p>
            <a:endParaRPr lang="en-US" dirty="0"/>
          </a:p>
          <a:p>
            <a:r>
              <a:rPr lang="en-US" dirty="0"/>
              <a:t>The loop function is also a must for every Arduino sketch and executes once setup() is complete. It is the main function and as its name hints, it runs in a loop over and over again.  The loop describes the main logic of your circuit.</a:t>
            </a:r>
          </a:p>
          <a:p>
            <a:endParaRPr lang="en-US" dirty="0"/>
          </a:p>
          <a:p>
            <a:pPr>
              <a:buAutoNum type="arabicPeriod"/>
            </a:pPr>
            <a:endParaRPr lang="en-US" dirty="0">
              <a:solidFill>
                <a:srgbClr val="444444"/>
              </a:solidFill>
              <a:latin typeface="Roboto"/>
            </a:endParaRPr>
          </a:p>
        </p:txBody>
      </p:sp>
      <p:sp>
        <p:nvSpPr>
          <p:cNvPr id="6" name="Title 1">
            <a:extLst>
              <a:ext uri="{FF2B5EF4-FFF2-40B4-BE49-F238E27FC236}">
                <a16:creationId xmlns:a16="http://schemas.microsoft.com/office/drawing/2014/main" xmlns="" id="{213BCD40-DA30-4812-AD61-A38B43BEE767}"/>
              </a:ext>
            </a:extLst>
          </p:cNvPr>
          <p:cNvSpPr>
            <a:spLocks noGrp="1"/>
          </p:cNvSpPr>
          <p:nvPr>
            <p:ph type="title"/>
          </p:nvPr>
        </p:nvSpPr>
        <p:spPr>
          <a:xfrm>
            <a:off x="628650" y="273843"/>
            <a:ext cx="7886700" cy="994201"/>
          </a:xfrm>
        </p:spPr>
        <p:txBody>
          <a:bodyPr/>
          <a:lstStyle/>
          <a:p>
            <a:pPr algn="ctr"/>
            <a:r>
              <a:rPr lang="en-US" b="1"/>
              <a:t>Code Structure</a:t>
            </a:r>
            <a:endParaRPr lang="en-US"/>
          </a:p>
        </p:txBody>
      </p:sp>
    </p:spTree>
    <p:extLst>
      <p:ext uri="{BB962C8B-B14F-4D97-AF65-F5344CB8AC3E}">
        <p14:creationId xmlns:p14="http://schemas.microsoft.com/office/powerpoint/2010/main" val="180907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8BFCA-46E7-4A91-84F7-438553862D1D}"/>
              </a:ext>
            </a:extLst>
          </p:cNvPr>
          <p:cNvSpPr>
            <a:spLocks noGrp="1"/>
          </p:cNvSpPr>
          <p:nvPr>
            <p:ph type="title"/>
          </p:nvPr>
        </p:nvSpPr>
        <p:spPr/>
        <p:txBody>
          <a:bodyPr/>
          <a:lstStyle/>
          <a:p>
            <a:pPr algn="ctr"/>
            <a:r>
              <a:rPr lang="en-US" b="1"/>
              <a:t>Code Structure</a:t>
            </a:r>
            <a:endParaRPr lang="en-US"/>
          </a:p>
        </p:txBody>
      </p:sp>
      <p:sp>
        <p:nvSpPr>
          <p:cNvPr id="4" name="TextBox 3">
            <a:extLst>
              <a:ext uri="{FF2B5EF4-FFF2-40B4-BE49-F238E27FC236}">
                <a16:creationId xmlns:a16="http://schemas.microsoft.com/office/drawing/2014/main" xmlns="" id="{3AA4B333-7405-4215-868F-439C8559A30B}"/>
              </a:ext>
            </a:extLst>
          </p:cNvPr>
          <p:cNvSpPr txBox="1"/>
          <p:nvPr/>
        </p:nvSpPr>
        <p:spPr>
          <a:xfrm>
            <a:off x="139868" y="929440"/>
            <a:ext cx="886426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solidFill>
                  <a:srgbClr val="444444"/>
                </a:solidFill>
                <a:latin typeface="Roboto"/>
              </a:rPr>
              <a:t>Pin Definitions</a:t>
            </a:r>
          </a:p>
          <a:p>
            <a:endParaRPr lang="en-US" b="1" dirty="0">
              <a:solidFill>
                <a:srgbClr val="444444"/>
              </a:solidFill>
              <a:latin typeface="Roboto"/>
            </a:endParaRPr>
          </a:p>
          <a:p>
            <a:r>
              <a:rPr lang="en-US" dirty="0"/>
              <a:t>To use the Arduino pins, you need to define which pin is being used and its functionality. The functionality is </a:t>
            </a:r>
            <a:r>
              <a:rPr lang="en-US"/>
              <a:t>either input or output and is defined by using the pinMode () method in the setup section (we will talk about this in the next slide).</a:t>
            </a:r>
          </a:p>
          <a:p>
            <a:endParaRPr lang="en-US" dirty="0"/>
          </a:p>
          <a:p>
            <a:r>
              <a:rPr lang="en-US" dirty="0"/>
              <a:t>For our code, since we are using three pins for the three buttons, one button is connected to </a:t>
            </a:r>
            <a:r>
              <a:rPr lang="en-US" b="1" dirty="0"/>
              <a:t>pin 3</a:t>
            </a:r>
            <a:r>
              <a:rPr lang="en-US" dirty="0"/>
              <a:t>, one is connected to </a:t>
            </a:r>
            <a:r>
              <a:rPr lang="en-US" b="1" dirty="0"/>
              <a:t>pin 4</a:t>
            </a:r>
            <a:r>
              <a:rPr lang="en-US" dirty="0"/>
              <a:t> and one is connected to </a:t>
            </a:r>
            <a:r>
              <a:rPr lang="en-US" b="1"/>
              <a:t>pin 5</a:t>
            </a:r>
            <a:r>
              <a:rPr lang="en-US" dirty="0"/>
              <a:t>, therefore, this is how the code will go:</a:t>
            </a:r>
          </a:p>
          <a:p>
            <a:endParaRPr lang="en-US" dirty="0">
              <a:solidFill>
                <a:srgbClr val="444444"/>
              </a:solidFill>
              <a:latin typeface="Roboto"/>
            </a:endParaRPr>
          </a:p>
        </p:txBody>
      </p:sp>
      <p:pic>
        <p:nvPicPr>
          <p:cNvPr id="9" name="Picture 9" descr="A screenshot of a cell phone&#10;&#10;Description generated with high confidence">
            <a:extLst>
              <a:ext uri="{FF2B5EF4-FFF2-40B4-BE49-F238E27FC236}">
                <a16:creationId xmlns:a16="http://schemas.microsoft.com/office/drawing/2014/main" xmlns="" id="{5D385115-99F2-4B55-A895-32D74CA3DF17}"/>
              </a:ext>
            </a:extLst>
          </p:cNvPr>
          <p:cNvPicPr>
            <a:picLocks noChangeAspect="1"/>
          </p:cNvPicPr>
          <p:nvPr/>
        </p:nvPicPr>
        <p:blipFill>
          <a:blip r:embed="rId2"/>
          <a:stretch>
            <a:fillRect/>
          </a:stretch>
        </p:blipFill>
        <p:spPr>
          <a:xfrm>
            <a:off x="2785812" y="2855746"/>
            <a:ext cx="3557336" cy="943476"/>
          </a:xfrm>
          <a:prstGeom prst="rect">
            <a:avLst/>
          </a:prstGeom>
        </p:spPr>
      </p:pic>
    </p:spTree>
    <p:extLst>
      <p:ext uri="{BB962C8B-B14F-4D97-AF65-F5344CB8AC3E}">
        <p14:creationId xmlns:p14="http://schemas.microsoft.com/office/powerpoint/2010/main" val="3383123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F4009BC-B8D4-4334-8544-BC08D605118B}"/>
              </a:ext>
            </a:extLst>
          </p:cNvPr>
          <p:cNvSpPr txBox="1">
            <a:spLocks/>
          </p:cNvSpPr>
          <p:nvPr/>
        </p:nvSpPr>
        <p:spPr>
          <a:xfrm>
            <a:off x="435142" y="-2382"/>
            <a:ext cx="7886700" cy="994201"/>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0000"/>
              </a:buClr>
              <a:buSzPts val="3300"/>
              <a:buFont typeface="Calibri"/>
              <a:buNone/>
              <a:defRPr sz="3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2800" b="0" i="0" u="none" strike="noStrike" cap="none">
                <a:solidFill>
                  <a:srgbClr val="000000"/>
                </a:solidFill>
                <a:latin typeface="Arial"/>
                <a:ea typeface="Arial"/>
                <a:cs typeface="Arial"/>
                <a:sym typeface="Arial"/>
              </a:defRPr>
            </a:lvl9pPr>
          </a:lstStyle>
          <a:p>
            <a:pPr algn="ctr"/>
            <a:r>
              <a:rPr lang="en-US" b="1">
                <a:solidFill>
                  <a:srgbClr val="3A3A3A"/>
                </a:solidFill>
              </a:rPr>
              <a:t>Tips for writing text using this library</a:t>
            </a:r>
            <a:endParaRPr lang="en-US"/>
          </a:p>
        </p:txBody>
      </p:sp>
      <p:sp>
        <p:nvSpPr>
          <p:cNvPr id="8" name="TextBox 7">
            <a:extLst>
              <a:ext uri="{FF2B5EF4-FFF2-40B4-BE49-F238E27FC236}">
                <a16:creationId xmlns:a16="http://schemas.microsoft.com/office/drawing/2014/main" xmlns="" id="{D4FD80AD-B384-4CC0-AA0C-CBCF3DD98B17}"/>
              </a:ext>
            </a:extLst>
          </p:cNvPr>
          <p:cNvSpPr txBox="1"/>
          <p:nvPr/>
        </p:nvSpPr>
        <p:spPr>
          <a:xfrm>
            <a:off x="733926" y="1057274"/>
            <a:ext cx="768366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rgbClr val="3A3A3A"/>
              </a:solidFill>
              <a:latin typeface="Open Sans"/>
            </a:endParaRPr>
          </a:p>
          <a:p>
            <a:r>
              <a:rPr lang="en-US">
                <a:solidFill>
                  <a:srgbClr val="3A3A3A"/>
                </a:solidFill>
                <a:latin typeface="Open Sans"/>
              </a:rPr>
              <a:t>Here’s some functions that will help you handle the OLED display library to write text or draw simple graphics.</a:t>
            </a:r>
          </a:p>
          <a:p>
            <a:endParaRPr lang="en-US" dirty="0">
              <a:solidFill>
                <a:srgbClr val="3A3A3A"/>
              </a:solidFill>
              <a:latin typeface="Open Sans"/>
            </a:endParaRPr>
          </a:p>
          <a:p>
            <a:pPr>
              <a:buChar char="•"/>
            </a:pPr>
            <a:r>
              <a:rPr lang="en-US">
                <a:latin typeface="Courier New"/>
                <a:cs typeface="Courier New"/>
              </a:rPr>
              <a:t> display.clearDisplay()</a:t>
            </a:r>
            <a:r>
              <a:rPr lang="en-US">
                <a:solidFill>
                  <a:srgbClr val="3A3A3A"/>
                </a:solidFill>
                <a:latin typeface="Open Sans"/>
              </a:rPr>
              <a:t> – all pixels are off</a:t>
            </a:r>
          </a:p>
          <a:p>
            <a:pPr>
              <a:buChar char="•"/>
            </a:pPr>
            <a:r>
              <a:rPr lang="en-US">
                <a:latin typeface="Courier New"/>
                <a:cs typeface="Courier New"/>
              </a:rPr>
              <a:t> display.drawPixel(x,y, color)</a:t>
            </a:r>
            <a:r>
              <a:rPr lang="en-US">
                <a:solidFill>
                  <a:srgbClr val="3A3A3A"/>
                </a:solidFill>
                <a:latin typeface="Open Sans"/>
              </a:rPr>
              <a:t> – plot a pixel in the x,y coordinates</a:t>
            </a:r>
          </a:p>
          <a:p>
            <a:pPr>
              <a:buChar char="•"/>
            </a:pPr>
            <a:r>
              <a:rPr lang="en-US">
                <a:latin typeface="Courier New"/>
                <a:cs typeface="Courier New"/>
              </a:rPr>
              <a:t> display.setTextSize(n)</a:t>
            </a:r>
            <a:r>
              <a:rPr lang="en-US">
                <a:solidFill>
                  <a:srgbClr val="3A3A3A"/>
                </a:solidFill>
                <a:latin typeface="Open Sans"/>
              </a:rPr>
              <a:t> – set the font size, supports sizes from 1 to 8</a:t>
            </a:r>
          </a:p>
          <a:p>
            <a:pPr>
              <a:buChar char="•"/>
            </a:pPr>
            <a:r>
              <a:rPr lang="en-US">
                <a:latin typeface="Courier New"/>
                <a:cs typeface="Courier New"/>
              </a:rPr>
              <a:t> display.setCursor(x,y)</a:t>
            </a:r>
            <a:r>
              <a:rPr lang="en-US">
                <a:solidFill>
                  <a:srgbClr val="3A3A3A"/>
                </a:solidFill>
                <a:latin typeface="Open Sans"/>
              </a:rPr>
              <a:t> – set the coordinates to start writing text</a:t>
            </a:r>
          </a:p>
          <a:p>
            <a:pPr>
              <a:buChar char="•"/>
            </a:pPr>
            <a:r>
              <a:rPr lang="en-US">
                <a:latin typeface="Courier New"/>
                <a:cs typeface="Courier New"/>
              </a:rPr>
              <a:t> display.print(“message”)</a:t>
            </a:r>
            <a:r>
              <a:rPr lang="en-US">
                <a:solidFill>
                  <a:srgbClr val="3A3A3A"/>
                </a:solidFill>
                <a:latin typeface="Open Sans"/>
              </a:rPr>
              <a:t> – print the characters at location x,y</a:t>
            </a:r>
          </a:p>
          <a:p>
            <a:pPr>
              <a:buChar char="•"/>
            </a:pPr>
            <a:r>
              <a:rPr lang="en-US">
                <a:latin typeface="Courier New"/>
                <a:cs typeface="Courier New"/>
              </a:rPr>
              <a:t> display.display()</a:t>
            </a:r>
            <a:r>
              <a:rPr lang="en-US">
                <a:solidFill>
                  <a:srgbClr val="3A3A3A"/>
                </a:solidFill>
                <a:latin typeface="Open Sans"/>
              </a:rPr>
              <a:t> – call this method for the changes to make effect</a:t>
            </a:r>
          </a:p>
        </p:txBody>
      </p:sp>
    </p:spTree>
    <p:extLst>
      <p:ext uri="{BB962C8B-B14F-4D97-AF65-F5344CB8AC3E}">
        <p14:creationId xmlns:p14="http://schemas.microsoft.com/office/powerpoint/2010/main" val="293826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p:nvPr/>
        </p:nvSpPr>
        <p:spPr>
          <a:xfrm>
            <a:off x="1485900" y="222927"/>
            <a:ext cx="6172200" cy="5565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Arial"/>
                <a:ea typeface="Arial"/>
                <a:cs typeface="Arial"/>
                <a:sym typeface="Arial"/>
              </a:rPr>
              <a:t>About the Assembly</a:t>
            </a:r>
            <a:endParaRPr/>
          </a:p>
        </p:txBody>
      </p:sp>
      <p:sp>
        <p:nvSpPr>
          <p:cNvPr id="145" name="Google Shape;145;p26"/>
          <p:cNvSpPr txBox="1"/>
          <p:nvPr/>
        </p:nvSpPr>
        <p:spPr>
          <a:xfrm>
            <a:off x="760800" y="857724"/>
            <a:ext cx="7622400" cy="3429600"/>
          </a:xfrm>
          <a:prstGeom prst="rect">
            <a:avLst/>
          </a:prstGeom>
          <a:noFill/>
          <a:ln>
            <a:noFill/>
          </a:ln>
        </p:spPr>
        <p:txBody>
          <a:bodyPr spcFirstLastPara="1" wrap="square" lIns="34275" tIns="34275" rIns="34275" bIns="34275" anchor="t" anchorCtr="0">
            <a:noAutofit/>
          </a:bodyPr>
          <a:lstStyle/>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smart lab based out of In5 since Dec 2014</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Over 250 free workshops done </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ASSEMBLY: HACK - Embedded systems, iOT and hardware</a:t>
            </a:r>
            <a:endParaRPr/>
          </a:p>
          <a:p>
            <a:pPr marL="457200" marR="0" lvl="0" indent="-355600" algn="l" rtl="0">
              <a:lnSpc>
                <a:spcPct val="115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ASSEMBLY: CODE - Software projects - APIs, frameworks, apps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Age range: 16-60 - students, professionals, entrepreneurs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Focus on smart technology and practical applications</a:t>
            </a:r>
            <a:endParaRPr/>
          </a:p>
          <a:p>
            <a:pPr marL="457200" marR="0" lvl="0" indent="-3556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Forum: members.theassembly.ae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63B93-4C75-4C59-94F7-3F9307AC90D8}"/>
              </a:ext>
            </a:extLst>
          </p:cNvPr>
          <p:cNvSpPr>
            <a:spLocks noGrp="1"/>
          </p:cNvSpPr>
          <p:nvPr>
            <p:ph type="title"/>
          </p:nvPr>
        </p:nvSpPr>
        <p:spPr/>
        <p:txBody>
          <a:bodyPr/>
          <a:lstStyle/>
          <a:p>
            <a:pPr algn="ctr"/>
            <a:r>
              <a:rPr lang="en-US" sz="3200" b="1" dirty="0"/>
              <a:t>Measured Values</a:t>
            </a:r>
            <a:endParaRPr lang="en-US"/>
          </a:p>
        </p:txBody>
      </p:sp>
      <p:sp>
        <p:nvSpPr>
          <p:cNvPr id="3" name="Text Placeholder 2">
            <a:extLst>
              <a:ext uri="{FF2B5EF4-FFF2-40B4-BE49-F238E27FC236}">
                <a16:creationId xmlns:a16="http://schemas.microsoft.com/office/drawing/2014/main" xmlns="" id="{AAAE5164-E1E2-4C40-B5AB-C1E1F1C0B632}"/>
              </a:ext>
            </a:extLst>
          </p:cNvPr>
          <p:cNvSpPr>
            <a:spLocks noGrp="1"/>
          </p:cNvSpPr>
          <p:nvPr>
            <p:ph type="body" idx="1"/>
          </p:nvPr>
        </p:nvSpPr>
        <p:spPr>
          <a:xfrm>
            <a:off x="530893" y="1128588"/>
            <a:ext cx="8300285" cy="3263401"/>
          </a:xfrm>
        </p:spPr>
        <p:txBody>
          <a:bodyPr/>
          <a:lstStyle/>
          <a:p>
            <a:pPr marL="95250" indent="0">
              <a:buNone/>
            </a:pPr>
            <a:r>
              <a:rPr lang="en-US" dirty="0"/>
              <a:t>Contemporary multimeters can measure many values. The most common are:</a:t>
            </a:r>
          </a:p>
          <a:p>
            <a:r>
              <a:rPr lang="en-US" dirty="0"/>
              <a:t>Voltmeter (To measure a DC voltage on a battery.)</a:t>
            </a:r>
          </a:p>
          <a:p>
            <a:r>
              <a:rPr lang="en-US" dirty="0"/>
              <a:t>Resistance (Measure the value of a resistor in OHMS.)</a:t>
            </a:r>
          </a:p>
          <a:p>
            <a:r>
              <a:rPr lang="en-US" dirty="0"/>
              <a:t>Continuity  (The checking of an electric circuit to see if current flows.)</a:t>
            </a:r>
          </a:p>
          <a:p>
            <a:r>
              <a:rPr lang="en-US" dirty="0"/>
              <a:t>Voltage drop (Measuring forward drop of diode junctions.)</a:t>
            </a:r>
          </a:p>
          <a:p>
            <a:r>
              <a:rPr lang="en-US" dirty="0"/>
              <a:t>Current (Alternating and direct, in amperes.)</a:t>
            </a:r>
          </a:p>
          <a:p>
            <a:r>
              <a:rPr lang="en-US" dirty="0"/>
              <a:t>Temperature in degrees Celsius or Fahrenheit, with an appropriate temperature test prob.</a:t>
            </a:r>
          </a:p>
        </p:txBody>
      </p:sp>
    </p:spTree>
    <p:extLst>
      <p:ext uri="{BB962C8B-B14F-4D97-AF65-F5344CB8AC3E}">
        <p14:creationId xmlns:p14="http://schemas.microsoft.com/office/powerpoint/2010/main" val="395543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8E14F-0954-472B-B470-768EF38EAD2D}"/>
              </a:ext>
            </a:extLst>
          </p:cNvPr>
          <p:cNvSpPr>
            <a:spLocks noGrp="1"/>
          </p:cNvSpPr>
          <p:nvPr>
            <p:ph type="title"/>
          </p:nvPr>
        </p:nvSpPr>
        <p:spPr>
          <a:xfrm>
            <a:off x="726407" y="228725"/>
            <a:ext cx="7999496" cy="1001720"/>
          </a:xfrm>
        </p:spPr>
        <p:txBody>
          <a:bodyPr/>
          <a:lstStyle/>
          <a:p>
            <a:r>
              <a:rPr lang="en-US" b="1" dirty="0"/>
              <a:t>Measured Values in the multimeter we are going to build</a:t>
            </a:r>
          </a:p>
        </p:txBody>
      </p:sp>
      <p:sp>
        <p:nvSpPr>
          <p:cNvPr id="3" name="Text Placeholder 2">
            <a:extLst>
              <a:ext uri="{FF2B5EF4-FFF2-40B4-BE49-F238E27FC236}">
                <a16:creationId xmlns:a16="http://schemas.microsoft.com/office/drawing/2014/main" xmlns="" id="{FA11D4C9-81AC-445B-9B40-EB30F02CFDF0}"/>
              </a:ext>
            </a:extLst>
          </p:cNvPr>
          <p:cNvSpPr>
            <a:spLocks noGrp="1"/>
          </p:cNvSpPr>
          <p:nvPr>
            <p:ph type="body" idx="1"/>
          </p:nvPr>
        </p:nvSpPr>
        <p:spPr>
          <a:xfrm>
            <a:off x="726406" y="1587291"/>
            <a:ext cx="7886700" cy="3263401"/>
          </a:xfrm>
        </p:spPr>
        <p:txBody>
          <a:bodyPr/>
          <a:lstStyle/>
          <a:p>
            <a:r>
              <a:rPr lang="en-US" dirty="0"/>
              <a:t>Voltmeter </a:t>
            </a:r>
          </a:p>
          <a:p>
            <a:r>
              <a:rPr lang="en-US" dirty="0"/>
              <a:t>Analog</a:t>
            </a:r>
          </a:p>
          <a:p>
            <a:r>
              <a:rPr lang="en-US" dirty="0"/>
              <a:t>Resistance </a:t>
            </a:r>
          </a:p>
          <a:p>
            <a:r>
              <a:rPr lang="en-US" dirty="0"/>
              <a:t>Voltage Drop</a:t>
            </a:r>
          </a:p>
          <a:p>
            <a:r>
              <a:rPr lang="en-US" dirty="0"/>
              <a:t>Continuity </a:t>
            </a:r>
          </a:p>
          <a:p>
            <a:r>
              <a:rPr lang="en-US" dirty="0"/>
              <a:t>Pulse Width.</a:t>
            </a:r>
          </a:p>
        </p:txBody>
      </p:sp>
    </p:spTree>
    <p:extLst>
      <p:ext uri="{BB962C8B-B14F-4D97-AF65-F5344CB8AC3E}">
        <p14:creationId xmlns:p14="http://schemas.microsoft.com/office/powerpoint/2010/main" val="3542164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AD131-9C37-493D-A64D-87BE61C0D0E9}"/>
              </a:ext>
            </a:extLst>
          </p:cNvPr>
          <p:cNvSpPr>
            <a:spLocks noGrp="1"/>
          </p:cNvSpPr>
          <p:nvPr>
            <p:ph type="title"/>
          </p:nvPr>
        </p:nvSpPr>
        <p:spPr>
          <a:xfrm>
            <a:off x="673768" y="100889"/>
            <a:ext cx="7886700" cy="475340"/>
          </a:xfrm>
        </p:spPr>
        <p:txBody>
          <a:bodyPr/>
          <a:lstStyle/>
          <a:p>
            <a:pPr algn="ctr"/>
            <a:r>
              <a:rPr lang="en-US" b="1" dirty="0"/>
              <a:t>Voltmeter Testing</a:t>
            </a:r>
            <a:endParaRPr lang="en-US"/>
          </a:p>
        </p:txBody>
      </p:sp>
      <p:pic>
        <p:nvPicPr>
          <p:cNvPr id="4" name="Picture 4" descr="A screenshot of a video game&#10;&#10;Description generated with high confidence">
            <a:extLst>
              <a:ext uri="{FF2B5EF4-FFF2-40B4-BE49-F238E27FC236}">
                <a16:creationId xmlns:a16="http://schemas.microsoft.com/office/drawing/2014/main" xmlns="" id="{709EC981-A864-4A10-8173-7AFC353AD36D}"/>
              </a:ext>
            </a:extLst>
          </p:cNvPr>
          <p:cNvPicPr>
            <a:picLocks noChangeAspect="1"/>
          </p:cNvPicPr>
          <p:nvPr/>
        </p:nvPicPr>
        <p:blipFill>
          <a:blip r:embed="rId3"/>
          <a:stretch>
            <a:fillRect/>
          </a:stretch>
        </p:blipFill>
        <p:spPr>
          <a:xfrm>
            <a:off x="1327985" y="583727"/>
            <a:ext cx="6570745" cy="3938445"/>
          </a:xfrm>
          <a:prstGeom prst="rect">
            <a:avLst/>
          </a:prstGeom>
        </p:spPr>
      </p:pic>
    </p:spTree>
    <p:extLst>
      <p:ext uri="{BB962C8B-B14F-4D97-AF65-F5344CB8AC3E}">
        <p14:creationId xmlns:p14="http://schemas.microsoft.com/office/powerpoint/2010/main" val="171692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0C447FA-85BC-4646-9454-3C4E71E9CE0C}"/>
              </a:ext>
            </a:extLst>
          </p:cNvPr>
          <p:cNvSpPr>
            <a:spLocks noGrp="1"/>
          </p:cNvSpPr>
          <p:nvPr>
            <p:ph type="title"/>
          </p:nvPr>
        </p:nvSpPr>
        <p:spPr>
          <a:xfrm>
            <a:off x="628650" y="273843"/>
            <a:ext cx="7886700" cy="994201"/>
          </a:xfrm>
        </p:spPr>
        <p:txBody>
          <a:bodyPr/>
          <a:lstStyle/>
          <a:p>
            <a:pPr algn="ctr"/>
            <a:r>
              <a:rPr lang="en-US" b="1"/>
              <a:t>Code Structure</a:t>
            </a:r>
            <a:endParaRPr lang="en-US"/>
          </a:p>
        </p:txBody>
      </p:sp>
      <p:sp>
        <p:nvSpPr>
          <p:cNvPr id="7" name="TextBox 6">
            <a:extLst>
              <a:ext uri="{FF2B5EF4-FFF2-40B4-BE49-F238E27FC236}">
                <a16:creationId xmlns:a16="http://schemas.microsoft.com/office/drawing/2014/main" xmlns="" id="{01EA6FB1-2D0F-456B-8C87-08122541FD02}"/>
              </a:ext>
            </a:extLst>
          </p:cNvPr>
          <p:cNvSpPr txBox="1"/>
          <p:nvPr/>
        </p:nvSpPr>
        <p:spPr>
          <a:xfrm>
            <a:off x="433137" y="1034716"/>
            <a:ext cx="81799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Voltmeter Test</a:t>
            </a:r>
          </a:p>
        </p:txBody>
      </p:sp>
      <p:sp>
        <p:nvSpPr>
          <p:cNvPr id="8" name="TextBox 7">
            <a:extLst>
              <a:ext uri="{FF2B5EF4-FFF2-40B4-BE49-F238E27FC236}">
                <a16:creationId xmlns:a16="http://schemas.microsoft.com/office/drawing/2014/main" xmlns="" id="{7ED8540E-C13A-4810-BBFC-1DC267CD4708}"/>
              </a:ext>
            </a:extLst>
          </p:cNvPr>
          <p:cNvSpPr txBox="1"/>
          <p:nvPr/>
        </p:nvSpPr>
        <p:spPr>
          <a:xfrm>
            <a:off x="433138" y="1500940"/>
            <a:ext cx="539766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first mode is the voltmeter test, so we start at 0, </a:t>
            </a:r>
            <a:r>
              <a:rPr lang="en-US"/>
              <a:t>the </a:t>
            </a:r>
            <a:r>
              <a:rPr lang="en-US" b="1"/>
              <a:t>analogRead() </a:t>
            </a:r>
            <a:r>
              <a:rPr lang="en-US" dirty="0"/>
              <a:t>function reads the value from the specified analog pin, which in this case is </a:t>
            </a:r>
            <a:r>
              <a:rPr lang="en-US" b="1" dirty="0"/>
              <a:t>A3</a:t>
            </a:r>
            <a:r>
              <a:rPr lang="en-US" dirty="0"/>
              <a:t>, then to find the actual voltage value, we multiply the value that the analogRead returns with the reference voltage, which is in this case 5, then divide it by 1023 (1023 is the discrete voltage levels the Arduino can read). We then add 0.1 to that voltage value we obtained for marginal error.</a:t>
            </a:r>
          </a:p>
        </p:txBody>
      </p:sp>
      <p:pic>
        <p:nvPicPr>
          <p:cNvPr id="2" name="Picture 2" descr="A screenshot of a cell phone&#10;&#10;Description generated with very high confidence">
            <a:extLst>
              <a:ext uri="{FF2B5EF4-FFF2-40B4-BE49-F238E27FC236}">
                <a16:creationId xmlns:a16="http://schemas.microsoft.com/office/drawing/2014/main" xmlns="" id="{10F3BBC1-DA79-4BF6-8D07-FBD22BCE9F61}"/>
              </a:ext>
            </a:extLst>
          </p:cNvPr>
          <p:cNvPicPr>
            <a:picLocks noChangeAspect="1"/>
          </p:cNvPicPr>
          <p:nvPr/>
        </p:nvPicPr>
        <p:blipFill>
          <a:blip r:embed="rId2"/>
          <a:stretch>
            <a:fillRect/>
          </a:stretch>
        </p:blipFill>
        <p:spPr>
          <a:xfrm>
            <a:off x="6118058" y="1034233"/>
            <a:ext cx="2743200" cy="3571336"/>
          </a:xfrm>
          <a:prstGeom prst="rect">
            <a:avLst/>
          </a:prstGeom>
        </p:spPr>
      </p:pic>
    </p:spTree>
    <p:extLst>
      <p:ext uri="{BB962C8B-B14F-4D97-AF65-F5344CB8AC3E}">
        <p14:creationId xmlns:p14="http://schemas.microsoft.com/office/powerpoint/2010/main" val="35636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9D34C-BB5D-4E72-AC31-805D8973A05F}"/>
              </a:ext>
            </a:extLst>
          </p:cNvPr>
          <p:cNvSpPr>
            <a:spLocks noGrp="1"/>
          </p:cNvSpPr>
          <p:nvPr>
            <p:ph type="title"/>
          </p:nvPr>
        </p:nvSpPr>
        <p:spPr>
          <a:xfrm>
            <a:off x="1162552" y="-320216"/>
            <a:ext cx="7984456" cy="1287470"/>
          </a:xfrm>
        </p:spPr>
        <p:txBody>
          <a:bodyPr/>
          <a:lstStyle/>
          <a:p>
            <a:r>
              <a:rPr lang="en-US" sz="2800" b="1"/>
              <a:t>Resistance, and Voltage Drop Testing.</a:t>
            </a:r>
          </a:p>
        </p:txBody>
      </p:sp>
      <p:pic>
        <p:nvPicPr>
          <p:cNvPr id="3" name="Picture 3" descr="A screenshot of a cell phone&#10;&#10;Description generated with very high confidence">
            <a:extLst>
              <a:ext uri="{FF2B5EF4-FFF2-40B4-BE49-F238E27FC236}">
                <a16:creationId xmlns:a16="http://schemas.microsoft.com/office/drawing/2014/main" xmlns="" id="{102D79F8-35F3-48ED-9F2B-036650E9614F}"/>
              </a:ext>
            </a:extLst>
          </p:cNvPr>
          <p:cNvPicPr>
            <a:picLocks noChangeAspect="1"/>
          </p:cNvPicPr>
          <p:nvPr/>
        </p:nvPicPr>
        <p:blipFill>
          <a:blip r:embed="rId3"/>
          <a:stretch>
            <a:fillRect/>
          </a:stretch>
        </p:blipFill>
        <p:spPr>
          <a:xfrm>
            <a:off x="1343025" y="666970"/>
            <a:ext cx="6465469" cy="3907316"/>
          </a:xfrm>
          <a:prstGeom prst="rect">
            <a:avLst/>
          </a:prstGeom>
        </p:spPr>
      </p:pic>
    </p:spTree>
    <p:extLst>
      <p:ext uri="{BB962C8B-B14F-4D97-AF65-F5344CB8AC3E}">
        <p14:creationId xmlns:p14="http://schemas.microsoft.com/office/powerpoint/2010/main" val="340998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56140C8-6CC7-4D30-A6DF-0F747456457D}"/>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xmlns="" id="{59060D13-05AB-430B-91BA-1C5AC1B7588A}"/>
              </a:ext>
            </a:extLst>
          </p:cNvPr>
          <p:cNvPicPr>
            <a:picLocks noChangeAspect="1"/>
          </p:cNvPicPr>
          <p:nvPr/>
        </p:nvPicPr>
        <p:blipFill>
          <a:blip r:embed="rId2"/>
          <a:stretch>
            <a:fillRect/>
          </a:stretch>
        </p:blipFill>
        <p:spPr>
          <a:xfrm>
            <a:off x="5930064" y="843134"/>
            <a:ext cx="2908634" cy="3690344"/>
          </a:xfrm>
          <a:prstGeom prst="rect">
            <a:avLst/>
          </a:prstGeom>
        </p:spPr>
      </p:pic>
      <p:sp>
        <p:nvSpPr>
          <p:cNvPr id="8" name="TextBox 7">
            <a:extLst>
              <a:ext uri="{FF2B5EF4-FFF2-40B4-BE49-F238E27FC236}">
                <a16:creationId xmlns:a16="http://schemas.microsoft.com/office/drawing/2014/main" xmlns="" id="{45DA23A9-0515-49C3-AC45-E0219CDBCA68}"/>
              </a:ext>
            </a:extLst>
          </p:cNvPr>
          <p:cNvSpPr txBox="1"/>
          <p:nvPr/>
        </p:nvSpPr>
        <p:spPr>
          <a:xfrm>
            <a:off x="493295" y="2170196"/>
            <a:ext cx="54427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second mode is the resistance testing. We used the voltage </a:t>
            </a:r>
            <a:r>
              <a:rPr lang="en-US"/>
              <a:t>divider rule, which we will be talking about in the next slide.</a:t>
            </a:r>
            <a:endParaRPr lang="en-US" dirty="0"/>
          </a:p>
        </p:txBody>
      </p:sp>
    </p:spTree>
    <p:extLst>
      <p:ext uri="{BB962C8B-B14F-4D97-AF65-F5344CB8AC3E}">
        <p14:creationId xmlns:p14="http://schemas.microsoft.com/office/powerpoint/2010/main" val="180307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A8ACFE5-C3E2-4265-8F7B-041328A9C85A}"/>
              </a:ext>
            </a:extLst>
          </p:cNvPr>
          <p:cNvSpPr>
            <a:spLocks noGrp="1"/>
          </p:cNvSpPr>
          <p:nvPr>
            <p:ph type="title"/>
          </p:nvPr>
        </p:nvSpPr>
        <p:spPr>
          <a:xfrm>
            <a:off x="628650" y="85850"/>
            <a:ext cx="7886700" cy="994201"/>
          </a:xfrm>
        </p:spPr>
        <p:txBody>
          <a:bodyPr/>
          <a:lstStyle/>
          <a:p>
            <a:pPr algn="ctr"/>
            <a:r>
              <a:rPr lang="en-US" b="1"/>
              <a:t>Code Structure</a:t>
            </a:r>
            <a:endParaRPr lang="en-US"/>
          </a:p>
        </p:txBody>
      </p:sp>
      <p:sp>
        <p:nvSpPr>
          <p:cNvPr id="6" name="TextBox 5">
            <a:extLst>
              <a:ext uri="{FF2B5EF4-FFF2-40B4-BE49-F238E27FC236}">
                <a16:creationId xmlns:a16="http://schemas.microsoft.com/office/drawing/2014/main" xmlns="" id="{893D21D2-F729-4144-A8DF-4CF8AB11FE73}"/>
              </a:ext>
            </a:extLst>
          </p:cNvPr>
          <p:cNvSpPr txBox="1"/>
          <p:nvPr/>
        </p:nvSpPr>
        <p:spPr>
          <a:xfrm>
            <a:off x="493294" y="989598"/>
            <a:ext cx="8164929" cy="9705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95250">
              <a:lnSpc>
                <a:spcPct val="90000"/>
              </a:lnSpc>
              <a:spcBef>
                <a:spcPts val="800"/>
              </a:spcBef>
            </a:pPr>
            <a:r>
              <a:rPr lang="en-US" b="1" u="sng" dirty="0"/>
              <a:t>Resistance Test</a:t>
            </a:r>
            <a:r>
              <a:rPr lang="en-US" dirty="0"/>
              <a:t> </a:t>
            </a:r>
          </a:p>
          <a:p>
            <a:pPr marL="95250">
              <a:lnSpc>
                <a:spcPct val="90000"/>
              </a:lnSpc>
              <a:spcBef>
                <a:spcPts val="800"/>
              </a:spcBef>
            </a:pPr>
            <a:r>
              <a:rPr lang="en-US" dirty="0"/>
              <a:t>We start with </a:t>
            </a:r>
            <a:r>
              <a:rPr lang="en-US" b="1" dirty="0"/>
              <a:t>raw= </a:t>
            </a:r>
            <a:r>
              <a:rPr lang="en-US" b="1" err="1"/>
              <a:t>analogRead</a:t>
            </a:r>
            <a:r>
              <a:rPr lang="en-US" b="1" dirty="0"/>
              <a:t>(A2);</a:t>
            </a:r>
            <a:r>
              <a:rPr lang="en-US" dirty="0"/>
              <a:t>, the </a:t>
            </a:r>
            <a:r>
              <a:rPr lang="en-US" err="1"/>
              <a:t>analogRead</a:t>
            </a:r>
            <a:r>
              <a:rPr lang="en-US" dirty="0"/>
              <a:t> reads the value from the A2 pin in the </a:t>
            </a:r>
            <a:r>
              <a:rPr lang="en-US"/>
              <a:t>Arduino,  for the next code we have </a:t>
            </a:r>
            <a:r>
              <a:rPr lang="en-US" b="1"/>
              <a:t>Vin= </a:t>
            </a:r>
            <a:r>
              <a:rPr lang="en-US" b="1" err="1"/>
              <a:t>readVcc</a:t>
            </a:r>
            <a:r>
              <a:rPr lang="en-US" dirty="0"/>
              <a:t>, </a:t>
            </a:r>
            <a:r>
              <a:rPr lang="en-US" err="1"/>
              <a:t>Vcc</a:t>
            </a:r>
            <a:r>
              <a:rPr lang="en-US" dirty="0"/>
              <a:t> here is the power input. The next code </a:t>
            </a:r>
            <a:r>
              <a:rPr lang="en-US" b="1" dirty="0"/>
              <a:t>buffer= raw * Vin;</a:t>
            </a:r>
            <a:r>
              <a:rPr lang="en-US" dirty="0"/>
              <a:t>, the value that was read from A2 is multiplied by the power input. </a:t>
            </a:r>
          </a:p>
        </p:txBody>
      </p:sp>
      <p:pic>
        <p:nvPicPr>
          <p:cNvPr id="7" name="Picture 7" descr="A screenshot of a cell phone&#10;&#10;Description generated with very high confidence">
            <a:extLst>
              <a:ext uri="{FF2B5EF4-FFF2-40B4-BE49-F238E27FC236}">
                <a16:creationId xmlns:a16="http://schemas.microsoft.com/office/drawing/2014/main" xmlns="" id="{33D86928-152E-403C-B73A-9EDFE6BF7455}"/>
              </a:ext>
            </a:extLst>
          </p:cNvPr>
          <p:cNvPicPr>
            <a:picLocks noChangeAspect="1"/>
          </p:cNvPicPr>
          <p:nvPr/>
        </p:nvPicPr>
        <p:blipFill>
          <a:blip r:embed="rId2"/>
          <a:stretch>
            <a:fillRect/>
          </a:stretch>
        </p:blipFill>
        <p:spPr>
          <a:xfrm>
            <a:off x="7116178" y="1962651"/>
            <a:ext cx="1686928" cy="2526632"/>
          </a:xfrm>
          <a:prstGeom prst="rect">
            <a:avLst/>
          </a:prstGeom>
        </p:spPr>
      </p:pic>
      <p:sp>
        <p:nvSpPr>
          <p:cNvPr id="9" name="TextBox 8">
            <a:extLst>
              <a:ext uri="{FF2B5EF4-FFF2-40B4-BE49-F238E27FC236}">
                <a16:creationId xmlns:a16="http://schemas.microsoft.com/office/drawing/2014/main" xmlns="" id="{56CE47A7-6905-4969-9593-79F6CEAD2639}"/>
              </a:ext>
            </a:extLst>
          </p:cNvPr>
          <p:cNvSpPr txBox="1"/>
          <p:nvPr/>
        </p:nvSpPr>
        <p:spPr>
          <a:xfrm>
            <a:off x="628650" y="2019802"/>
            <a:ext cx="660082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we used the voltage divider rule, but what we are looking for is the value of </a:t>
            </a:r>
            <a:r>
              <a:rPr lang="en-US"/>
              <a:t>R1, the value of R2 here is 2k (the two resisters in your circuit in series). Here</a:t>
            </a:r>
            <a:endParaRPr lang="en-US" dirty="0"/>
          </a:p>
          <a:p>
            <a:endParaRPr lang="en-US" dirty="0"/>
          </a:p>
          <a:p>
            <a:endParaRPr lang="en-US" dirty="0"/>
          </a:p>
          <a:p>
            <a:endParaRPr lang="en-US" dirty="0"/>
          </a:p>
        </p:txBody>
      </p:sp>
      <p:pic>
        <p:nvPicPr>
          <p:cNvPr id="10" name="Picture 10">
            <a:extLst>
              <a:ext uri="{FF2B5EF4-FFF2-40B4-BE49-F238E27FC236}">
                <a16:creationId xmlns:a16="http://schemas.microsoft.com/office/drawing/2014/main" xmlns="" id="{516C63B7-2DC6-4F90-AC1E-5BAB30DCE0FA}"/>
              </a:ext>
            </a:extLst>
          </p:cNvPr>
          <p:cNvPicPr>
            <a:picLocks noChangeAspect="1"/>
          </p:cNvPicPr>
          <p:nvPr/>
        </p:nvPicPr>
        <p:blipFill>
          <a:blip r:embed="rId3"/>
          <a:stretch>
            <a:fillRect/>
          </a:stretch>
        </p:blipFill>
        <p:spPr>
          <a:xfrm>
            <a:off x="3058528" y="2604085"/>
            <a:ext cx="1733550" cy="371475"/>
          </a:xfrm>
          <a:prstGeom prst="rect">
            <a:avLst/>
          </a:prstGeom>
        </p:spPr>
      </p:pic>
      <p:sp>
        <p:nvSpPr>
          <p:cNvPr id="12" name="TextBox 11">
            <a:extLst>
              <a:ext uri="{FF2B5EF4-FFF2-40B4-BE49-F238E27FC236}">
                <a16:creationId xmlns:a16="http://schemas.microsoft.com/office/drawing/2014/main" xmlns="" id="{CCE90A71-C339-44C4-B472-347C2DE9FD0E}"/>
              </a:ext>
            </a:extLst>
          </p:cNvPr>
          <p:cNvSpPr txBox="1"/>
          <p:nvPr/>
        </p:nvSpPr>
        <p:spPr>
          <a:xfrm>
            <a:off x="628650" y="3268078"/>
            <a:ext cx="536758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And as can be seen from the code </a:t>
            </a:r>
            <a:r>
              <a:rPr lang="en-US" b="1" dirty="0"/>
              <a:t>R1= R2 * buffer; </a:t>
            </a:r>
            <a:r>
              <a:rPr lang="en-US" dirty="0"/>
              <a:t>we are trying to get the value of R1. Now going to the if statements, if R1 is less </a:t>
            </a:r>
            <a:r>
              <a:rPr lang="en-US"/>
              <a:t>the 7k then it will print the value of R1, and if R1 is bigger than 7k it will display empty.</a:t>
            </a:r>
            <a:endParaRPr lang="en-US" b="1"/>
          </a:p>
        </p:txBody>
      </p:sp>
    </p:spTree>
    <p:extLst>
      <p:ext uri="{BB962C8B-B14F-4D97-AF65-F5344CB8AC3E}">
        <p14:creationId xmlns:p14="http://schemas.microsoft.com/office/powerpoint/2010/main" val="2043728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6C599D39-F01F-486E-8A8A-2D1823A6CCDE}"/>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xmlns="" id="{46A11F77-F142-4BAD-86DE-B7D8C0163F6E}"/>
              </a:ext>
            </a:extLst>
          </p:cNvPr>
          <p:cNvPicPr>
            <a:picLocks noChangeAspect="1"/>
          </p:cNvPicPr>
          <p:nvPr/>
        </p:nvPicPr>
        <p:blipFill>
          <a:blip r:embed="rId2"/>
          <a:stretch>
            <a:fillRect/>
          </a:stretch>
        </p:blipFill>
        <p:spPr>
          <a:xfrm>
            <a:off x="5952624" y="773304"/>
            <a:ext cx="2743200" cy="3596893"/>
          </a:xfrm>
          <a:prstGeom prst="rect">
            <a:avLst/>
          </a:prstGeom>
        </p:spPr>
      </p:pic>
      <p:sp>
        <p:nvSpPr>
          <p:cNvPr id="10" name="TextBox 9">
            <a:extLst>
              <a:ext uri="{FF2B5EF4-FFF2-40B4-BE49-F238E27FC236}">
                <a16:creationId xmlns:a16="http://schemas.microsoft.com/office/drawing/2014/main" xmlns="" id="{7FF38C72-D9EE-4431-B45E-CD902D6406A3}"/>
              </a:ext>
            </a:extLst>
          </p:cNvPr>
          <p:cNvSpPr txBox="1"/>
          <p:nvPr/>
        </p:nvSpPr>
        <p:spPr>
          <a:xfrm>
            <a:off x="470736" y="1380623"/>
            <a:ext cx="548790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Voltage Drop Test</a:t>
            </a:r>
            <a:endParaRPr lang="en-US" b="1" u="sng" dirty="0"/>
          </a:p>
          <a:p>
            <a:endParaRPr lang="en-US" dirty="0"/>
          </a:p>
          <a:p>
            <a:r>
              <a:rPr lang="en-US"/>
              <a:t>The third mode which comes after the resistance test is the voltage </a:t>
            </a:r>
            <a:r>
              <a:rPr lang="en-US" dirty="0"/>
              <a:t>drop test. Here the </a:t>
            </a:r>
            <a:r>
              <a:rPr lang="en-US" b="1" dirty="0"/>
              <a:t>analogRead()</a:t>
            </a:r>
            <a:r>
              <a:rPr lang="en-US" dirty="0"/>
              <a:t> function reads the value from the </a:t>
            </a:r>
            <a:r>
              <a:rPr lang="en-US" b="1" dirty="0"/>
              <a:t>A2 </a:t>
            </a:r>
            <a:r>
              <a:rPr lang="en-US" dirty="0"/>
              <a:t>pin, this value is then multiplied by the input power, and the output voltage is divided by 1024. Then, we will substract the input voltage from the output voltage to get the voltage drop, as can be seen from the code </a:t>
            </a:r>
            <a:r>
              <a:rPr lang="en-US" b="1" dirty="0"/>
              <a:t>display.print(Vin-Vout)</a:t>
            </a:r>
            <a:r>
              <a:rPr lang="en-US" dirty="0"/>
              <a:t>, if the input voltage </a:t>
            </a:r>
            <a:r>
              <a:rPr lang="en-US"/>
              <a:t>Vin is 0, then the OLED screen will display 0.</a:t>
            </a:r>
            <a:endParaRPr lang="en-US" dirty="0"/>
          </a:p>
        </p:txBody>
      </p:sp>
    </p:spTree>
    <p:extLst>
      <p:ext uri="{BB962C8B-B14F-4D97-AF65-F5344CB8AC3E}">
        <p14:creationId xmlns:p14="http://schemas.microsoft.com/office/powerpoint/2010/main" val="1212843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03E6F-1199-424F-8D97-CEBBFEF7DAE2}"/>
              </a:ext>
            </a:extLst>
          </p:cNvPr>
          <p:cNvSpPr>
            <a:spLocks noGrp="1"/>
          </p:cNvSpPr>
          <p:nvPr>
            <p:ph type="title"/>
          </p:nvPr>
        </p:nvSpPr>
        <p:spPr>
          <a:xfrm>
            <a:off x="1260308" y="-169821"/>
            <a:ext cx="7886700" cy="994201"/>
          </a:xfrm>
        </p:spPr>
        <p:txBody>
          <a:bodyPr/>
          <a:lstStyle/>
          <a:p>
            <a:r>
              <a:rPr lang="en-US" b="1"/>
              <a:t>Analog and Continuity Test </a:t>
            </a:r>
          </a:p>
        </p:txBody>
      </p:sp>
      <p:pic>
        <p:nvPicPr>
          <p:cNvPr id="5" name="Picture 6" descr="A screenshot of a cell phone&#10;&#10;Description generated with high confidence">
            <a:extLst>
              <a:ext uri="{FF2B5EF4-FFF2-40B4-BE49-F238E27FC236}">
                <a16:creationId xmlns:a16="http://schemas.microsoft.com/office/drawing/2014/main" xmlns="" id="{E5BA8357-29A2-407A-90F3-3A617B19925E}"/>
              </a:ext>
            </a:extLst>
          </p:cNvPr>
          <p:cNvPicPr>
            <a:picLocks noChangeAspect="1"/>
          </p:cNvPicPr>
          <p:nvPr/>
        </p:nvPicPr>
        <p:blipFill>
          <a:blip r:embed="rId3"/>
          <a:stretch>
            <a:fillRect/>
          </a:stretch>
        </p:blipFill>
        <p:spPr>
          <a:xfrm>
            <a:off x="1170071" y="634432"/>
            <a:ext cx="7029449" cy="3814478"/>
          </a:xfrm>
          <a:prstGeom prst="rect">
            <a:avLst/>
          </a:prstGeom>
        </p:spPr>
      </p:pic>
    </p:spTree>
    <p:extLst>
      <p:ext uri="{BB962C8B-B14F-4D97-AF65-F5344CB8AC3E}">
        <p14:creationId xmlns:p14="http://schemas.microsoft.com/office/powerpoint/2010/main" val="3044284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4673E7-BC46-46F3-A4EC-3BCC8D321956}"/>
              </a:ext>
            </a:extLst>
          </p:cNvPr>
          <p:cNvSpPr>
            <a:spLocks noGrp="1"/>
          </p:cNvSpPr>
          <p:nvPr>
            <p:ph type="title"/>
          </p:nvPr>
        </p:nvSpPr>
        <p:spPr>
          <a:xfrm>
            <a:off x="282742" y="55771"/>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xmlns="" id="{313A7F36-949F-4825-8855-7EB3C5CD82F4}"/>
              </a:ext>
            </a:extLst>
          </p:cNvPr>
          <p:cNvPicPr>
            <a:picLocks noChangeAspect="1"/>
          </p:cNvPicPr>
          <p:nvPr/>
        </p:nvPicPr>
        <p:blipFill>
          <a:blip r:embed="rId2"/>
          <a:stretch>
            <a:fillRect/>
          </a:stretch>
        </p:blipFill>
        <p:spPr>
          <a:xfrm>
            <a:off x="5755076" y="724902"/>
            <a:ext cx="2431441" cy="3874169"/>
          </a:xfrm>
          <a:prstGeom prst="rect">
            <a:avLst/>
          </a:prstGeom>
        </p:spPr>
      </p:pic>
      <p:sp>
        <p:nvSpPr>
          <p:cNvPr id="8" name="TextBox 7">
            <a:extLst>
              <a:ext uri="{FF2B5EF4-FFF2-40B4-BE49-F238E27FC236}">
                <a16:creationId xmlns:a16="http://schemas.microsoft.com/office/drawing/2014/main" xmlns="" id="{1982BBB6-B047-43B9-8D06-B10C3548D91D}"/>
              </a:ext>
            </a:extLst>
          </p:cNvPr>
          <p:cNvSpPr txBox="1"/>
          <p:nvPr/>
        </p:nvSpPr>
        <p:spPr>
          <a:xfrm>
            <a:off x="162426" y="1636295"/>
            <a:ext cx="560069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Analog Test</a:t>
            </a:r>
            <a:r>
              <a:rPr lang="en-US" dirty="0"/>
              <a:t> </a:t>
            </a:r>
            <a:endParaRPr lang="en-US" b="1" u="sng" dirty="0"/>
          </a:p>
          <a:p>
            <a:endParaRPr lang="en-US" dirty="0"/>
          </a:p>
          <a:p>
            <a:r>
              <a:rPr lang="en-US"/>
              <a:t>Analog test is the fourth mode, the code is pretty simple, the OLED </a:t>
            </a:r>
            <a:r>
              <a:rPr lang="en-US" dirty="0"/>
              <a:t>will only show a value. In this case we are testing an LDR sensor, as can be seen from the circuit. And as can be seen, the LDR is connected to pin A0, so the analogRead function will return a value </a:t>
            </a:r>
            <a:r>
              <a:rPr lang="en-US"/>
              <a:t>from pin A0 in the Arduino.</a:t>
            </a:r>
            <a:endParaRPr lang="en-US" dirty="0"/>
          </a:p>
        </p:txBody>
      </p:sp>
    </p:spTree>
    <p:extLst>
      <p:ext uri="{BB962C8B-B14F-4D97-AF65-F5344CB8AC3E}">
        <p14:creationId xmlns:p14="http://schemas.microsoft.com/office/powerpoint/2010/main" val="28159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1737899" y="785219"/>
            <a:ext cx="6172200" cy="5562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000000"/>
              </a:buClr>
              <a:buSzPts val="2400"/>
              <a:buFont typeface="Avenir"/>
              <a:buNone/>
            </a:pPr>
            <a:r>
              <a:rPr lang="en-US" sz="2400" b="0" i="0" u="none" strike="noStrike" cap="none">
                <a:solidFill>
                  <a:srgbClr val="000000"/>
                </a:solidFill>
                <a:latin typeface="Avenir"/>
                <a:ea typeface="Avenir"/>
                <a:cs typeface="Avenir"/>
                <a:sym typeface="Avenir"/>
              </a:rPr>
              <a:t>TAG US ON OUR SOCIAL MEDIA</a:t>
            </a:r>
            <a:endParaRPr/>
          </a:p>
        </p:txBody>
      </p:sp>
      <p:grpSp>
        <p:nvGrpSpPr>
          <p:cNvPr id="151" name="Google Shape;151;p27"/>
          <p:cNvGrpSpPr/>
          <p:nvPr/>
        </p:nvGrpSpPr>
        <p:grpSpPr>
          <a:xfrm>
            <a:off x="1737907" y="1392950"/>
            <a:ext cx="5809292" cy="1814704"/>
            <a:chOff x="0" y="0"/>
            <a:chExt cx="5809292" cy="1814704"/>
          </a:xfrm>
        </p:grpSpPr>
        <p:sp>
          <p:nvSpPr>
            <p:cNvPr id="152" name="Google Shape;152;p27"/>
            <p:cNvSpPr txBox="1"/>
            <p:nvPr/>
          </p:nvSpPr>
          <p:spPr>
            <a:xfrm>
              <a:off x="1947692" y="0"/>
              <a:ext cx="3861600" cy="1814700"/>
            </a:xfrm>
            <a:prstGeom prst="rect">
              <a:avLst/>
            </a:prstGeom>
            <a:noFill/>
            <a:ln>
              <a:noFill/>
            </a:ln>
          </p:spPr>
          <p:txBody>
            <a:bodyPr spcFirstLastPara="1" wrap="square" lIns="34275" tIns="34275" rIns="34275" bIns="34275" anchor="ctr" anchorCtr="0">
              <a:noAutofit/>
            </a:bodyPr>
            <a:lstStyle/>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The Assembly (@MakeSmartThings)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@MakeSmartThings</a:t>
              </a:r>
              <a:endParaRPr/>
            </a:p>
            <a:p>
              <a:pPr marL="0" marR="0" lvl="0" indent="0" algn="l" rtl="0">
                <a:lnSpc>
                  <a:spcPct val="150000"/>
                </a:lnSpc>
                <a:spcBef>
                  <a:spcPts val="0"/>
                </a:spcBef>
                <a:spcAft>
                  <a:spcPts val="0"/>
                </a:spcAft>
                <a:buClr>
                  <a:srgbClr val="000000"/>
                </a:buClr>
                <a:buSzPts val="1800"/>
                <a:buFont typeface="Avenir"/>
                <a:buNone/>
              </a:pPr>
              <a:r>
                <a:rPr lang="en-US" sz="1800" b="0" i="0" u="none" strike="noStrike" cap="none">
                  <a:solidFill>
                    <a:srgbClr val="000000"/>
                  </a:solidFill>
                  <a:latin typeface="Avenir"/>
                  <a:ea typeface="Avenir"/>
                  <a:cs typeface="Avenir"/>
                  <a:sym typeface="Avenir"/>
                </a:rPr>
                <a:t>The Assembly</a:t>
              </a:r>
              <a:endParaRPr/>
            </a:p>
          </p:txBody>
        </p:sp>
        <p:sp>
          <p:nvSpPr>
            <p:cNvPr id="153" name="Google Shape;153;p27"/>
            <p:cNvSpPr txBox="1"/>
            <p:nvPr/>
          </p:nvSpPr>
          <p:spPr>
            <a:xfrm>
              <a:off x="0" y="4"/>
              <a:ext cx="1883700" cy="1814700"/>
            </a:xfrm>
            <a:prstGeom prst="rect">
              <a:avLst/>
            </a:prstGeom>
            <a:noFill/>
            <a:ln>
              <a:noFill/>
            </a:ln>
          </p:spPr>
          <p:txBody>
            <a:bodyPr spcFirstLastPara="1" wrap="square" lIns="34275" tIns="34275" rIns="34275" bIns="34275" anchor="ctr" anchorCtr="0">
              <a:noAutofit/>
            </a:bodyPr>
            <a:lstStyle/>
            <a:p>
              <a:pPr marL="0" marR="0" lvl="0" indent="0" algn="r" rtl="0">
                <a:lnSpc>
                  <a:spcPct val="150000"/>
                </a:lnSpc>
                <a:spcBef>
                  <a:spcPts val="0"/>
                </a:spcBef>
                <a:spcAft>
                  <a:spcPts val="0"/>
                </a:spcAft>
                <a:buClr>
                  <a:srgbClr val="4075CF"/>
                </a:buClr>
                <a:buSzPts val="1800"/>
                <a:buFont typeface="Avenir"/>
                <a:buNone/>
              </a:pPr>
              <a:r>
                <a:rPr lang="en-US" sz="1800" b="0" i="0" u="none" strike="noStrike" cap="none">
                  <a:solidFill>
                    <a:srgbClr val="4075CF"/>
                  </a:solidFill>
                  <a:latin typeface="Avenir"/>
                  <a:ea typeface="Avenir"/>
                  <a:cs typeface="Avenir"/>
                  <a:sym typeface="Avenir"/>
                </a:rPr>
                <a:t>FACEBOOK</a:t>
              </a:r>
              <a:endParaRPr sz="1100"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B0F0"/>
                </a:buClr>
                <a:buSzPts val="1800"/>
                <a:buFont typeface="Avenir"/>
                <a:buNone/>
              </a:pPr>
              <a:r>
                <a:rPr lang="en-US" sz="1800" b="0" i="0" u="none" strike="noStrike" cap="none">
                  <a:solidFill>
                    <a:srgbClr val="00B0F0"/>
                  </a:solidFill>
                  <a:latin typeface="Avenir"/>
                  <a:ea typeface="Avenir"/>
                  <a:cs typeface="Avenir"/>
                  <a:sym typeface="Avenir"/>
                </a:rPr>
                <a:t>TWITTER</a:t>
              </a:r>
              <a:endParaRPr/>
            </a:p>
            <a:p>
              <a:pPr marL="0" marR="0" lvl="0" indent="0" algn="r" rtl="0">
                <a:lnSpc>
                  <a:spcPct val="150000"/>
                </a:lnSpc>
                <a:spcBef>
                  <a:spcPts val="0"/>
                </a:spcBef>
                <a:spcAft>
                  <a:spcPts val="0"/>
                </a:spcAft>
                <a:buClr>
                  <a:srgbClr val="C15E42"/>
                </a:buClr>
                <a:buSzPts val="1800"/>
                <a:buFont typeface="Avenir"/>
                <a:buNone/>
              </a:pPr>
              <a:r>
                <a:rPr lang="en-US" sz="1800" b="0" i="0" u="none" strike="noStrike" cap="none">
                  <a:solidFill>
                    <a:srgbClr val="C15E42"/>
                  </a:solidFill>
                  <a:latin typeface="Avenir"/>
                  <a:ea typeface="Avenir"/>
                  <a:cs typeface="Avenir"/>
                  <a:sym typeface="Avenir"/>
                </a:rPr>
                <a:t>INSTAGRAM</a:t>
              </a:r>
              <a:endParaRPr/>
            </a:p>
            <a:p>
              <a:pPr marL="0" marR="0" lvl="0" indent="0" algn="r" rtl="0">
                <a:lnSpc>
                  <a:spcPct val="150000"/>
                </a:lnSpc>
                <a:spcBef>
                  <a:spcPts val="0"/>
                </a:spcBef>
                <a:spcAft>
                  <a:spcPts val="0"/>
                </a:spcAft>
                <a:buClr>
                  <a:srgbClr val="FF0000"/>
                </a:buClr>
                <a:buSzPts val="1800"/>
                <a:buFont typeface="Avenir"/>
                <a:buNone/>
              </a:pPr>
              <a:r>
                <a:rPr lang="en-US" sz="1800" b="0" i="0" u="none" strike="noStrike" cap="none">
                  <a:solidFill>
                    <a:srgbClr val="FF0000"/>
                  </a:solidFill>
                  <a:latin typeface="Avenir"/>
                  <a:ea typeface="Avenir"/>
                  <a:cs typeface="Avenir"/>
                  <a:sym typeface="Avenir"/>
                </a:rPr>
                <a:t>YOUTUBE</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5749E93-0B7C-4ACC-8832-FA2C353D0CD1}"/>
              </a:ext>
            </a:extLst>
          </p:cNvPr>
          <p:cNvSpPr>
            <a:spLocks noGrp="1"/>
          </p:cNvSpPr>
          <p:nvPr>
            <p:ph type="title"/>
          </p:nvPr>
        </p:nvSpPr>
        <p:spPr>
          <a:xfrm>
            <a:off x="282742" y="55771"/>
            <a:ext cx="7886700" cy="994201"/>
          </a:xfrm>
        </p:spPr>
        <p:txBody>
          <a:bodyPr/>
          <a:lstStyle/>
          <a:p>
            <a:pPr algn="ctr"/>
            <a:r>
              <a:rPr lang="en-US" b="1"/>
              <a:t>Code Structure</a:t>
            </a:r>
          </a:p>
        </p:txBody>
      </p:sp>
      <p:pic>
        <p:nvPicPr>
          <p:cNvPr id="6" name="Picture 6" descr="A screenshot of a cell phone&#10;&#10;Description generated with high confidence">
            <a:extLst>
              <a:ext uri="{FF2B5EF4-FFF2-40B4-BE49-F238E27FC236}">
                <a16:creationId xmlns:a16="http://schemas.microsoft.com/office/drawing/2014/main" xmlns="" id="{7C1CA208-021A-4A26-9426-14FF9FAFAAF5}"/>
              </a:ext>
            </a:extLst>
          </p:cNvPr>
          <p:cNvPicPr>
            <a:picLocks noChangeAspect="1"/>
          </p:cNvPicPr>
          <p:nvPr/>
        </p:nvPicPr>
        <p:blipFill>
          <a:blip r:embed="rId2"/>
          <a:stretch>
            <a:fillRect/>
          </a:stretch>
        </p:blipFill>
        <p:spPr>
          <a:xfrm>
            <a:off x="5561597" y="775830"/>
            <a:ext cx="2743200" cy="3682077"/>
          </a:xfrm>
          <a:prstGeom prst="rect">
            <a:avLst/>
          </a:prstGeom>
        </p:spPr>
      </p:pic>
      <p:sp>
        <p:nvSpPr>
          <p:cNvPr id="8" name="TextBox 7">
            <a:extLst>
              <a:ext uri="{FF2B5EF4-FFF2-40B4-BE49-F238E27FC236}">
                <a16:creationId xmlns:a16="http://schemas.microsoft.com/office/drawing/2014/main" xmlns="" id="{14244AF2-4F36-4872-84AE-5A4BE9620087}"/>
              </a:ext>
            </a:extLst>
          </p:cNvPr>
          <p:cNvSpPr txBox="1"/>
          <p:nvPr/>
        </p:nvSpPr>
        <p:spPr>
          <a:xfrm>
            <a:off x="124828" y="1553578"/>
            <a:ext cx="559317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a:t>Continuity Test</a:t>
            </a:r>
            <a:r>
              <a:rPr lang="en-US" dirty="0"/>
              <a:t> </a:t>
            </a:r>
          </a:p>
          <a:p>
            <a:endParaRPr lang="en-US" dirty="0"/>
          </a:p>
          <a:p>
            <a:r>
              <a:rPr lang="en-US" dirty="0"/>
              <a:t>Continuity Test is the fifth mode, the </a:t>
            </a:r>
            <a:r>
              <a:rPr lang="en-US" b="1" dirty="0"/>
              <a:t>analogRead()</a:t>
            </a:r>
            <a:r>
              <a:rPr lang="en-US" dirty="0"/>
              <a:t> reads a value from the pin </a:t>
            </a:r>
            <a:r>
              <a:rPr lang="en-US" b="1" dirty="0"/>
              <a:t>A2</a:t>
            </a:r>
            <a:r>
              <a:rPr lang="en-US" dirty="0"/>
              <a:t>, and the returned value is multipled by the input power voltage which will give us a value in which we will divide by 1024, and this will be our output voltage. The output voltage is substracted from the input voltage, if we get a value that is smaller than 1, then "Yes" will appear in your OLED screen, if we get a value bigger than 1, then a "No" will appear in your OLED screen. The </a:t>
            </a:r>
            <a:r>
              <a:rPr lang="en-US" b="1" dirty="0"/>
              <a:t>tone</a:t>
            </a:r>
            <a:r>
              <a:rPr lang="en-US"/>
              <a:t> function is just for the buzzer.</a:t>
            </a:r>
            <a:endParaRPr lang="en-US" dirty="0"/>
          </a:p>
        </p:txBody>
      </p:sp>
    </p:spTree>
    <p:extLst>
      <p:ext uri="{BB962C8B-B14F-4D97-AF65-F5344CB8AC3E}">
        <p14:creationId xmlns:p14="http://schemas.microsoft.com/office/powerpoint/2010/main" val="163236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FD791FB-4071-4461-861B-4C4B88D42B12}"/>
              </a:ext>
            </a:extLst>
          </p:cNvPr>
          <p:cNvSpPr>
            <a:spLocks noGrp="1"/>
          </p:cNvSpPr>
          <p:nvPr>
            <p:ph type="body" idx="1"/>
          </p:nvPr>
        </p:nvSpPr>
        <p:spPr>
          <a:xfrm>
            <a:off x="530893" y="1700087"/>
            <a:ext cx="4457700" cy="1736895"/>
          </a:xfrm>
        </p:spPr>
        <p:txBody>
          <a:bodyPr/>
          <a:lstStyle/>
          <a:p>
            <a:pPr marL="95250" indent="0">
              <a:buNone/>
            </a:pPr>
            <a:r>
              <a:rPr lang="en-US" b="1" u="sng"/>
              <a:t>Battery Mode:</a:t>
            </a:r>
            <a:endParaRPr lang="en-US" b="1" u="sng" dirty="0"/>
          </a:p>
          <a:p>
            <a:pPr marL="95250" indent="0">
              <a:buNone/>
            </a:pPr>
            <a:r>
              <a:rPr lang="en-US"/>
              <a:t>For the battery mode, there is nothing we will do to the circuit, it just shwos the battery status in case of a need for a recharge. </a:t>
            </a:r>
          </a:p>
        </p:txBody>
      </p:sp>
      <p:sp>
        <p:nvSpPr>
          <p:cNvPr id="5" name="Title 1">
            <a:extLst>
              <a:ext uri="{FF2B5EF4-FFF2-40B4-BE49-F238E27FC236}">
                <a16:creationId xmlns:a16="http://schemas.microsoft.com/office/drawing/2014/main" xmlns="" id="{593940F3-2FBC-47DA-B666-CBA7EA3BB577}"/>
              </a:ext>
            </a:extLst>
          </p:cNvPr>
          <p:cNvSpPr>
            <a:spLocks noGrp="1"/>
          </p:cNvSpPr>
          <p:nvPr>
            <p:ph type="title"/>
          </p:nvPr>
        </p:nvSpPr>
        <p:spPr>
          <a:xfrm>
            <a:off x="282742" y="55771"/>
            <a:ext cx="7886700" cy="994201"/>
          </a:xfrm>
        </p:spPr>
        <p:txBody>
          <a:bodyPr/>
          <a:lstStyle/>
          <a:p>
            <a:pPr algn="ctr"/>
            <a:r>
              <a:rPr lang="en-US" b="1"/>
              <a:t>Code Structure</a:t>
            </a:r>
          </a:p>
        </p:txBody>
      </p:sp>
      <p:pic>
        <p:nvPicPr>
          <p:cNvPr id="6" name="Picture 6" descr="A screenshot of a cell phone&#10;&#10;Description generated with very high confidence">
            <a:extLst>
              <a:ext uri="{FF2B5EF4-FFF2-40B4-BE49-F238E27FC236}">
                <a16:creationId xmlns:a16="http://schemas.microsoft.com/office/drawing/2014/main" xmlns="" id="{8ED0EBEC-2F03-4F77-874A-E79D9C8BFF45}"/>
              </a:ext>
            </a:extLst>
          </p:cNvPr>
          <p:cNvPicPr>
            <a:picLocks noChangeAspect="1"/>
          </p:cNvPicPr>
          <p:nvPr/>
        </p:nvPicPr>
        <p:blipFill>
          <a:blip r:embed="rId2"/>
          <a:stretch>
            <a:fillRect/>
          </a:stretch>
        </p:blipFill>
        <p:spPr>
          <a:xfrm>
            <a:off x="5185611" y="1132401"/>
            <a:ext cx="3555330" cy="3141888"/>
          </a:xfrm>
          <a:prstGeom prst="rect">
            <a:avLst/>
          </a:prstGeom>
        </p:spPr>
      </p:pic>
    </p:spTree>
    <p:extLst>
      <p:ext uri="{BB962C8B-B14F-4D97-AF65-F5344CB8AC3E}">
        <p14:creationId xmlns:p14="http://schemas.microsoft.com/office/powerpoint/2010/main" val="825255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1BD4C-66FB-441B-B541-21878736E3D6}"/>
              </a:ext>
            </a:extLst>
          </p:cNvPr>
          <p:cNvSpPr>
            <a:spLocks noGrp="1"/>
          </p:cNvSpPr>
          <p:nvPr>
            <p:ph type="title"/>
          </p:nvPr>
        </p:nvSpPr>
        <p:spPr>
          <a:xfrm>
            <a:off x="869281" y="-117183"/>
            <a:ext cx="7886700" cy="994201"/>
          </a:xfrm>
        </p:spPr>
        <p:txBody>
          <a:bodyPr/>
          <a:lstStyle/>
          <a:p>
            <a:r>
              <a:rPr lang="en-US" b="1" dirty="0"/>
              <a:t>PWM Testing, and final circuit</a:t>
            </a:r>
          </a:p>
        </p:txBody>
      </p:sp>
      <p:pic>
        <p:nvPicPr>
          <p:cNvPr id="3" name="Picture 4" descr="A close up of a map&#10;&#10;Description generated with high confidence">
            <a:extLst>
              <a:ext uri="{FF2B5EF4-FFF2-40B4-BE49-F238E27FC236}">
                <a16:creationId xmlns:a16="http://schemas.microsoft.com/office/drawing/2014/main" xmlns="" id="{15937495-D820-4688-BD72-D726F91B7EA8}"/>
              </a:ext>
            </a:extLst>
          </p:cNvPr>
          <p:cNvPicPr>
            <a:picLocks noChangeAspect="1"/>
          </p:cNvPicPr>
          <p:nvPr/>
        </p:nvPicPr>
        <p:blipFill>
          <a:blip r:embed="rId2"/>
          <a:stretch>
            <a:fillRect/>
          </a:stretch>
        </p:blipFill>
        <p:spPr>
          <a:xfrm>
            <a:off x="1019677" y="640768"/>
            <a:ext cx="7224962" cy="3929641"/>
          </a:xfrm>
          <a:prstGeom prst="rect">
            <a:avLst/>
          </a:prstGeom>
        </p:spPr>
      </p:pic>
    </p:spTree>
    <p:extLst>
      <p:ext uri="{BB962C8B-B14F-4D97-AF65-F5344CB8AC3E}">
        <p14:creationId xmlns:p14="http://schemas.microsoft.com/office/powerpoint/2010/main" val="3554990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5EC402E-55E4-46D4-AD6D-D2441DCFF038}"/>
              </a:ext>
            </a:extLst>
          </p:cNvPr>
          <p:cNvSpPr>
            <a:spLocks noGrp="1"/>
          </p:cNvSpPr>
          <p:nvPr>
            <p:ph type="title"/>
          </p:nvPr>
        </p:nvSpPr>
        <p:spPr>
          <a:xfrm>
            <a:off x="372979" y="100889"/>
            <a:ext cx="7886700" cy="994201"/>
          </a:xfrm>
        </p:spPr>
        <p:txBody>
          <a:bodyPr/>
          <a:lstStyle/>
          <a:p>
            <a:pPr algn="ctr"/>
            <a:r>
              <a:rPr lang="en-US" b="1"/>
              <a:t>Code Structure</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xmlns="" id="{B86D90FF-96CF-499B-A23B-8CD8832DF309}"/>
              </a:ext>
            </a:extLst>
          </p:cNvPr>
          <p:cNvPicPr>
            <a:picLocks noChangeAspect="1"/>
          </p:cNvPicPr>
          <p:nvPr/>
        </p:nvPicPr>
        <p:blipFill>
          <a:blip r:embed="rId2"/>
          <a:stretch>
            <a:fillRect/>
          </a:stretch>
        </p:blipFill>
        <p:spPr>
          <a:xfrm>
            <a:off x="5997742" y="849055"/>
            <a:ext cx="2442411" cy="3452910"/>
          </a:xfrm>
          <a:prstGeom prst="rect">
            <a:avLst/>
          </a:prstGeom>
        </p:spPr>
      </p:pic>
      <p:sp>
        <p:nvSpPr>
          <p:cNvPr id="9" name="TextBox 8">
            <a:extLst>
              <a:ext uri="{FF2B5EF4-FFF2-40B4-BE49-F238E27FC236}">
                <a16:creationId xmlns:a16="http://schemas.microsoft.com/office/drawing/2014/main" xmlns="" id="{840EC88B-43F3-4400-8B44-C9329FD35A44}"/>
              </a:ext>
            </a:extLst>
          </p:cNvPr>
          <p:cNvSpPr txBox="1"/>
          <p:nvPr/>
        </p:nvSpPr>
        <p:spPr>
          <a:xfrm>
            <a:off x="651209" y="1170071"/>
            <a:ext cx="535254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a:t>
            </a:r>
          </a:p>
          <a:p>
            <a:r>
              <a:rPr lang="en-US" b="1">
                <a:cs typeface="Segoe UI"/>
              </a:rPr>
              <a:t>PWM Testing</a:t>
            </a:r>
            <a:r>
              <a:rPr lang="en-US">
                <a:cs typeface="Segoe UI"/>
              </a:rPr>
              <a:t> ​</a:t>
            </a:r>
          </a:p>
          <a:p>
            <a:r>
              <a:rPr lang="en-US">
                <a:cs typeface="Segoe UI"/>
              </a:rPr>
              <a:t>​</a:t>
            </a:r>
          </a:p>
          <a:p>
            <a:r>
              <a:rPr lang="en-US">
                <a:cs typeface="Segoe UI"/>
              </a:rPr>
              <a:t>We start with the if statement, </a:t>
            </a:r>
            <a:r>
              <a:rPr lang="en-US" b="1">
                <a:cs typeface="Segoe UI"/>
              </a:rPr>
              <a:t>if(mode==6)</a:t>
            </a:r>
            <a:r>
              <a:rPr lang="en-US">
                <a:cs typeface="Segoe UI"/>
              </a:rPr>
              <a:t>, this is the last mode after the battery test. We initiaize the pulse value to 125 (it is the value that will first appear when you reach mode 6), the maximum value here is 255 and the miniumum value is 1, it cannot go lower than 1 or higher than 255. If the value is less than 255, in this case 125, we can either increment by 2 or decrement by 2. If you reach 1 you cannot decrement, you can only increment. And if you reah 255, you cannot increment, only decrement.</a:t>
            </a:r>
          </a:p>
        </p:txBody>
      </p:sp>
    </p:spTree>
    <p:extLst>
      <p:ext uri="{BB962C8B-B14F-4D97-AF65-F5344CB8AC3E}">
        <p14:creationId xmlns:p14="http://schemas.microsoft.com/office/powerpoint/2010/main" val="2090101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886700" cy="994201"/>
          </a:xfrm>
        </p:spPr>
        <p:txBody>
          <a:bodyPr/>
          <a:lstStyle/>
          <a:p>
            <a:r>
              <a:rPr lang="en-US" dirty="0" smtClean="0"/>
              <a:t>Other additions</a:t>
            </a:r>
            <a:endParaRPr lang="en-US" dirty="0"/>
          </a:p>
        </p:txBody>
      </p:sp>
      <p:sp>
        <p:nvSpPr>
          <p:cNvPr id="3" name="Text Placeholder 2"/>
          <p:cNvSpPr>
            <a:spLocks noGrp="1"/>
          </p:cNvSpPr>
          <p:nvPr>
            <p:ph type="body" idx="1"/>
          </p:nvPr>
        </p:nvSpPr>
        <p:spPr/>
        <p:txBody>
          <a:bodyPr/>
          <a:lstStyle/>
          <a:p>
            <a:r>
              <a:rPr lang="en-US" dirty="0" smtClean="0"/>
              <a:t>Ammeter</a:t>
            </a:r>
          </a:p>
          <a:p>
            <a:r>
              <a:rPr lang="en-US" dirty="0" smtClean="0"/>
              <a:t>Temperature measurement</a:t>
            </a:r>
          </a:p>
          <a:p>
            <a:r>
              <a:rPr lang="en-US" dirty="0" smtClean="0"/>
              <a:t>Capacitance </a:t>
            </a:r>
            <a:r>
              <a:rPr lang="en-US" dirty="0"/>
              <a:t>measurement</a:t>
            </a:r>
            <a:endParaRPr lang="en-US" dirty="0" smtClean="0"/>
          </a:p>
          <a:p>
            <a:r>
              <a:rPr lang="en-US" dirty="0" smtClean="0"/>
              <a:t>Inductance</a:t>
            </a:r>
            <a:r>
              <a:rPr lang="en-US" dirty="0"/>
              <a:t> measurement</a:t>
            </a:r>
            <a:endParaRPr lang="en-US" dirty="0" smtClean="0"/>
          </a:p>
        </p:txBody>
      </p:sp>
    </p:spTree>
    <p:extLst>
      <p:ext uri="{BB962C8B-B14F-4D97-AF65-F5344CB8AC3E}">
        <p14:creationId xmlns:p14="http://schemas.microsoft.com/office/powerpoint/2010/main" val="104505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45D1-B4D9-4171-A744-99A17184B0BA}"/>
              </a:ext>
            </a:extLst>
          </p:cNvPr>
          <p:cNvSpPr>
            <a:spLocks noGrp="1"/>
          </p:cNvSpPr>
          <p:nvPr>
            <p:ph type="title"/>
          </p:nvPr>
        </p:nvSpPr>
        <p:spPr/>
        <p:txBody>
          <a:bodyPr/>
          <a:lstStyle/>
          <a:p>
            <a:pPr algn="ctr"/>
            <a:r>
              <a:rPr lang="en-US" b="1" dirty="0"/>
              <a:t> Overview</a:t>
            </a:r>
            <a:endParaRPr lang="en-US" dirty="0"/>
          </a:p>
        </p:txBody>
      </p:sp>
      <p:sp>
        <p:nvSpPr>
          <p:cNvPr id="3" name="Text Placeholder 2">
            <a:extLst>
              <a:ext uri="{FF2B5EF4-FFF2-40B4-BE49-F238E27FC236}">
                <a16:creationId xmlns:a16="http://schemas.microsoft.com/office/drawing/2014/main" xmlns="" id="{3FF6B483-886B-43C0-8A51-68229947C19F}"/>
              </a:ext>
            </a:extLst>
          </p:cNvPr>
          <p:cNvSpPr>
            <a:spLocks noGrp="1"/>
          </p:cNvSpPr>
          <p:nvPr>
            <p:ph type="body" idx="1"/>
          </p:nvPr>
        </p:nvSpPr>
        <p:spPr/>
        <p:txBody>
          <a:bodyPr/>
          <a:lstStyle/>
          <a:p>
            <a:r>
              <a:rPr lang="en-US" dirty="0"/>
              <a:t>Purpose of this workshop</a:t>
            </a:r>
          </a:p>
          <a:p>
            <a:r>
              <a:rPr lang="en-US" dirty="0"/>
              <a:t>What is an Arduino?</a:t>
            </a:r>
          </a:p>
          <a:p>
            <a:r>
              <a:rPr lang="en-US" dirty="0"/>
              <a:t>Setting up the Arduino software</a:t>
            </a:r>
          </a:p>
          <a:p>
            <a:r>
              <a:rPr lang="en-US" dirty="0"/>
              <a:t>OLED and how to use it</a:t>
            </a:r>
          </a:p>
          <a:p>
            <a:r>
              <a:rPr lang="en-US" dirty="0"/>
              <a:t>Adafruit Library</a:t>
            </a:r>
          </a:p>
          <a:p>
            <a:r>
              <a:rPr lang="en-US" dirty="0"/>
              <a:t>Measured values on a contemporary multimeter</a:t>
            </a:r>
          </a:p>
          <a:p>
            <a:r>
              <a:rPr lang="en-US" dirty="0"/>
              <a:t>Testing out different parameters such as resistance, voltage.. </a:t>
            </a:r>
            <a:r>
              <a:rPr lang="en-US" dirty="0" err="1"/>
              <a:t>etc</a:t>
            </a:r>
            <a:endParaRPr lang="en-US"/>
          </a:p>
        </p:txBody>
      </p:sp>
    </p:spTree>
    <p:extLst>
      <p:ext uri="{BB962C8B-B14F-4D97-AF65-F5344CB8AC3E}">
        <p14:creationId xmlns:p14="http://schemas.microsoft.com/office/powerpoint/2010/main" val="426865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FF6B483-886B-43C0-8A51-68229947C19F}"/>
              </a:ext>
            </a:extLst>
          </p:cNvPr>
          <p:cNvSpPr>
            <a:spLocks noGrp="1"/>
          </p:cNvSpPr>
          <p:nvPr>
            <p:ph type="body" idx="1"/>
          </p:nvPr>
        </p:nvSpPr>
        <p:spPr/>
        <p:txBody>
          <a:bodyPr/>
          <a:lstStyle/>
          <a:p>
            <a:r>
              <a:rPr lang="en-US" b="1" u="sng" dirty="0" err="1" smtClean="0"/>
              <a:t>Arduino</a:t>
            </a:r>
            <a:r>
              <a:rPr lang="en-US" b="1" u="sng" dirty="0" smtClean="0"/>
              <a:t> IDE</a:t>
            </a:r>
            <a:r>
              <a:rPr lang="en-US" b="1" dirty="0" smtClean="0"/>
              <a:t> </a:t>
            </a:r>
            <a:r>
              <a:rPr lang="en-US" dirty="0" smtClean="0"/>
              <a:t>: </a:t>
            </a:r>
            <a:r>
              <a:rPr lang="en-US" u="sng" dirty="0" smtClean="0">
                <a:solidFill>
                  <a:srgbClr val="0070C0"/>
                </a:solidFill>
                <a:hlinkClick r:id="rId2"/>
              </a:rPr>
              <a:t>https://www.arduino.cc/en/main/software</a:t>
            </a:r>
            <a:endParaRPr lang="en-US" u="sng" dirty="0" smtClean="0">
              <a:solidFill>
                <a:srgbClr val="0070C0"/>
              </a:solidFill>
            </a:endParaRPr>
          </a:p>
          <a:p>
            <a:r>
              <a:rPr lang="en-US" b="1" dirty="0" err="1" smtClean="0">
                <a:solidFill>
                  <a:schemeClr val="tx1"/>
                </a:solidFill>
              </a:rPr>
              <a:t>Github</a:t>
            </a:r>
            <a:r>
              <a:rPr lang="en-US" b="1" dirty="0" smtClean="0">
                <a:solidFill>
                  <a:schemeClr val="tx1"/>
                </a:solidFill>
              </a:rPr>
              <a:t> Repository: </a:t>
            </a:r>
            <a:r>
              <a:rPr lang="en-US" dirty="0">
                <a:hlinkClick r:id="rId3"/>
              </a:rPr>
              <a:t>https://</a:t>
            </a:r>
            <a:r>
              <a:rPr lang="en-US" dirty="0" smtClean="0">
                <a:hlinkClick r:id="rId3"/>
              </a:rPr>
              <a:t>github.com/The-Assembly/Arduino_Multimeter</a:t>
            </a:r>
            <a:endParaRPr lang="en-US" dirty="0" smtClean="0"/>
          </a:p>
          <a:p>
            <a:endParaRPr lang="en-US" b="1" dirty="0">
              <a:solidFill>
                <a:schemeClr val="tx1"/>
              </a:solidFill>
            </a:endParaRPr>
          </a:p>
        </p:txBody>
      </p:sp>
    </p:spTree>
    <p:extLst>
      <p:ext uri="{BB962C8B-B14F-4D97-AF65-F5344CB8AC3E}">
        <p14:creationId xmlns:p14="http://schemas.microsoft.com/office/powerpoint/2010/main" val="185950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45D1-B4D9-4171-A744-99A17184B0BA}"/>
              </a:ext>
            </a:extLst>
          </p:cNvPr>
          <p:cNvSpPr>
            <a:spLocks noGrp="1"/>
          </p:cNvSpPr>
          <p:nvPr>
            <p:ph type="title"/>
          </p:nvPr>
        </p:nvSpPr>
        <p:spPr/>
        <p:txBody>
          <a:bodyPr/>
          <a:lstStyle/>
          <a:p>
            <a:pPr algn="ctr"/>
            <a:r>
              <a:rPr lang="en-US" dirty="0" smtClean="0"/>
              <a:t>This workshop we will build a </a:t>
            </a:r>
            <a:r>
              <a:rPr lang="en-US" dirty="0" err="1" smtClean="0"/>
              <a:t>Multimeter</a:t>
            </a:r>
            <a:r>
              <a:rPr lang="en-US" dirty="0" smtClean="0"/>
              <a:t> using an </a:t>
            </a:r>
            <a:r>
              <a:rPr lang="en-US" dirty="0" err="1" smtClean="0"/>
              <a:t>Arduino</a:t>
            </a:r>
            <a:endParaRPr lang="en-US" dirty="0"/>
          </a:p>
        </p:txBody>
      </p:sp>
      <p:pic>
        <p:nvPicPr>
          <p:cNvPr id="1026" name="Picture 2" descr="Image result for multi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5255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rduino u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562100"/>
            <a:ext cx="43942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9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45D1-B4D9-4171-A744-99A17184B0BA}"/>
              </a:ext>
            </a:extLst>
          </p:cNvPr>
          <p:cNvSpPr>
            <a:spLocks noGrp="1"/>
          </p:cNvSpPr>
          <p:nvPr>
            <p:ph type="title"/>
          </p:nvPr>
        </p:nvSpPr>
        <p:spPr>
          <a:xfrm>
            <a:off x="628650" y="133350"/>
            <a:ext cx="7886700" cy="994201"/>
          </a:xfrm>
        </p:spPr>
        <p:txBody>
          <a:bodyPr/>
          <a:lstStyle/>
          <a:p>
            <a:pPr algn="ctr"/>
            <a:r>
              <a:rPr lang="en-US" dirty="0" smtClean="0"/>
              <a:t>Variation of </a:t>
            </a:r>
            <a:r>
              <a:rPr lang="en-US" dirty="0" err="1" smtClean="0"/>
              <a:t>Multimeters</a:t>
            </a:r>
            <a:endParaRPr lang="en-US" dirty="0"/>
          </a:p>
        </p:txBody>
      </p:sp>
      <p:pic>
        <p:nvPicPr>
          <p:cNvPr id="2050" name="Picture 2" descr="Three Types of Digital Multime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47750"/>
            <a:ext cx="6858000" cy="385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10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45D1-B4D9-4171-A744-99A17184B0BA}"/>
              </a:ext>
            </a:extLst>
          </p:cNvPr>
          <p:cNvSpPr>
            <a:spLocks noGrp="1"/>
          </p:cNvSpPr>
          <p:nvPr>
            <p:ph type="title"/>
          </p:nvPr>
        </p:nvSpPr>
        <p:spPr>
          <a:xfrm>
            <a:off x="628650" y="133350"/>
            <a:ext cx="7886700" cy="994201"/>
          </a:xfrm>
        </p:spPr>
        <p:txBody>
          <a:bodyPr/>
          <a:lstStyle/>
          <a:p>
            <a:pPr algn="ctr"/>
            <a:r>
              <a:rPr lang="en-US" dirty="0" smtClean="0"/>
              <a:t>Manual Ranging </a:t>
            </a:r>
            <a:r>
              <a:rPr lang="en-US" dirty="0" err="1" smtClean="0"/>
              <a:t>Multimeter</a:t>
            </a:r>
            <a:endParaRPr lang="en-US" dirty="0"/>
          </a:p>
        </p:txBody>
      </p:sp>
      <p:pic>
        <p:nvPicPr>
          <p:cNvPr id="3074" name="Picture 2" descr="multimeter 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7760"/>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971550"/>
            <a:ext cx="437861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99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45D1-B4D9-4171-A744-99A17184B0BA}"/>
              </a:ext>
            </a:extLst>
          </p:cNvPr>
          <p:cNvSpPr>
            <a:spLocks noGrp="1"/>
          </p:cNvSpPr>
          <p:nvPr>
            <p:ph type="title"/>
          </p:nvPr>
        </p:nvSpPr>
        <p:spPr>
          <a:xfrm>
            <a:off x="628650" y="133350"/>
            <a:ext cx="7886700" cy="994201"/>
          </a:xfrm>
        </p:spPr>
        <p:txBody>
          <a:bodyPr/>
          <a:lstStyle/>
          <a:p>
            <a:pPr algn="ctr"/>
            <a:r>
              <a:rPr lang="en-US" dirty="0" smtClean="0"/>
              <a:t>Analog </a:t>
            </a:r>
            <a:r>
              <a:rPr lang="en-US" dirty="0" err="1" smtClean="0"/>
              <a:t>vs</a:t>
            </a:r>
            <a:r>
              <a:rPr lang="en-US" dirty="0" smtClean="0"/>
              <a:t> Digital</a:t>
            </a:r>
            <a:endParaRPr lang="en-US" dirty="0"/>
          </a:p>
        </p:txBody>
      </p:sp>
      <p:sp>
        <p:nvSpPr>
          <p:cNvPr id="3" name="AutoShape 2" descr="Image result for analog multime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analog multime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analog multime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9209"/>
            <a:ext cx="3406449" cy="31242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digital multi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295399"/>
            <a:ext cx="27622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852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903</Words>
  <Application>Microsoft Office PowerPoint</Application>
  <PresentationFormat>On-screen Show (16:9)</PresentationFormat>
  <Paragraphs>161</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PowerPoint Presentation</vt:lpstr>
      <vt:lpstr>PowerPoint Presentation</vt:lpstr>
      <vt:lpstr> Overview</vt:lpstr>
      <vt:lpstr>PowerPoint Presentation</vt:lpstr>
      <vt:lpstr>This workshop we will build a Multimeter using an Arduino</vt:lpstr>
      <vt:lpstr>Variation of Multimeters</vt:lpstr>
      <vt:lpstr>Manual Ranging Multimeter</vt:lpstr>
      <vt:lpstr>Analog vs Digital</vt:lpstr>
      <vt:lpstr>What is an Arduino?</vt:lpstr>
      <vt:lpstr>Arduino IDE </vt:lpstr>
      <vt:lpstr>OLED (Connection)</vt:lpstr>
      <vt:lpstr>OLED (Connection) </vt:lpstr>
      <vt:lpstr>Adafruit Library</vt:lpstr>
      <vt:lpstr>Using the Adafruit library</vt:lpstr>
      <vt:lpstr>PowerPoint Presentation</vt:lpstr>
      <vt:lpstr>Code Structure</vt:lpstr>
      <vt:lpstr>Code Structure</vt:lpstr>
      <vt:lpstr>PowerPoint Presentation</vt:lpstr>
      <vt:lpstr>Measured Values</vt:lpstr>
      <vt:lpstr>Measured Values in the multimeter we are going to build</vt:lpstr>
      <vt:lpstr>Voltmeter Testing</vt:lpstr>
      <vt:lpstr>Code Structure</vt:lpstr>
      <vt:lpstr>Resistance, and Voltage Drop Testing.</vt:lpstr>
      <vt:lpstr>Code Structure</vt:lpstr>
      <vt:lpstr>Code Structure</vt:lpstr>
      <vt:lpstr>Code Structure</vt:lpstr>
      <vt:lpstr>Analog and Continuity Test </vt:lpstr>
      <vt:lpstr>Code Structure</vt:lpstr>
      <vt:lpstr>Code Structure</vt:lpstr>
      <vt:lpstr>Code Structure</vt:lpstr>
      <vt:lpstr>PWM Testing, and final circuit</vt:lpstr>
      <vt:lpstr>Code Structure</vt:lpstr>
      <vt:lpstr>Other additions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The Assembly</cp:lastModifiedBy>
  <cp:revision>1439</cp:revision>
  <dcterms:modified xsi:type="dcterms:W3CDTF">2019-11-02T00:33:47Z</dcterms:modified>
</cp:coreProperties>
</file>