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33"/>
  </p:notesMasterIdLst>
  <p:sldIdLst>
    <p:sldId id="256" r:id="rId3"/>
    <p:sldId id="307" r:id="rId4"/>
    <p:sldId id="304" r:id="rId5"/>
    <p:sldId id="257" r:id="rId6"/>
    <p:sldId id="305" r:id="rId7"/>
    <p:sldId id="306" r:id="rId8"/>
    <p:sldId id="308" r:id="rId9"/>
    <p:sldId id="309" r:id="rId10"/>
    <p:sldId id="310" r:id="rId11"/>
    <p:sldId id="311" r:id="rId12"/>
    <p:sldId id="312" r:id="rId13"/>
    <p:sldId id="313" r:id="rId14"/>
    <p:sldId id="315" r:id="rId15"/>
    <p:sldId id="316" r:id="rId16"/>
    <p:sldId id="317" r:id="rId17"/>
    <p:sldId id="318" r:id="rId18"/>
    <p:sldId id="331" r:id="rId19"/>
    <p:sldId id="319" r:id="rId20"/>
    <p:sldId id="320" r:id="rId21"/>
    <p:sldId id="321" r:id="rId22"/>
    <p:sldId id="322" r:id="rId23"/>
    <p:sldId id="323" r:id="rId24"/>
    <p:sldId id="324" r:id="rId25"/>
    <p:sldId id="325" r:id="rId26"/>
    <p:sldId id="326" r:id="rId27"/>
    <p:sldId id="327" r:id="rId28"/>
    <p:sldId id="328" r:id="rId29"/>
    <p:sldId id="329" r:id="rId30"/>
    <p:sldId id="330" r:id="rId31"/>
    <p:sldId id="270" r:id="rId3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2C2710DF-FA2A-457E-B44E-FB514BD7EB35}">
          <p14:sldIdLst>
            <p14:sldId id="256"/>
            <p14:sldId id="307"/>
            <p14:sldId id="304"/>
            <p14:sldId id="257"/>
            <p14:sldId id="305"/>
            <p14:sldId id="306"/>
            <p14:sldId id="308"/>
            <p14:sldId id="309"/>
            <p14:sldId id="310"/>
            <p14:sldId id="311"/>
            <p14:sldId id="312"/>
            <p14:sldId id="313"/>
            <p14:sldId id="315"/>
            <p14:sldId id="316"/>
            <p14:sldId id="317"/>
            <p14:sldId id="318"/>
            <p14:sldId id="331"/>
            <p14:sldId id="319"/>
            <p14:sldId id="320"/>
            <p14:sldId id="321"/>
            <p14:sldId id="322"/>
            <p14:sldId id="323"/>
            <p14:sldId id="324"/>
            <p14:sldId id="325"/>
            <p14:sldId id="326"/>
            <p14:sldId id="327"/>
            <p14:sldId id="328"/>
            <p14:sldId id="329"/>
            <p14:sldId id="330"/>
            <p14:sldId id="27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0125" autoAdjust="0"/>
  </p:normalViewPr>
  <p:slideViewPr>
    <p:cSldViewPr snapToGrid="0">
      <p:cViewPr varScale="1">
        <p:scale>
          <a:sx n="136" d="100"/>
          <a:sy n="136" d="100"/>
        </p:scale>
        <p:origin x="930" y="12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35" name="Shape 1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72918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35" name="Shape 1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160345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35" name="Shape 1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530240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361315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004247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3290039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35" name="Shape 1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477847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35" name="Shape 1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134635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35" name="Shape 1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5289275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35" name="Shape 1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776136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35" name="Shape 1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3403515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35" name="Shape 1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6426047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35" name="Shape 1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2176009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35" name="Shape 1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3686557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35" name="Shape 1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6530043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35" name="Shape 1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0075367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35" name="Shape 1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6430254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35" name="Shape 1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1149575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35" name="Shape 1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9784027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3682947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988883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1530627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36" name="Shape 2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35" name="Shape 1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348563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466451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35" name="Shape 1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665806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35" name="Shape 1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396359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35" name="Shape 1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551051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ctrTitle"/>
          </p:nvPr>
        </p:nvSpPr>
        <p:spPr>
          <a:xfrm>
            <a:off x="685800" y="1597819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spcBef>
                <a:spcPts val="640"/>
              </a:spcBef>
              <a:buClr>
                <a:srgbClr val="888888"/>
              </a:buClr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spcBef>
                <a:spcPts val="560"/>
              </a:spcBef>
              <a:buClr>
                <a:srgbClr val="888888"/>
              </a:buClr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spcBef>
                <a:spcPts val="480"/>
              </a:spcBef>
              <a:buClr>
                <a:srgbClr val="888888"/>
              </a:buClr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722313" y="3305176"/>
            <a:ext cx="7772400" cy="1021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722313" y="2180035"/>
            <a:ext cx="7772400" cy="1125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360"/>
              </a:spcBef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2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457200" y="900113"/>
            <a:ext cx="4038600" cy="2545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3335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2"/>
          </p:nvPr>
        </p:nvSpPr>
        <p:spPr>
          <a:xfrm>
            <a:off x="4648200" y="900113"/>
            <a:ext cx="4038600" cy="2545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3335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457200" y="1151335"/>
            <a:ext cx="4040100" cy="479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body" idx="2"/>
          </p:nvPr>
        </p:nvSpPr>
        <p:spPr>
          <a:xfrm>
            <a:off x="457200" y="1631156"/>
            <a:ext cx="4040100" cy="2963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body" idx="3"/>
          </p:nvPr>
        </p:nvSpPr>
        <p:spPr>
          <a:xfrm>
            <a:off x="4645026" y="1151335"/>
            <a:ext cx="4041900" cy="479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body" idx="4"/>
          </p:nvPr>
        </p:nvSpPr>
        <p:spPr>
          <a:xfrm>
            <a:off x="4645026" y="1631156"/>
            <a:ext cx="4041900" cy="2963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457201" y="204787"/>
            <a:ext cx="3008400" cy="871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3575050" y="204788"/>
            <a:ext cx="5111700" cy="4389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body" idx="2"/>
          </p:nvPr>
        </p:nvSpPr>
        <p:spPr>
          <a:xfrm>
            <a:off x="457201" y="1076326"/>
            <a:ext cx="3008400" cy="3518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400" cy="42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08" name="Shape 108"/>
          <p:cNvSpPr>
            <a:spLocks noGrp="1"/>
          </p:cNvSpPr>
          <p:nvPr>
            <p:ph type="pic" idx="2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buClr>
                <a:schemeClr val="dk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56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1792288" y="4025503"/>
            <a:ext cx="5486400" cy="60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 rot="5400000">
            <a:off x="2874750" y="-1217399"/>
            <a:ext cx="3394500" cy="8229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7" name="Shape 117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8" name="Shape 118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title"/>
          </p:nvPr>
        </p:nvSpPr>
        <p:spPr>
          <a:xfrm rot="5400000">
            <a:off x="6012600" y="771581"/>
            <a:ext cx="3291000" cy="205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 rot="5400000">
            <a:off x="1821600" y="-1209619"/>
            <a:ext cx="3291000" cy="6019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2" name="Shape 122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3" name="Shape 123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4" name="Shape 124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jp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ctrTitle"/>
          </p:nvPr>
        </p:nvSpPr>
        <p:spPr>
          <a:xfrm>
            <a:off x="659672" y="1221600"/>
            <a:ext cx="7772400" cy="11025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Control robots using </a:t>
            </a:r>
            <a:r>
              <a:rPr lang="en-US" b="1" dirty="0" err="1">
                <a:solidFill>
                  <a:schemeClr val="bg1"/>
                </a:solidFill>
              </a:rPr>
              <a:t>Javascript</a:t>
            </a:r>
            <a:r>
              <a:rPr lang="en-US" b="1" dirty="0">
                <a:solidFill>
                  <a:schemeClr val="bg1"/>
                </a:solidFill>
              </a:rPr>
              <a:t> through Cylon.js</a:t>
            </a:r>
          </a:p>
        </p:txBody>
      </p:sp>
      <p:sp>
        <p:nvSpPr>
          <p:cNvPr id="130" name="Shape 130"/>
          <p:cNvSpPr txBox="1"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3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1800" dirty="0">
                <a:solidFill>
                  <a:srgbClr val="FFFFFF"/>
                </a:solidFill>
              </a:rPr>
              <a:t>Presented By : The Assembly Team</a:t>
            </a:r>
          </a:p>
          <a:p>
            <a:pPr marL="0" lvl="0" indent="0" rtl="0">
              <a:spcBef>
                <a:spcPts val="0"/>
              </a:spcBef>
              <a:buNone/>
            </a:pPr>
            <a:endParaRPr lang="en" sz="1800" dirty="0">
              <a:solidFill>
                <a:srgbClr val="FFFFFF"/>
              </a:solidFill>
            </a:endParaRPr>
          </a:p>
          <a:p>
            <a:pPr marL="0" lvl="0" indent="0" rtl="0">
              <a:spcBef>
                <a:spcPts val="0"/>
              </a:spcBef>
              <a:buNone/>
            </a:pPr>
            <a:r>
              <a:rPr lang="en" sz="1800" dirty="0">
                <a:solidFill>
                  <a:srgbClr val="FFFFFF"/>
                </a:solidFill>
              </a:rPr>
              <a:t>Wi</a:t>
            </a:r>
            <a:r>
              <a:rPr lang="en-US" sz="1800" dirty="0">
                <a:solidFill>
                  <a:srgbClr val="FFFFFF"/>
                </a:solidFill>
              </a:rPr>
              <a:t>Fi:- In5 Tech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-US" sz="1800" dirty="0">
                <a:solidFill>
                  <a:srgbClr val="FFFFFF"/>
                </a:solidFill>
              </a:rPr>
              <a:t>Pass:- WelcomeToIn5</a:t>
            </a:r>
            <a:endParaRPr lang="en" sz="1800" dirty="0">
              <a:solidFill>
                <a:srgbClr val="FFFFFF"/>
              </a:solidFill>
            </a:endParaRPr>
          </a:p>
        </p:txBody>
      </p:sp>
      <p:sp>
        <p:nvSpPr>
          <p:cNvPr id="2" name="AutoShape 2" descr="Image result for smart phone clip art">
            <a:extLst>
              <a:ext uri="{FF2B5EF4-FFF2-40B4-BE49-F238E27FC236}">
                <a16:creationId xmlns:a16="http://schemas.microsoft.com/office/drawing/2014/main" id="{5CE146E8-D995-479E-AB98-A501A820ADD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466192" y="2350284"/>
            <a:ext cx="1878665" cy="1878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4" descr="Image result for smart phone clip art">
            <a:extLst>
              <a:ext uri="{FF2B5EF4-FFF2-40B4-BE49-F238E27FC236}">
                <a16:creationId xmlns:a16="http://schemas.microsoft.com/office/drawing/2014/main" id="{80AC078B-D2E7-49BC-9108-2A56E59D202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C5CEACF-4DE1-4110-9017-08B1DD101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117901"/>
            <a:ext cx="8229600" cy="8574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Detecting keyboard input</a:t>
            </a:r>
          </a:p>
        </p:txBody>
      </p:sp>
      <p:sp>
        <p:nvSpPr>
          <p:cNvPr id="2" name="Rectangle 1"/>
          <p:cNvSpPr/>
          <p:nvPr/>
        </p:nvSpPr>
        <p:spPr>
          <a:xfrm>
            <a:off x="1360842" y="1546280"/>
            <a:ext cx="6277086" cy="1169551"/>
          </a:xfrm>
          <a:prstGeom prst="rect">
            <a:avLst/>
          </a:prstGeom>
          <a:solidFill>
            <a:schemeClr val="bg1">
              <a:alpha val="16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work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my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my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keyboard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'a'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key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 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"a pressed"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 });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360842" y="1238503"/>
            <a:ext cx="36776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Prints ‘a pressed’ when the a key is pressed</a:t>
            </a:r>
          </a:p>
        </p:txBody>
      </p:sp>
    </p:spTree>
    <p:extLst>
      <p:ext uri="{BB962C8B-B14F-4D97-AF65-F5344CB8AC3E}">
        <p14:creationId xmlns:p14="http://schemas.microsoft.com/office/powerpoint/2010/main" val="2469302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C5CEACF-4DE1-4110-9017-08B1DD101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117901"/>
            <a:ext cx="8229600" cy="8574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Detecting keyboard input</a:t>
            </a:r>
          </a:p>
        </p:txBody>
      </p:sp>
      <p:sp>
        <p:nvSpPr>
          <p:cNvPr id="2" name="Rectangle 1"/>
          <p:cNvSpPr/>
          <p:nvPr/>
        </p:nvSpPr>
        <p:spPr>
          <a:xfrm>
            <a:off x="1433456" y="975301"/>
            <a:ext cx="6277086" cy="3416320"/>
          </a:xfrm>
          <a:prstGeom prst="rect">
            <a:avLst/>
          </a:prstGeom>
          <a:solidFill>
            <a:schemeClr val="bg1">
              <a:alpha val="16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"use strict"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Cylon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require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cylon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sz="1200" dirty="0"/>
            </a:br>
            <a:r>
              <a:rPr lang="en-US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Cylon</a:t>
            </a:r>
            <a:r>
              <a:rPr lang="en-U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robot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({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connections: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 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keyboard: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{ 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adaptor: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'keyboard'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}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 },</a:t>
            </a:r>
          </a:p>
          <a:p>
            <a:br>
              <a:rPr lang="en-US" sz="1200" dirty="0"/>
            </a:b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devices: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 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keyboard: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{ 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driver: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'keyboard'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}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 },</a:t>
            </a:r>
          </a:p>
          <a:p>
            <a:br>
              <a:rPr lang="en-US" sz="1200" dirty="0"/>
            </a:b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 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work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my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 </a:t>
            </a:r>
            <a:r>
              <a:rPr lang="en-US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my</a:t>
            </a:r>
            <a:r>
              <a:rPr lang="en-U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keyboard</a:t>
            </a:r>
            <a:r>
              <a:rPr lang="en-U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on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'a'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key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 </a:t>
            </a:r>
            <a:r>
              <a:rPr lang="en-US" sz="1200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"a pressed"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 });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 }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}).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start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414102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C5CEACF-4DE1-4110-9017-08B1DD101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11538"/>
            <a:ext cx="8229600" cy="8574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Detecting keyboard input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4371B0-8D5D-467D-B2CC-A11FBE361777}"/>
              </a:ext>
            </a:extLst>
          </p:cNvPr>
          <p:cNvSpPr txBox="1"/>
          <p:nvPr/>
        </p:nvSpPr>
        <p:spPr>
          <a:xfrm>
            <a:off x="1871662" y="1739093"/>
            <a:ext cx="540067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To run the script using terminal: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i="1" dirty="0">
                <a:solidFill>
                  <a:schemeClr val="bg1"/>
                </a:solidFill>
              </a:rPr>
              <a:t>node keyboard.js</a:t>
            </a:r>
          </a:p>
        </p:txBody>
      </p:sp>
    </p:spTree>
    <p:extLst>
      <p:ext uri="{BB962C8B-B14F-4D97-AF65-F5344CB8AC3E}">
        <p14:creationId xmlns:p14="http://schemas.microsoft.com/office/powerpoint/2010/main" val="36234117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ctrTitle"/>
          </p:nvPr>
        </p:nvSpPr>
        <p:spPr>
          <a:xfrm>
            <a:off x="1344706" y="1799033"/>
            <a:ext cx="6271708" cy="11025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Now for the hardware…</a:t>
            </a:r>
          </a:p>
        </p:txBody>
      </p:sp>
      <p:sp>
        <p:nvSpPr>
          <p:cNvPr id="2" name="AutoShape 2" descr="Image result for smart phone clip art">
            <a:extLst>
              <a:ext uri="{FF2B5EF4-FFF2-40B4-BE49-F238E27FC236}">
                <a16:creationId xmlns:a16="http://schemas.microsoft.com/office/drawing/2014/main" id="{5CE146E8-D995-479E-AB98-A501A820ADD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19980" y="2073143"/>
            <a:ext cx="2180650" cy="554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" name="AutoShape 4" descr="Image result for smart phone clip art">
            <a:extLst>
              <a:ext uri="{FF2B5EF4-FFF2-40B4-BE49-F238E27FC236}">
                <a16:creationId xmlns:a16="http://schemas.microsoft.com/office/drawing/2014/main" id="{80AC078B-D2E7-49BC-9108-2A56E59D202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086615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ctrTitle"/>
          </p:nvPr>
        </p:nvSpPr>
        <p:spPr>
          <a:xfrm>
            <a:off x="1301520" y="386342"/>
            <a:ext cx="3521211" cy="11025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algn="l"/>
            <a:r>
              <a:rPr lang="en-US" b="1" dirty="0">
                <a:solidFill>
                  <a:schemeClr val="bg1"/>
                </a:solidFill>
              </a:rPr>
              <a:t>Arduino</a:t>
            </a:r>
          </a:p>
        </p:txBody>
      </p:sp>
      <p:sp>
        <p:nvSpPr>
          <p:cNvPr id="2" name="AutoShape 2" descr="Image result for smart phone clip art">
            <a:extLst>
              <a:ext uri="{FF2B5EF4-FFF2-40B4-BE49-F238E27FC236}">
                <a16:creationId xmlns:a16="http://schemas.microsoft.com/office/drawing/2014/main" id="{5CE146E8-D995-479E-AB98-A501A820ADD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19980" y="2073143"/>
            <a:ext cx="2180650" cy="554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" name="AutoShape 4" descr="Image result for smart phone clip art">
            <a:extLst>
              <a:ext uri="{FF2B5EF4-FFF2-40B4-BE49-F238E27FC236}">
                <a16:creationId xmlns:a16="http://schemas.microsoft.com/office/drawing/2014/main" id="{80AC078B-D2E7-49BC-9108-2A56E59D202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01520" y="1313492"/>
            <a:ext cx="411436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A programmable microcontroller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What can it be used for?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noProof="0" dirty="0">
                <a:solidFill>
                  <a:srgbClr val="FFFFFF"/>
                </a:solidFill>
              </a:rPr>
              <a:t>Internet of Things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0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Controlling</a:t>
            </a:r>
            <a:r>
              <a:rPr kumimoji="0" lang="en-US" sz="2400" b="0" i="0" u="none" strike="noStrike" kern="0" cap="none" spc="0" normalizeH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lights/sensors/motors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5122" name="Picture 2" descr="Image result for arduin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1701" y="1059291"/>
            <a:ext cx="3136265" cy="3136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9456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ctrTitle"/>
          </p:nvPr>
        </p:nvSpPr>
        <p:spPr>
          <a:xfrm>
            <a:off x="1624250" y="1082485"/>
            <a:ext cx="3521211" cy="11025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Servo motor</a:t>
            </a:r>
          </a:p>
        </p:txBody>
      </p:sp>
      <p:sp>
        <p:nvSpPr>
          <p:cNvPr id="2" name="AutoShape 2" descr="Image result for smart phone clip art">
            <a:extLst>
              <a:ext uri="{FF2B5EF4-FFF2-40B4-BE49-F238E27FC236}">
                <a16:creationId xmlns:a16="http://schemas.microsoft.com/office/drawing/2014/main" id="{5CE146E8-D995-479E-AB98-A501A820ADD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19980" y="2073143"/>
            <a:ext cx="2180650" cy="554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" name="AutoShape 4" descr="Image result for smart phone clip art">
            <a:extLst>
              <a:ext uri="{FF2B5EF4-FFF2-40B4-BE49-F238E27FC236}">
                <a16:creationId xmlns:a16="http://schemas.microsoft.com/office/drawing/2014/main" id="{80AC078B-D2E7-49BC-9108-2A56E59D202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41370" y="2184985"/>
            <a:ext cx="411436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A rotary or linear actuator</a:t>
            </a:r>
            <a:r>
              <a:rPr kumimoji="0" lang="en-US" sz="2400" b="0" i="0" u="none" strike="noStrike" kern="0" cap="none" spc="0" normalizeH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that allows for precise control of angular and linear position.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0031" y="1816660"/>
            <a:ext cx="1814979" cy="1814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6002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C5CEACF-4DE1-4110-9017-08B1DD101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654" y="1893129"/>
            <a:ext cx="3437068" cy="8574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Uploading </a:t>
            </a:r>
            <a:r>
              <a:rPr lang="en-US" dirty="0" err="1">
                <a:solidFill>
                  <a:schemeClr val="bg1"/>
                </a:solidFill>
              </a:rPr>
              <a:t>Firmata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"/>
          <a:srcRect l="-86" t="248" r="57799" b="17131"/>
          <a:stretch/>
        </p:blipFill>
        <p:spPr>
          <a:xfrm>
            <a:off x="3996062" y="136204"/>
            <a:ext cx="3979254" cy="437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4268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C5CEACF-4DE1-4110-9017-08B1DD101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11538"/>
            <a:ext cx="8229600" cy="8574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Blinking LED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9901" y="1168938"/>
            <a:ext cx="5784197" cy="3337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5593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5464" y="0"/>
            <a:ext cx="7788536" cy="5162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7485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C5CEACF-4DE1-4110-9017-08B1DD101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117901"/>
            <a:ext cx="8229600" cy="8574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Servos with Cylon.js</a:t>
            </a:r>
          </a:p>
        </p:txBody>
      </p:sp>
      <p:sp>
        <p:nvSpPr>
          <p:cNvPr id="2" name="Rectangle 1"/>
          <p:cNvSpPr/>
          <p:nvPr/>
        </p:nvSpPr>
        <p:spPr>
          <a:xfrm>
            <a:off x="1360842" y="1561594"/>
            <a:ext cx="6277086" cy="523220"/>
          </a:xfrm>
          <a:prstGeom prst="rect">
            <a:avLst/>
          </a:prstGeom>
          <a:solidFill>
            <a:schemeClr val="bg1">
              <a:alpha val="16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cs typeface="Arial"/>
                <a:sym typeface="Arial"/>
              </a:rPr>
              <a:t>"use strict"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cs typeface="Arial"/>
                <a:sym typeface="Arial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cs typeface="Arial"/>
                <a:sym typeface="Arial"/>
              </a:rPr>
              <a:t>var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cs typeface="Arial"/>
                <a:sym typeface="Arial"/>
              </a:rPr>
              <a:t>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cs typeface="Arial"/>
                <a:sym typeface="Arial"/>
              </a:rPr>
              <a:t>Cylon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cs typeface="Arial"/>
                <a:sym typeface="Arial"/>
              </a:rPr>
              <a:t> = 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cs typeface="Arial"/>
                <a:sym typeface="Arial"/>
              </a:rPr>
              <a:t>require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cs typeface="Arial"/>
                <a:sym typeface="Arial"/>
              </a:rPr>
              <a:t>(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cs typeface="Arial"/>
                <a:sym typeface="Arial"/>
              </a:rPr>
              <a:t>'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cs typeface="Arial"/>
                <a:sym typeface="Arial"/>
              </a:rPr>
              <a:t>cylon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cs typeface="Arial"/>
                <a:sym typeface="Arial"/>
              </a:rPr>
              <a:t>'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cs typeface="Arial"/>
                <a:sym typeface="Arial"/>
              </a:rPr>
              <a:t>);</a:t>
            </a:r>
          </a:p>
        </p:txBody>
      </p:sp>
      <p:sp>
        <p:nvSpPr>
          <p:cNvPr id="4" name="Rectangle 3"/>
          <p:cNvSpPr/>
          <p:nvPr/>
        </p:nvSpPr>
        <p:spPr>
          <a:xfrm>
            <a:off x="1360841" y="2671108"/>
            <a:ext cx="6277087" cy="1169551"/>
          </a:xfrm>
          <a:prstGeom prst="rect">
            <a:avLst/>
          </a:prstGeom>
          <a:solidFill>
            <a:schemeClr val="bg1">
              <a:alpha val="16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cs typeface="Arial"/>
                <a:sym typeface="Arial"/>
              </a:rPr>
              <a:t>Cylon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cs typeface="Arial"/>
                <a:sym typeface="Arial"/>
              </a:rPr>
              <a:t>.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cs typeface="Arial"/>
                <a:sym typeface="Arial"/>
              </a:rPr>
              <a:t>robot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cs typeface="Arial"/>
                <a:sym typeface="Arial"/>
              </a:rPr>
              <a:t>({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cs typeface="Arial"/>
                <a:sym typeface="Arial"/>
              </a:rPr>
              <a:t>	//main code here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cs typeface="Arial"/>
                <a:sym typeface="Arial"/>
              </a:rPr>
              <a:t>}).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cs typeface="Arial"/>
                <a:sym typeface="Arial"/>
              </a:rPr>
              <a:t>start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cs typeface="Arial"/>
                <a:sym typeface="Arial"/>
              </a:rPr>
              <a:t>();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60841" y="1253817"/>
            <a:ext cx="20842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Setting up requirements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60840" y="2342958"/>
            <a:ext cx="16946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The “main” method</a:t>
            </a:r>
          </a:p>
        </p:txBody>
      </p:sp>
    </p:spTree>
    <p:extLst>
      <p:ext uri="{BB962C8B-B14F-4D97-AF65-F5344CB8AC3E}">
        <p14:creationId xmlns:p14="http://schemas.microsoft.com/office/powerpoint/2010/main" val="2196362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C5CEACF-4DE1-4110-9017-08B1DD101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11538"/>
            <a:ext cx="8229600" cy="8574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Getting started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4371B0-8D5D-467D-B2CC-A11FBE361777}"/>
              </a:ext>
            </a:extLst>
          </p:cNvPr>
          <p:cNvSpPr txBox="1"/>
          <p:nvPr/>
        </p:nvSpPr>
        <p:spPr>
          <a:xfrm>
            <a:off x="1871662" y="1168938"/>
            <a:ext cx="540067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Things to install: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NodeJS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Cylon.js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Arduino IDE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Code editor (Visual studio code/ Sublime Text)</a:t>
            </a:r>
          </a:p>
        </p:txBody>
      </p:sp>
    </p:spTree>
    <p:extLst>
      <p:ext uri="{BB962C8B-B14F-4D97-AF65-F5344CB8AC3E}">
        <p14:creationId xmlns:p14="http://schemas.microsoft.com/office/powerpoint/2010/main" val="39985098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C5CEACF-4DE1-4110-9017-08B1DD101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117901"/>
            <a:ext cx="8229600" cy="8574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Servos with Cylon.js</a:t>
            </a:r>
          </a:p>
        </p:txBody>
      </p:sp>
      <p:sp>
        <p:nvSpPr>
          <p:cNvPr id="2" name="Rectangle 1"/>
          <p:cNvSpPr/>
          <p:nvPr/>
        </p:nvSpPr>
        <p:spPr>
          <a:xfrm>
            <a:off x="1360842" y="1394850"/>
            <a:ext cx="6277086" cy="738664"/>
          </a:xfrm>
          <a:prstGeom prst="rect">
            <a:avLst/>
          </a:prstGeom>
          <a:solidFill>
            <a:schemeClr val="bg1">
              <a:alpha val="16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connections: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arduino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adaptor: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firmata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port: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'COM3'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}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},</a:t>
            </a:r>
          </a:p>
        </p:txBody>
      </p:sp>
      <p:sp>
        <p:nvSpPr>
          <p:cNvPr id="4" name="Rectangle 3"/>
          <p:cNvSpPr/>
          <p:nvPr/>
        </p:nvSpPr>
        <p:spPr>
          <a:xfrm>
            <a:off x="1360841" y="2671108"/>
            <a:ext cx="6277087" cy="738664"/>
          </a:xfrm>
          <a:prstGeom prst="rect">
            <a:avLst/>
          </a:prstGeom>
          <a:solidFill>
            <a:schemeClr val="bg1">
              <a:alpha val="16000"/>
            </a:schemeClr>
          </a:solidFill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9CDCFE"/>
                </a:solidFill>
                <a:latin typeface="Consolas" panose="020B0609020204030204" pitchFamily="49" charset="0"/>
              </a:rPr>
              <a:t>devices: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    </a:t>
            </a:r>
            <a:r>
              <a:rPr lang="en-US">
                <a:solidFill>
                  <a:srgbClr val="9CDCFE"/>
                </a:solidFill>
                <a:latin typeface="Consolas" panose="020B0609020204030204" pitchFamily="49" charset="0"/>
              </a:rPr>
              <a:t>servo: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 { </a:t>
            </a:r>
            <a:r>
              <a:rPr lang="en-US">
                <a:solidFill>
                  <a:srgbClr val="9CDCFE"/>
                </a:solidFill>
                <a:latin typeface="Consolas" panose="020B0609020204030204" pitchFamily="49" charset="0"/>
              </a:rPr>
              <a:t>driver: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CE9178"/>
                </a:solidFill>
                <a:latin typeface="Consolas" panose="020B0609020204030204" pitchFamily="49" charset="0"/>
              </a:rPr>
              <a:t>'servo'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>
                <a:solidFill>
                  <a:srgbClr val="9CDCFE"/>
                </a:solidFill>
                <a:latin typeface="Consolas" panose="020B0609020204030204" pitchFamily="49" charset="0"/>
              </a:rPr>
              <a:t>pin: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 }</a:t>
            </a:r>
          </a:p>
          <a:p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  },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60841" y="1087073"/>
            <a:ext cx="46281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Defining the connections (NOTE: CHANGE THE PORT)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60841" y="2363331"/>
            <a:ext cx="17972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Defining the devices</a:t>
            </a:r>
          </a:p>
        </p:txBody>
      </p:sp>
    </p:spTree>
    <p:extLst>
      <p:ext uri="{BB962C8B-B14F-4D97-AF65-F5344CB8AC3E}">
        <p14:creationId xmlns:p14="http://schemas.microsoft.com/office/powerpoint/2010/main" val="1735632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C5CEACF-4DE1-4110-9017-08B1DD101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117901"/>
            <a:ext cx="8229600" cy="8574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Servos with Cylon.js</a:t>
            </a:r>
          </a:p>
        </p:txBody>
      </p:sp>
      <p:sp>
        <p:nvSpPr>
          <p:cNvPr id="2" name="Rectangle 1"/>
          <p:cNvSpPr/>
          <p:nvPr/>
        </p:nvSpPr>
        <p:spPr>
          <a:xfrm>
            <a:off x="1433456" y="1277339"/>
            <a:ext cx="6277086" cy="2462213"/>
          </a:xfrm>
          <a:prstGeom prst="rect">
            <a:avLst/>
          </a:prstGeom>
          <a:solidFill>
            <a:schemeClr val="bg1">
              <a:alpha val="16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work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my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 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angle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my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servo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angle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angle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 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every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((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second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(),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angle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angle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180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 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angle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&gt; 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180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angle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 }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my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servo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angle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angle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 });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33456" y="955160"/>
            <a:ext cx="41424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Making the servos rotate left to right every second</a:t>
            </a:r>
          </a:p>
        </p:txBody>
      </p:sp>
    </p:spTree>
    <p:extLst>
      <p:ext uri="{BB962C8B-B14F-4D97-AF65-F5344CB8AC3E}">
        <p14:creationId xmlns:p14="http://schemas.microsoft.com/office/powerpoint/2010/main" val="8093161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01182" y="352181"/>
            <a:ext cx="6505687" cy="3970318"/>
          </a:xfrm>
          <a:prstGeom prst="rect">
            <a:avLst/>
          </a:prstGeom>
          <a:solidFill>
            <a:schemeClr val="bg1">
              <a:alpha val="16000"/>
            </a:schemeClr>
          </a:solidFill>
        </p:spPr>
        <p:txBody>
          <a:bodyPr wrap="square">
            <a:spAutoFit/>
          </a:bodyPr>
          <a:lstStyle/>
          <a:p>
            <a:r>
              <a:rPr lang="en-US" sz="1050" dirty="0" err="1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sz="105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 err="1">
                <a:solidFill>
                  <a:srgbClr val="9CDCFE"/>
                </a:solidFill>
                <a:latin typeface="Consolas" panose="020B0609020204030204" pitchFamily="49" charset="0"/>
              </a:rPr>
              <a:t>Cylon</a:t>
            </a:r>
            <a:r>
              <a:rPr lang="en-US" sz="105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1050" dirty="0">
                <a:solidFill>
                  <a:srgbClr val="DCDCAA"/>
                </a:solidFill>
                <a:latin typeface="Consolas" panose="020B0609020204030204" pitchFamily="49" charset="0"/>
              </a:rPr>
              <a:t>require</a:t>
            </a:r>
            <a:r>
              <a:rPr lang="en-US" sz="105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05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050" dirty="0" err="1">
                <a:solidFill>
                  <a:srgbClr val="CE9178"/>
                </a:solidFill>
                <a:latin typeface="Consolas" panose="020B0609020204030204" pitchFamily="49" charset="0"/>
              </a:rPr>
              <a:t>cylon</a:t>
            </a:r>
            <a:r>
              <a:rPr lang="en-US" sz="105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05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sz="1050" dirty="0"/>
            </a:br>
            <a:br>
              <a:rPr lang="en-US" sz="1050" dirty="0"/>
            </a:br>
            <a:r>
              <a:rPr lang="en-US" sz="1050" dirty="0" err="1">
                <a:solidFill>
                  <a:srgbClr val="9CDCFE"/>
                </a:solidFill>
                <a:latin typeface="Consolas" panose="020B0609020204030204" pitchFamily="49" charset="0"/>
              </a:rPr>
              <a:t>Cylon</a:t>
            </a:r>
            <a:r>
              <a:rPr lang="en-US" sz="105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050" dirty="0" err="1">
                <a:solidFill>
                  <a:srgbClr val="DCDCAA"/>
                </a:solidFill>
                <a:latin typeface="Consolas" panose="020B0609020204030204" pitchFamily="49" charset="0"/>
              </a:rPr>
              <a:t>robot</a:t>
            </a:r>
            <a:r>
              <a:rPr lang="en-US" sz="1050" dirty="0">
                <a:solidFill>
                  <a:srgbClr val="D4D4D4"/>
                </a:solidFill>
                <a:latin typeface="Consolas" panose="020B0609020204030204" pitchFamily="49" charset="0"/>
              </a:rPr>
              <a:t>({</a:t>
            </a:r>
          </a:p>
          <a:p>
            <a:r>
              <a:rPr lang="en-US" sz="1050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sz="1050" dirty="0">
                <a:solidFill>
                  <a:srgbClr val="9CDCFE"/>
                </a:solidFill>
                <a:latin typeface="Consolas" panose="020B0609020204030204" pitchFamily="49" charset="0"/>
              </a:rPr>
              <a:t>connections:</a:t>
            </a:r>
            <a:r>
              <a:rPr lang="en-US" sz="1050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050" dirty="0">
                <a:solidFill>
                  <a:srgbClr val="D4D4D4"/>
                </a:solidFill>
                <a:latin typeface="Consolas" panose="020B0609020204030204" pitchFamily="49" charset="0"/>
              </a:rPr>
              <a:t>    </a:t>
            </a:r>
            <a:r>
              <a:rPr lang="en-US" sz="1050" dirty="0" err="1">
                <a:solidFill>
                  <a:srgbClr val="9CDCFE"/>
                </a:solidFill>
                <a:latin typeface="Consolas" panose="020B0609020204030204" pitchFamily="49" charset="0"/>
              </a:rPr>
              <a:t>arduino</a:t>
            </a:r>
            <a:r>
              <a:rPr lang="en-US" sz="105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US" sz="1050" dirty="0">
                <a:solidFill>
                  <a:srgbClr val="D4D4D4"/>
                </a:solidFill>
                <a:latin typeface="Consolas" panose="020B0609020204030204" pitchFamily="49" charset="0"/>
              </a:rPr>
              <a:t> { </a:t>
            </a:r>
            <a:r>
              <a:rPr lang="en-US" sz="1050" dirty="0">
                <a:solidFill>
                  <a:srgbClr val="9CDCFE"/>
                </a:solidFill>
                <a:latin typeface="Consolas" panose="020B0609020204030204" pitchFamily="49" charset="0"/>
              </a:rPr>
              <a:t>adaptor:</a:t>
            </a:r>
            <a:r>
              <a:rPr lang="en-US" sz="105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050" dirty="0" err="1">
                <a:solidFill>
                  <a:srgbClr val="CE9178"/>
                </a:solidFill>
                <a:latin typeface="Consolas" panose="020B0609020204030204" pitchFamily="49" charset="0"/>
              </a:rPr>
              <a:t>firmata</a:t>
            </a:r>
            <a:r>
              <a:rPr lang="en-US" sz="105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05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050" dirty="0">
                <a:solidFill>
                  <a:srgbClr val="9CDCFE"/>
                </a:solidFill>
                <a:latin typeface="Consolas" panose="020B0609020204030204" pitchFamily="49" charset="0"/>
              </a:rPr>
              <a:t>port:</a:t>
            </a:r>
            <a:r>
              <a:rPr lang="en-US" sz="105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>
                <a:solidFill>
                  <a:srgbClr val="CE9178"/>
                </a:solidFill>
                <a:latin typeface="Consolas" panose="020B0609020204030204" pitchFamily="49" charset="0"/>
              </a:rPr>
              <a:t>'COM3'</a:t>
            </a:r>
            <a:r>
              <a:rPr lang="en-US" sz="1050" dirty="0">
                <a:solidFill>
                  <a:srgbClr val="D4D4D4"/>
                </a:solidFill>
                <a:latin typeface="Consolas" panose="020B0609020204030204" pitchFamily="49" charset="0"/>
              </a:rPr>
              <a:t> }</a:t>
            </a:r>
          </a:p>
          <a:p>
            <a:r>
              <a:rPr lang="en-US" sz="1050" dirty="0">
                <a:solidFill>
                  <a:srgbClr val="D4D4D4"/>
                </a:solidFill>
                <a:latin typeface="Consolas" panose="020B0609020204030204" pitchFamily="49" charset="0"/>
              </a:rPr>
              <a:t>  },</a:t>
            </a:r>
          </a:p>
          <a:p>
            <a:br>
              <a:rPr lang="en-US" sz="1050" dirty="0"/>
            </a:br>
            <a:r>
              <a:rPr lang="en-US" sz="1050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sz="1050" dirty="0">
                <a:solidFill>
                  <a:srgbClr val="9CDCFE"/>
                </a:solidFill>
                <a:latin typeface="Consolas" panose="020B0609020204030204" pitchFamily="49" charset="0"/>
              </a:rPr>
              <a:t>devices:</a:t>
            </a:r>
            <a:r>
              <a:rPr lang="en-US" sz="1050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050" dirty="0">
                <a:solidFill>
                  <a:srgbClr val="D4D4D4"/>
                </a:solidFill>
                <a:latin typeface="Consolas" panose="020B0609020204030204" pitchFamily="49" charset="0"/>
              </a:rPr>
              <a:t>    </a:t>
            </a:r>
            <a:r>
              <a:rPr lang="en-US" sz="1050" dirty="0">
                <a:solidFill>
                  <a:srgbClr val="9CDCFE"/>
                </a:solidFill>
                <a:latin typeface="Consolas" panose="020B0609020204030204" pitchFamily="49" charset="0"/>
              </a:rPr>
              <a:t>servo:</a:t>
            </a:r>
            <a:r>
              <a:rPr lang="en-US" sz="1050" dirty="0">
                <a:solidFill>
                  <a:srgbClr val="D4D4D4"/>
                </a:solidFill>
                <a:latin typeface="Consolas" panose="020B0609020204030204" pitchFamily="49" charset="0"/>
              </a:rPr>
              <a:t> { </a:t>
            </a:r>
            <a:r>
              <a:rPr lang="en-US" sz="1050" dirty="0">
                <a:solidFill>
                  <a:srgbClr val="9CDCFE"/>
                </a:solidFill>
                <a:latin typeface="Consolas" panose="020B0609020204030204" pitchFamily="49" charset="0"/>
              </a:rPr>
              <a:t>driver:</a:t>
            </a:r>
            <a:r>
              <a:rPr lang="en-US" sz="105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>
                <a:solidFill>
                  <a:srgbClr val="CE9178"/>
                </a:solidFill>
                <a:latin typeface="Consolas" panose="020B0609020204030204" pitchFamily="49" charset="0"/>
              </a:rPr>
              <a:t>'servo'</a:t>
            </a:r>
            <a:r>
              <a:rPr lang="en-US" sz="105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050" dirty="0">
                <a:solidFill>
                  <a:srgbClr val="9CDCFE"/>
                </a:solidFill>
                <a:latin typeface="Consolas" panose="020B0609020204030204" pitchFamily="49" charset="0"/>
              </a:rPr>
              <a:t>pin:</a:t>
            </a:r>
            <a:r>
              <a:rPr lang="en-US" sz="105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sz="1050" dirty="0">
                <a:solidFill>
                  <a:srgbClr val="D4D4D4"/>
                </a:solidFill>
                <a:latin typeface="Consolas" panose="020B0609020204030204" pitchFamily="49" charset="0"/>
              </a:rPr>
              <a:t> }</a:t>
            </a:r>
          </a:p>
          <a:p>
            <a:r>
              <a:rPr lang="en-US" sz="1050" dirty="0">
                <a:solidFill>
                  <a:srgbClr val="D4D4D4"/>
                </a:solidFill>
                <a:latin typeface="Consolas" panose="020B0609020204030204" pitchFamily="49" charset="0"/>
              </a:rPr>
              <a:t>  },</a:t>
            </a:r>
          </a:p>
          <a:p>
            <a:br>
              <a:rPr lang="en-US" sz="1050" dirty="0"/>
            </a:br>
            <a:r>
              <a:rPr lang="en-US" sz="1050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sz="1050" dirty="0">
                <a:solidFill>
                  <a:srgbClr val="DCDCAA"/>
                </a:solidFill>
                <a:latin typeface="Consolas" panose="020B0609020204030204" pitchFamily="49" charset="0"/>
              </a:rPr>
              <a:t>work</a:t>
            </a:r>
            <a:r>
              <a:rPr lang="en-US" sz="105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US" sz="105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105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050" dirty="0">
                <a:solidFill>
                  <a:srgbClr val="9CDCFE"/>
                </a:solidFill>
                <a:latin typeface="Consolas" panose="020B0609020204030204" pitchFamily="49" charset="0"/>
              </a:rPr>
              <a:t>my</a:t>
            </a:r>
            <a:r>
              <a:rPr lang="en-US" sz="1050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050" dirty="0">
                <a:solidFill>
                  <a:srgbClr val="D4D4D4"/>
                </a:solidFill>
                <a:latin typeface="Consolas" panose="020B0609020204030204" pitchFamily="49" charset="0"/>
              </a:rPr>
              <a:t>    </a:t>
            </a:r>
            <a:r>
              <a:rPr lang="en-US" sz="1050" dirty="0" err="1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sz="105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>
                <a:solidFill>
                  <a:srgbClr val="9CDCFE"/>
                </a:solidFill>
                <a:latin typeface="Consolas" panose="020B0609020204030204" pitchFamily="49" charset="0"/>
              </a:rPr>
              <a:t>angle</a:t>
            </a:r>
            <a:r>
              <a:rPr lang="en-US" sz="105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105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050" dirty="0">
                <a:solidFill>
                  <a:srgbClr val="D4D4D4"/>
                </a:solidFill>
                <a:latin typeface="Consolas" panose="020B0609020204030204" pitchFamily="49" charset="0"/>
              </a:rPr>
              <a:t> ;</a:t>
            </a:r>
          </a:p>
          <a:p>
            <a:r>
              <a:rPr lang="en-US" sz="1050" dirty="0">
                <a:solidFill>
                  <a:srgbClr val="D4D4D4"/>
                </a:solidFill>
                <a:latin typeface="Consolas" panose="020B0609020204030204" pitchFamily="49" charset="0"/>
              </a:rPr>
              <a:t>    </a:t>
            </a:r>
            <a:r>
              <a:rPr lang="en-US" sz="1050" dirty="0" err="1">
                <a:solidFill>
                  <a:srgbClr val="9CDCFE"/>
                </a:solidFill>
                <a:latin typeface="Consolas" panose="020B0609020204030204" pitchFamily="49" charset="0"/>
              </a:rPr>
              <a:t>my</a:t>
            </a:r>
            <a:r>
              <a:rPr lang="en-US" sz="105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050" dirty="0" err="1">
                <a:solidFill>
                  <a:srgbClr val="9CDCFE"/>
                </a:solidFill>
                <a:latin typeface="Consolas" panose="020B0609020204030204" pitchFamily="49" charset="0"/>
              </a:rPr>
              <a:t>servo</a:t>
            </a:r>
            <a:r>
              <a:rPr lang="en-US" sz="105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050" dirty="0" err="1">
                <a:solidFill>
                  <a:srgbClr val="DCDCAA"/>
                </a:solidFill>
                <a:latin typeface="Consolas" panose="020B0609020204030204" pitchFamily="49" charset="0"/>
              </a:rPr>
              <a:t>angle</a:t>
            </a:r>
            <a:r>
              <a:rPr lang="en-US" sz="105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050" dirty="0">
                <a:solidFill>
                  <a:srgbClr val="9CDCFE"/>
                </a:solidFill>
                <a:latin typeface="Consolas" panose="020B0609020204030204" pitchFamily="49" charset="0"/>
              </a:rPr>
              <a:t>angle</a:t>
            </a:r>
            <a:r>
              <a:rPr lang="en-US" sz="105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050" dirty="0">
                <a:solidFill>
                  <a:srgbClr val="D4D4D4"/>
                </a:solidFill>
                <a:latin typeface="Consolas" panose="020B0609020204030204" pitchFamily="49" charset="0"/>
              </a:rPr>
              <a:t>    </a:t>
            </a:r>
            <a:r>
              <a:rPr lang="en-US" sz="1050" dirty="0">
                <a:solidFill>
                  <a:srgbClr val="DCDCAA"/>
                </a:solidFill>
                <a:latin typeface="Consolas" panose="020B0609020204030204" pitchFamily="49" charset="0"/>
              </a:rPr>
              <a:t>every</a:t>
            </a:r>
            <a:r>
              <a:rPr lang="en-US" sz="1050" dirty="0">
                <a:solidFill>
                  <a:srgbClr val="D4D4D4"/>
                </a:solidFill>
                <a:latin typeface="Consolas" panose="020B0609020204030204" pitchFamily="49" charset="0"/>
              </a:rPr>
              <a:t>((</a:t>
            </a:r>
            <a:r>
              <a:rPr lang="en-US" sz="105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050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sz="1050" dirty="0">
                <a:solidFill>
                  <a:srgbClr val="DCDCAA"/>
                </a:solidFill>
                <a:latin typeface="Consolas" panose="020B0609020204030204" pitchFamily="49" charset="0"/>
              </a:rPr>
              <a:t>second</a:t>
            </a:r>
            <a:r>
              <a:rPr lang="en-US" sz="1050" dirty="0">
                <a:solidFill>
                  <a:srgbClr val="D4D4D4"/>
                </a:solidFill>
                <a:latin typeface="Consolas" panose="020B0609020204030204" pitchFamily="49" charset="0"/>
              </a:rPr>
              <a:t>(), </a:t>
            </a:r>
            <a:r>
              <a:rPr lang="en-US" sz="105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1050" dirty="0">
                <a:solidFill>
                  <a:srgbClr val="D4D4D4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sz="1050" dirty="0">
                <a:solidFill>
                  <a:srgbClr val="D4D4D4"/>
                </a:solidFill>
                <a:latin typeface="Consolas" panose="020B0609020204030204" pitchFamily="49" charset="0"/>
              </a:rPr>
              <a:t>      </a:t>
            </a:r>
            <a:r>
              <a:rPr lang="en-US" sz="1050" dirty="0">
                <a:solidFill>
                  <a:srgbClr val="9CDCFE"/>
                </a:solidFill>
                <a:latin typeface="Consolas" panose="020B0609020204030204" pitchFamily="49" charset="0"/>
              </a:rPr>
              <a:t>angle</a:t>
            </a:r>
            <a:r>
              <a:rPr lang="en-US" sz="105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1050" dirty="0">
                <a:solidFill>
                  <a:srgbClr val="9CDCFE"/>
                </a:solidFill>
                <a:latin typeface="Consolas" panose="020B0609020204030204" pitchFamily="49" charset="0"/>
              </a:rPr>
              <a:t>angle</a:t>
            </a:r>
            <a:r>
              <a:rPr lang="en-US" sz="1050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US" sz="1050" dirty="0">
                <a:solidFill>
                  <a:srgbClr val="B5CEA8"/>
                </a:solidFill>
                <a:latin typeface="Consolas" panose="020B0609020204030204" pitchFamily="49" charset="0"/>
              </a:rPr>
              <a:t>180</a:t>
            </a:r>
            <a:r>
              <a:rPr lang="en-US" sz="1050" dirty="0">
                <a:solidFill>
                  <a:srgbClr val="D4D4D4"/>
                </a:solidFill>
                <a:latin typeface="Consolas" panose="020B0609020204030204" pitchFamily="49" charset="0"/>
              </a:rPr>
              <a:t> ;</a:t>
            </a:r>
          </a:p>
          <a:p>
            <a:r>
              <a:rPr lang="en-US" sz="1050" dirty="0">
                <a:solidFill>
                  <a:srgbClr val="D4D4D4"/>
                </a:solidFill>
                <a:latin typeface="Consolas" panose="020B0609020204030204" pitchFamily="49" charset="0"/>
              </a:rPr>
              <a:t>      </a:t>
            </a:r>
            <a:r>
              <a:rPr lang="en-US" sz="105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05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sz="1050" dirty="0">
                <a:solidFill>
                  <a:srgbClr val="9CDCFE"/>
                </a:solidFill>
                <a:latin typeface="Consolas" panose="020B0609020204030204" pitchFamily="49" charset="0"/>
              </a:rPr>
              <a:t>angle</a:t>
            </a:r>
            <a:r>
              <a:rPr lang="en-US" sz="1050" dirty="0">
                <a:solidFill>
                  <a:srgbClr val="D4D4D4"/>
                </a:solidFill>
                <a:latin typeface="Consolas" panose="020B0609020204030204" pitchFamily="49" charset="0"/>
              </a:rPr>
              <a:t> &gt; </a:t>
            </a:r>
            <a:r>
              <a:rPr lang="en-US" sz="1050" dirty="0">
                <a:solidFill>
                  <a:srgbClr val="B5CEA8"/>
                </a:solidFill>
                <a:latin typeface="Consolas" panose="020B0609020204030204" pitchFamily="49" charset="0"/>
              </a:rPr>
              <a:t>180</a:t>
            </a:r>
            <a:r>
              <a:rPr lang="en-US" sz="1050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05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 </a:t>
            </a:r>
            <a:r>
              <a:rPr lang="en-US" sz="1050" dirty="0">
                <a:solidFill>
                  <a:srgbClr val="9CDCFE"/>
                </a:solidFill>
                <a:latin typeface="Consolas" panose="020B0609020204030204" pitchFamily="49" charset="0"/>
              </a:rPr>
              <a:t>angle</a:t>
            </a:r>
            <a:r>
              <a:rPr lang="en-US" sz="105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105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endParaRPr lang="en-US" sz="105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050" dirty="0">
                <a:solidFill>
                  <a:srgbClr val="D4D4D4"/>
                </a:solidFill>
                <a:latin typeface="Consolas" panose="020B0609020204030204" pitchFamily="49" charset="0"/>
              </a:rPr>
              <a:t>      }</a:t>
            </a:r>
          </a:p>
          <a:p>
            <a:r>
              <a:rPr lang="en-US" sz="1050" dirty="0">
                <a:solidFill>
                  <a:srgbClr val="D4D4D4"/>
                </a:solidFill>
                <a:latin typeface="Consolas" panose="020B0609020204030204" pitchFamily="49" charset="0"/>
              </a:rPr>
              <a:t>      </a:t>
            </a:r>
            <a:r>
              <a:rPr lang="en-US" sz="1050" dirty="0" err="1">
                <a:solidFill>
                  <a:srgbClr val="9CDCFE"/>
                </a:solidFill>
                <a:latin typeface="Consolas" panose="020B0609020204030204" pitchFamily="49" charset="0"/>
              </a:rPr>
              <a:t>my</a:t>
            </a:r>
            <a:r>
              <a:rPr lang="en-US" sz="105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050" dirty="0" err="1">
                <a:solidFill>
                  <a:srgbClr val="9CDCFE"/>
                </a:solidFill>
                <a:latin typeface="Consolas" panose="020B0609020204030204" pitchFamily="49" charset="0"/>
              </a:rPr>
              <a:t>servo</a:t>
            </a:r>
            <a:r>
              <a:rPr lang="en-US" sz="105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050" dirty="0" err="1">
                <a:solidFill>
                  <a:srgbClr val="DCDCAA"/>
                </a:solidFill>
                <a:latin typeface="Consolas" panose="020B0609020204030204" pitchFamily="49" charset="0"/>
              </a:rPr>
              <a:t>angle</a:t>
            </a:r>
            <a:r>
              <a:rPr lang="en-US" sz="105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050" dirty="0">
                <a:solidFill>
                  <a:srgbClr val="9CDCFE"/>
                </a:solidFill>
                <a:latin typeface="Consolas" panose="020B0609020204030204" pitchFamily="49" charset="0"/>
              </a:rPr>
              <a:t>angle</a:t>
            </a:r>
            <a:r>
              <a:rPr lang="en-US" sz="105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050" dirty="0">
                <a:solidFill>
                  <a:srgbClr val="D4D4D4"/>
                </a:solidFill>
                <a:latin typeface="Consolas" panose="020B0609020204030204" pitchFamily="49" charset="0"/>
              </a:rPr>
              <a:t>    });</a:t>
            </a:r>
          </a:p>
          <a:p>
            <a:r>
              <a:rPr lang="en-US" sz="1050" dirty="0">
                <a:solidFill>
                  <a:srgbClr val="D4D4D4"/>
                </a:solidFill>
                <a:latin typeface="Consolas" panose="020B0609020204030204" pitchFamily="49" charset="0"/>
              </a:rPr>
              <a:t>  }</a:t>
            </a:r>
          </a:p>
          <a:p>
            <a:r>
              <a:rPr lang="en-US" sz="1050" dirty="0">
                <a:solidFill>
                  <a:srgbClr val="D4D4D4"/>
                </a:solidFill>
                <a:latin typeface="Consolas" panose="020B0609020204030204" pitchFamily="49" charset="0"/>
              </a:rPr>
              <a:t>}).</a:t>
            </a:r>
            <a:r>
              <a:rPr lang="en-US" sz="1050" dirty="0">
                <a:solidFill>
                  <a:srgbClr val="DCDCAA"/>
                </a:solidFill>
                <a:latin typeface="Consolas" panose="020B0609020204030204" pitchFamily="49" charset="0"/>
              </a:rPr>
              <a:t>start</a:t>
            </a:r>
            <a:r>
              <a:rPr lang="en-US" sz="105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5952628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C5CEACF-4DE1-4110-9017-08B1DD101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7" y="124168"/>
            <a:ext cx="8229600" cy="8574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Servos with Cylon.js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4371B0-8D5D-467D-B2CC-A11FBE361777}"/>
              </a:ext>
            </a:extLst>
          </p:cNvPr>
          <p:cNvSpPr txBox="1"/>
          <p:nvPr/>
        </p:nvSpPr>
        <p:spPr>
          <a:xfrm>
            <a:off x="1871659" y="2761070"/>
            <a:ext cx="540067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To run the script using terminal: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node servos.js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4371B0-8D5D-467D-B2CC-A11FBE361777}"/>
              </a:ext>
            </a:extLst>
          </p:cNvPr>
          <p:cNvSpPr txBox="1"/>
          <p:nvPr/>
        </p:nvSpPr>
        <p:spPr>
          <a:xfrm>
            <a:off x="1500606" y="1168938"/>
            <a:ext cx="6142785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dirty="0">
                <a:solidFill>
                  <a:srgbClr val="FFFFFF"/>
                </a:solidFill>
              </a:rPr>
              <a:t>Make sure “Standard </a:t>
            </a:r>
            <a:r>
              <a:rPr lang="en-US" sz="2400" dirty="0" err="1">
                <a:solidFill>
                  <a:srgbClr val="FFFFFF"/>
                </a:solidFill>
              </a:rPr>
              <a:t>Firmata</a:t>
            </a:r>
            <a:r>
              <a:rPr lang="en-US" sz="2400" dirty="0">
                <a:solidFill>
                  <a:srgbClr val="FFFFFF"/>
                </a:solidFill>
              </a:rPr>
              <a:t>” has been uploaded on the Arduino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i="1" dirty="0">
                <a:solidFill>
                  <a:schemeClr val="bg1"/>
                </a:solidFill>
              </a:rPr>
              <a:t>“</a:t>
            </a:r>
            <a:r>
              <a:rPr lang="en-US" sz="2400" i="1" dirty="0" err="1">
                <a:solidFill>
                  <a:schemeClr val="bg1"/>
                </a:solidFill>
              </a:rPr>
              <a:t>npm</a:t>
            </a:r>
            <a:r>
              <a:rPr lang="en-US" sz="2400" i="1" dirty="0">
                <a:solidFill>
                  <a:schemeClr val="bg1"/>
                </a:solidFill>
              </a:rPr>
              <a:t> install </a:t>
            </a:r>
            <a:r>
              <a:rPr lang="en-US" sz="2400" i="1" dirty="0" err="1">
                <a:solidFill>
                  <a:schemeClr val="bg1"/>
                </a:solidFill>
              </a:rPr>
              <a:t>cylon-firmata</a:t>
            </a:r>
            <a:r>
              <a:rPr lang="en-US" sz="2400" i="1" dirty="0">
                <a:solidFill>
                  <a:schemeClr val="bg1"/>
                </a:solidFill>
              </a:rPr>
              <a:t> </a:t>
            </a:r>
            <a:r>
              <a:rPr lang="en-US" sz="2400" i="1" dirty="0" err="1">
                <a:solidFill>
                  <a:schemeClr val="bg1"/>
                </a:solidFill>
              </a:rPr>
              <a:t>cylon-gpio</a:t>
            </a:r>
            <a:r>
              <a:rPr lang="en-US" sz="2400" i="1" dirty="0">
                <a:solidFill>
                  <a:schemeClr val="bg1"/>
                </a:solidFill>
              </a:rPr>
              <a:t> cylon-i2c”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730940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C5CEACF-4DE1-4110-9017-08B1DD101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117901"/>
            <a:ext cx="8229600" cy="857400"/>
          </a:xfrm>
        </p:spPr>
        <p:txBody>
          <a:bodyPr/>
          <a:lstStyle/>
          <a:p>
            <a:r>
              <a:rPr lang="en-US" sz="2800" dirty="0">
                <a:solidFill>
                  <a:schemeClr val="bg1"/>
                </a:solidFill>
              </a:rPr>
              <a:t>Controlling servos with the keyboard</a:t>
            </a:r>
          </a:p>
        </p:txBody>
      </p:sp>
      <p:sp>
        <p:nvSpPr>
          <p:cNvPr id="2" name="Rectangle 1"/>
          <p:cNvSpPr/>
          <p:nvPr/>
        </p:nvSpPr>
        <p:spPr>
          <a:xfrm>
            <a:off x="1360842" y="1394850"/>
            <a:ext cx="6277086" cy="523220"/>
          </a:xfrm>
          <a:prstGeom prst="rect">
            <a:avLst/>
          </a:prstGeom>
          <a:solidFill>
            <a:schemeClr val="bg1">
              <a:alpha val="16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cs typeface="Arial"/>
                <a:sym typeface="Arial"/>
              </a:rPr>
              <a:t>"use strict"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cs typeface="Arial"/>
                <a:sym typeface="Arial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cs typeface="Arial"/>
                <a:sym typeface="Arial"/>
              </a:rPr>
              <a:t>var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cs typeface="Arial"/>
                <a:sym typeface="Arial"/>
              </a:rPr>
              <a:t>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cs typeface="Arial"/>
                <a:sym typeface="Arial"/>
              </a:rPr>
              <a:t>Cylon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cs typeface="Arial"/>
                <a:sym typeface="Arial"/>
              </a:rPr>
              <a:t> = 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cs typeface="Arial"/>
                <a:sym typeface="Arial"/>
              </a:rPr>
              <a:t>require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cs typeface="Arial"/>
                <a:sym typeface="Arial"/>
              </a:rPr>
              <a:t>(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cs typeface="Arial"/>
                <a:sym typeface="Arial"/>
              </a:rPr>
              <a:t>'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cs typeface="Arial"/>
                <a:sym typeface="Arial"/>
              </a:rPr>
              <a:t>cylon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cs typeface="Arial"/>
                <a:sym typeface="Arial"/>
              </a:rPr>
              <a:t>'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cs typeface="Arial"/>
                <a:sym typeface="Arial"/>
              </a:rPr>
              <a:t>);</a:t>
            </a:r>
          </a:p>
        </p:txBody>
      </p:sp>
      <p:sp>
        <p:nvSpPr>
          <p:cNvPr id="4" name="Rectangle 3"/>
          <p:cNvSpPr/>
          <p:nvPr/>
        </p:nvSpPr>
        <p:spPr>
          <a:xfrm>
            <a:off x="1360841" y="2671108"/>
            <a:ext cx="6277087" cy="1169551"/>
          </a:xfrm>
          <a:prstGeom prst="rect">
            <a:avLst/>
          </a:prstGeom>
          <a:solidFill>
            <a:schemeClr val="bg1">
              <a:alpha val="16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cs typeface="Arial"/>
                <a:sym typeface="Arial"/>
              </a:rPr>
              <a:t>Cylon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cs typeface="Arial"/>
                <a:sym typeface="Arial"/>
              </a:rPr>
              <a:t>.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cs typeface="Arial"/>
                <a:sym typeface="Arial"/>
              </a:rPr>
              <a:t>robot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cs typeface="Arial"/>
                <a:sym typeface="Arial"/>
              </a:rPr>
              <a:t>({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cs typeface="Arial"/>
                <a:sym typeface="Arial"/>
              </a:rPr>
              <a:t>	//main code here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cs typeface="Arial"/>
                <a:sym typeface="Arial"/>
              </a:rPr>
              <a:t>}).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cs typeface="Arial"/>
                <a:sym typeface="Arial"/>
              </a:rPr>
              <a:t>start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cs typeface="Arial"/>
                <a:sym typeface="Arial"/>
              </a:rPr>
              <a:t>();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74780" y="1087073"/>
            <a:ext cx="20842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Setting up requirements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74780" y="2337619"/>
            <a:ext cx="16946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The “main” method</a:t>
            </a:r>
          </a:p>
        </p:txBody>
      </p:sp>
    </p:spTree>
    <p:extLst>
      <p:ext uri="{BB962C8B-B14F-4D97-AF65-F5344CB8AC3E}">
        <p14:creationId xmlns:p14="http://schemas.microsoft.com/office/powerpoint/2010/main" val="8646842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C5CEACF-4DE1-4110-9017-08B1DD101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117901"/>
            <a:ext cx="8229600" cy="857400"/>
          </a:xfrm>
        </p:spPr>
        <p:txBody>
          <a:bodyPr/>
          <a:lstStyle/>
          <a:p>
            <a:r>
              <a:rPr lang="en-US" sz="2800" dirty="0">
                <a:solidFill>
                  <a:schemeClr val="bg1"/>
                </a:solidFill>
              </a:rPr>
              <a:t>Controlling servos with the keyboard</a:t>
            </a:r>
          </a:p>
        </p:txBody>
      </p:sp>
      <p:sp>
        <p:nvSpPr>
          <p:cNvPr id="4" name="Rectangle 3"/>
          <p:cNvSpPr/>
          <p:nvPr/>
        </p:nvSpPr>
        <p:spPr>
          <a:xfrm>
            <a:off x="1433455" y="1444737"/>
            <a:ext cx="6277087" cy="2246769"/>
          </a:xfrm>
          <a:prstGeom prst="rect">
            <a:avLst/>
          </a:prstGeom>
          <a:solidFill>
            <a:schemeClr val="bg1">
              <a:alpha val="16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connections: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arduino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adaptor: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firmata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port: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'COM3'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},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keyboard: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adaptor: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'keyboard'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}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},</a:t>
            </a:r>
          </a:p>
          <a:p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devices: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servo1: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driver: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'servo'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pin: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connection: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arduino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},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  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keyboard: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driver: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'keyboard'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connection: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"keyboard"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}  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},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33455" y="1074295"/>
            <a:ext cx="28520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Defining connections and devices</a:t>
            </a:r>
          </a:p>
        </p:txBody>
      </p:sp>
    </p:spTree>
    <p:extLst>
      <p:ext uri="{BB962C8B-B14F-4D97-AF65-F5344CB8AC3E}">
        <p14:creationId xmlns:p14="http://schemas.microsoft.com/office/powerpoint/2010/main" val="28659281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C5CEACF-4DE1-4110-9017-08B1DD101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117901"/>
            <a:ext cx="8229600" cy="857400"/>
          </a:xfrm>
        </p:spPr>
        <p:txBody>
          <a:bodyPr/>
          <a:lstStyle/>
          <a:p>
            <a:r>
              <a:rPr lang="en-US" sz="2800" dirty="0">
                <a:solidFill>
                  <a:schemeClr val="bg1"/>
                </a:solidFill>
              </a:rPr>
              <a:t>Controlling servos with the keyboard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1210234" y="1457319"/>
            <a:ext cx="6723530" cy="2893100"/>
          </a:xfrm>
          <a:prstGeom prst="rect">
            <a:avLst/>
          </a:prstGeom>
          <a:solidFill>
            <a:schemeClr val="bg1">
              <a:alpha val="16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work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angle1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;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servo1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angle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angle1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9CDCFE"/>
                </a:solidFill>
                <a:latin typeface="Consolas" panose="020B0609020204030204" pitchFamily="49" charset="0"/>
              </a:rPr>
              <a:t>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keyboard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angle1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angle1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180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servo1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angle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angle1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         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} 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angle1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180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angle1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servo1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angle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angle1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 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</a:t>
            </a:r>
            <a:r>
              <a:rPr lang="en-US" alt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10234" y="1062421"/>
            <a:ext cx="39148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Rotates the servos when the “a” key is pressed</a:t>
            </a:r>
          </a:p>
        </p:txBody>
      </p:sp>
    </p:spTree>
    <p:extLst>
      <p:ext uri="{BB962C8B-B14F-4D97-AF65-F5344CB8AC3E}">
        <p14:creationId xmlns:p14="http://schemas.microsoft.com/office/powerpoint/2010/main" val="32498260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360448" y="-85217"/>
            <a:ext cx="6679581" cy="4708981"/>
          </a:xfrm>
          <a:prstGeom prst="rect">
            <a:avLst/>
          </a:prstGeom>
          <a:solidFill>
            <a:schemeClr val="bg1">
              <a:alpha val="16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"use strict"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Cylon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cylon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Cylon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robot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08B4E"/>
                </a:solidFill>
                <a:effectLst/>
                <a:latin typeface="Consolas" panose="020B0609020204030204" pitchFamily="49" charset="0"/>
              </a:rPr>
              <a:t>// change the port below to match whatever your Arduino is actually plugged into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connections: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arduino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adaptor: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firmata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port: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'COM3'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},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keyboard: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adaptor: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'keyboard'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},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devices: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servo1: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driver: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'servo'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pin: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connection: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arduino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},   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keyboard: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driver: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'keyboard'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connection: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"keyboard"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work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angle1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; 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servo1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angle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angle1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 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keyboard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angle1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angle1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180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servo1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angle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angle1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         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} 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angle1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180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angle1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servo1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angle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angle1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 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});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}).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262152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ctrTitle"/>
          </p:nvPr>
        </p:nvSpPr>
        <p:spPr>
          <a:xfrm>
            <a:off x="1344706" y="1799033"/>
            <a:ext cx="6271708" cy="11025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Run the code</a:t>
            </a:r>
          </a:p>
        </p:txBody>
      </p:sp>
      <p:sp>
        <p:nvSpPr>
          <p:cNvPr id="2" name="AutoShape 2" descr="Image result for smart phone clip art">
            <a:extLst>
              <a:ext uri="{FF2B5EF4-FFF2-40B4-BE49-F238E27FC236}">
                <a16:creationId xmlns:a16="http://schemas.microsoft.com/office/drawing/2014/main" id="{5CE146E8-D995-479E-AB98-A501A820ADD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19980" y="2073143"/>
            <a:ext cx="2180650" cy="554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" name="AutoShape 4" descr="Image result for smart phone clip art">
            <a:extLst>
              <a:ext uri="{FF2B5EF4-FFF2-40B4-BE49-F238E27FC236}">
                <a16:creationId xmlns:a16="http://schemas.microsoft.com/office/drawing/2014/main" id="{80AC078B-D2E7-49BC-9108-2A56E59D202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565861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ctrTitle"/>
          </p:nvPr>
        </p:nvSpPr>
        <p:spPr>
          <a:xfrm>
            <a:off x="1344706" y="1799033"/>
            <a:ext cx="6271708" cy="11025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Now try it with 3 servos! 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:)</a:t>
            </a:r>
          </a:p>
        </p:txBody>
      </p:sp>
      <p:sp>
        <p:nvSpPr>
          <p:cNvPr id="2" name="AutoShape 2" descr="Image result for smart phone clip art">
            <a:extLst>
              <a:ext uri="{FF2B5EF4-FFF2-40B4-BE49-F238E27FC236}">
                <a16:creationId xmlns:a16="http://schemas.microsoft.com/office/drawing/2014/main" id="{5CE146E8-D995-479E-AB98-A501A820ADD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19980" y="2073143"/>
            <a:ext cx="2180650" cy="554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" name="AutoShape 4" descr="Image result for smart phone clip art">
            <a:extLst>
              <a:ext uri="{FF2B5EF4-FFF2-40B4-BE49-F238E27FC236}">
                <a16:creationId xmlns:a16="http://schemas.microsoft.com/office/drawing/2014/main" id="{80AC078B-D2E7-49BC-9108-2A56E59D202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2549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ctrTitle"/>
          </p:nvPr>
        </p:nvSpPr>
        <p:spPr>
          <a:xfrm>
            <a:off x="822189" y="1799033"/>
            <a:ext cx="3521211" cy="11025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DEMO</a:t>
            </a:r>
          </a:p>
        </p:txBody>
      </p:sp>
      <p:sp>
        <p:nvSpPr>
          <p:cNvPr id="2" name="AutoShape 2" descr="Image result for smart phone clip art">
            <a:extLst>
              <a:ext uri="{FF2B5EF4-FFF2-40B4-BE49-F238E27FC236}">
                <a16:creationId xmlns:a16="http://schemas.microsoft.com/office/drawing/2014/main" id="{5CE146E8-D995-479E-AB98-A501A820ADD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19980" y="2073143"/>
            <a:ext cx="2180650" cy="554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4" descr="Image result for smart phone clip art">
            <a:extLst>
              <a:ext uri="{FF2B5EF4-FFF2-40B4-BE49-F238E27FC236}">
                <a16:creationId xmlns:a16="http://schemas.microsoft.com/office/drawing/2014/main" id="{80AC078B-D2E7-49BC-9108-2A56E59D202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081014" y="877328"/>
            <a:ext cx="3927883" cy="2945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306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>
            <a:spLocks noGrp="1"/>
          </p:cNvSpPr>
          <p:nvPr>
            <p:ph type="title"/>
          </p:nvPr>
        </p:nvSpPr>
        <p:spPr>
          <a:xfrm>
            <a:off x="1259676" y="205979"/>
            <a:ext cx="6770700" cy="85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182880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 dirty="0">
                <a:solidFill>
                  <a:srgbClr val="FFFFFF"/>
                </a:solidFill>
              </a:rPr>
              <a:t> THANK YOU</a:t>
            </a:r>
          </a:p>
        </p:txBody>
      </p:sp>
      <p:sp>
        <p:nvSpPr>
          <p:cNvPr id="239" name="Shape 239"/>
          <p:cNvSpPr txBox="1">
            <a:spLocks noGrp="1"/>
          </p:cNvSpPr>
          <p:nvPr>
            <p:ph type="body" idx="1"/>
          </p:nvPr>
        </p:nvSpPr>
        <p:spPr>
          <a:xfrm>
            <a:off x="457200" y="1151335"/>
            <a:ext cx="4040100" cy="479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24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Shape 240"/>
          <p:cNvSpPr txBox="1">
            <a:spLocks noGrp="1"/>
          </p:cNvSpPr>
          <p:nvPr>
            <p:ph type="body" idx="2"/>
          </p:nvPr>
        </p:nvSpPr>
        <p:spPr>
          <a:xfrm>
            <a:off x="457200" y="1631156"/>
            <a:ext cx="4040100" cy="2963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Shape 241"/>
          <p:cNvSpPr txBox="1">
            <a:spLocks noGrp="1"/>
          </p:cNvSpPr>
          <p:nvPr>
            <p:ph type="body" idx="3"/>
          </p:nvPr>
        </p:nvSpPr>
        <p:spPr>
          <a:xfrm>
            <a:off x="4645026" y="1151335"/>
            <a:ext cx="4041900" cy="479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C5CEACF-4DE1-4110-9017-08B1DD101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11538"/>
            <a:ext cx="8229600" cy="8574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Things to do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4371B0-8D5D-467D-B2CC-A11FBE361777}"/>
              </a:ext>
            </a:extLst>
          </p:cNvPr>
          <p:cNvSpPr txBox="1"/>
          <p:nvPr/>
        </p:nvSpPr>
        <p:spPr>
          <a:xfrm>
            <a:off x="2009771" y="1239741"/>
            <a:ext cx="540067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Introduction to Nodejs and </a:t>
            </a:r>
            <a:r>
              <a:rPr lang="en-US" sz="2000" dirty="0" err="1">
                <a:solidFill>
                  <a:schemeClr val="bg1"/>
                </a:solidFill>
              </a:rPr>
              <a:t>Cylonjs</a:t>
            </a:r>
            <a:endParaRPr lang="en-US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Working with </a:t>
            </a:r>
            <a:r>
              <a:rPr lang="en-US" sz="2000" dirty="0" err="1">
                <a:solidFill>
                  <a:schemeClr val="bg1"/>
                </a:solidFill>
              </a:rPr>
              <a:t>Cylonjs</a:t>
            </a:r>
            <a:r>
              <a:rPr lang="en-US" sz="2000" dirty="0">
                <a:solidFill>
                  <a:schemeClr val="bg1"/>
                </a:solidFill>
              </a:rPr>
              <a:t> and a keyboard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Blinking LED on Arduino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Servos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Using a keyboard to control the servos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ctrTitle"/>
          </p:nvPr>
        </p:nvSpPr>
        <p:spPr>
          <a:xfrm>
            <a:off x="1301520" y="386342"/>
            <a:ext cx="3521211" cy="11025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NodeJS</a:t>
            </a:r>
          </a:p>
        </p:txBody>
      </p:sp>
      <p:sp>
        <p:nvSpPr>
          <p:cNvPr id="2" name="AutoShape 2" descr="Image result for smart phone clip art">
            <a:extLst>
              <a:ext uri="{FF2B5EF4-FFF2-40B4-BE49-F238E27FC236}">
                <a16:creationId xmlns:a16="http://schemas.microsoft.com/office/drawing/2014/main" id="{5CE146E8-D995-479E-AB98-A501A820ADD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19980" y="2073143"/>
            <a:ext cx="2180650" cy="554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4" descr="Image result for smart phone clip art">
            <a:extLst>
              <a:ext uri="{FF2B5EF4-FFF2-40B4-BE49-F238E27FC236}">
                <a16:creationId xmlns:a16="http://schemas.microsoft.com/office/drawing/2014/main" id="{80AC078B-D2E7-49BC-9108-2A56E59D202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6" name="Picture 2" descr="Image result for nodej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0044" y="2073143"/>
            <a:ext cx="1949325" cy="1194134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6" name="TextBox 5"/>
          <p:cNvSpPr txBox="1"/>
          <p:nvPr/>
        </p:nvSpPr>
        <p:spPr>
          <a:xfrm>
            <a:off x="1221424" y="1550160"/>
            <a:ext cx="496422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Open source server environment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Uses </a:t>
            </a:r>
            <a:r>
              <a:rPr lang="en-US" sz="2400" dirty="0" err="1">
                <a:solidFill>
                  <a:schemeClr val="bg1"/>
                </a:solidFill>
              </a:rPr>
              <a:t>Javascript</a:t>
            </a:r>
            <a:endParaRPr lang="en-US" sz="2400" dirty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What can it be used for?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Web application frameworks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Access to wide variety of packages via </a:t>
            </a:r>
            <a:r>
              <a:rPr lang="en-US" sz="2400" dirty="0" err="1">
                <a:solidFill>
                  <a:schemeClr val="bg1"/>
                </a:solidFill>
              </a:rPr>
              <a:t>npm</a:t>
            </a:r>
            <a:endParaRPr lang="en-US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9968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ctrTitle"/>
          </p:nvPr>
        </p:nvSpPr>
        <p:spPr>
          <a:xfrm>
            <a:off x="1301520" y="386342"/>
            <a:ext cx="3521211" cy="11025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Cylon.js</a:t>
            </a:r>
          </a:p>
        </p:txBody>
      </p:sp>
      <p:sp>
        <p:nvSpPr>
          <p:cNvPr id="2" name="AutoShape 2" descr="Image result for smart phone clip art">
            <a:extLst>
              <a:ext uri="{FF2B5EF4-FFF2-40B4-BE49-F238E27FC236}">
                <a16:creationId xmlns:a16="http://schemas.microsoft.com/office/drawing/2014/main" id="{5CE146E8-D995-479E-AB98-A501A820ADD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19980" y="2073143"/>
            <a:ext cx="2180650" cy="554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4" descr="Image result for smart phone clip art">
            <a:extLst>
              <a:ext uri="{FF2B5EF4-FFF2-40B4-BE49-F238E27FC236}">
                <a16:creationId xmlns:a16="http://schemas.microsoft.com/office/drawing/2014/main" id="{80AC078B-D2E7-49BC-9108-2A56E59D202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221424" y="1550160"/>
            <a:ext cx="496422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A </a:t>
            </a:r>
            <a:r>
              <a:rPr lang="en-US" sz="2400" dirty="0" err="1">
                <a:solidFill>
                  <a:schemeClr val="bg1"/>
                </a:solidFill>
              </a:rPr>
              <a:t>Javascript</a:t>
            </a:r>
            <a:r>
              <a:rPr lang="en-US" sz="2400" dirty="0">
                <a:solidFill>
                  <a:schemeClr val="bg1"/>
                </a:solidFill>
              </a:rPr>
              <a:t> framework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What can it be used for?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Commanding robots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Internet of things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2050" name="Picture 2" descr="Image result for what is cylonj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5647" y="1488842"/>
            <a:ext cx="2092772" cy="2092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74350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C5CEACF-4DE1-4110-9017-08B1DD101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11538"/>
            <a:ext cx="8229600" cy="8574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Cylon.js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4371B0-8D5D-467D-B2CC-A11FBE361777}"/>
              </a:ext>
            </a:extLst>
          </p:cNvPr>
          <p:cNvSpPr txBox="1"/>
          <p:nvPr/>
        </p:nvSpPr>
        <p:spPr>
          <a:xfrm>
            <a:off x="1871662" y="1168938"/>
            <a:ext cx="540067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To install Cylon.js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Using the terminal: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i="1" dirty="0" err="1">
                <a:solidFill>
                  <a:schemeClr val="bg1"/>
                </a:solidFill>
              </a:rPr>
              <a:t>npm</a:t>
            </a:r>
            <a:r>
              <a:rPr lang="en-US" sz="2000" i="1" dirty="0">
                <a:solidFill>
                  <a:schemeClr val="bg1"/>
                </a:solidFill>
              </a:rPr>
              <a:t> install </a:t>
            </a:r>
            <a:r>
              <a:rPr lang="en-US" sz="2000" i="1" dirty="0" err="1">
                <a:solidFill>
                  <a:schemeClr val="bg1"/>
                </a:solidFill>
              </a:rPr>
              <a:t>cylon</a:t>
            </a:r>
            <a:r>
              <a:rPr lang="en-US" sz="2000" i="1" dirty="0">
                <a:solidFill>
                  <a:schemeClr val="bg1"/>
                </a:solidFill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i="1" dirty="0" err="1">
                <a:solidFill>
                  <a:schemeClr val="bg1"/>
                </a:solidFill>
              </a:rPr>
              <a:t>npm</a:t>
            </a:r>
            <a:r>
              <a:rPr lang="en-US" sz="2000" i="1" dirty="0">
                <a:solidFill>
                  <a:schemeClr val="bg1"/>
                </a:solidFill>
              </a:rPr>
              <a:t> install </a:t>
            </a:r>
            <a:r>
              <a:rPr lang="en-US" sz="2000" i="1" dirty="0" err="1">
                <a:solidFill>
                  <a:schemeClr val="bg1"/>
                </a:solidFill>
              </a:rPr>
              <a:t>cylon-firmata</a:t>
            </a:r>
            <a:r>
              <a:rPr lang="en-US" sz="2000" i="1" dirty="0">
                <a:solidFill>
                  <a:schemeClr val="bg1"/>
                </a:solidFill>
              </a:rPr>
              <a:t> </a:t>
            </a:r>
            <a:r>
              <a:rPr lang="en-US" sz="2000" i="1" dirty="0" err="1">
                <a:solidFill>
                  <a:schemeClr val="bg1"/>
                </a:solidFill>
              </a:rPr>
              <a:t>cylon-gpio</a:t>
            </a:r>
            <a:r>
              <a:rPr lang="en-US" sz="2000" i="1" dirty="0">
                <a:solidFill>
                  <a:schemeClr val="bg1"/>
                </a:solidFill>
              </a:rPr>
              <a:t> cylon-i2c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i="1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To use Cylon.js with the keyboard: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i="1" dirty="0" err="1">
                <a:solidFill>
                  <a:schemeClr val="bg1"/>
                </a:solidFill>
              </a:rPr>
              <a:t>npm</a:t>
            </a:r>
            <a:r>
              <a:rPr lang="en-US" sz="2000" i="1" dirty="0">
                <a:solidFill>
                  <a:schemeClr val="bg1"/>
                </a:solidFill>
              </a:rPr>
              <a:t> install </a:t>
            </a:r>
            <a:r>
              <a:rPr lang="en-US" sz="2000" i="1" dirty="0" err="1">
                <a:solidFill>
                  <a:schemeClr val="bg1"/>
                </a:solidFill>
              </a:rPr>
              <a:t>cylon</a:t>
            </a:r>
            <a:r>
              <a:rPr lang="en-US" sz="2000" i="1" dirty="0">
                <a:solidFill>
                  <a:schemeClr val="bg1"/>
                </a:solidFill>
              </a:rPr>
              <a:t> </a:t>
            </a:r>
            <a:r>
              <a:rPr lang="en-US" sz="2000" i="1" dirty="0" err="1">
                <a:solidFill>
                  <a:schemeClr val="bg1"/>
                </a:solidFill>
              </a:rPr>
              <a:t>cylon</a:t>
            </a:r>
            <a:r>
              <a:rPr lang="en-US" sz="2000" i="1" dirty="0">
                <a:solidFill>
                  <a:schemeClr val="bg1"/>
                </a:solidFill>
              </a:rPr>
              <a:t>-keyboard</a:t>
            </a:r>
          </a:p>
        </p:txBody>
      </p:sp>
    </p:spTree>
    <p:extLst>
      <p:ext uri="{BB962C8B-B14F-4D97-AF65-F5344CB8AC3E}">
        <p14:creationId xmlns:p14="http://schemas.microsoft.com/office/powerpoint/2010/main" val="18449668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C5CEACF-4DE1-4110-9017-08B1DD101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117901"/>
            <a:ext cx="8229600" cy="8574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Detecting keyboard input</a:t>
            </a:r>
          </a:p>
        </p:txBody>
      </p:sp>
      <p:sp>
        <p:nvSpPr>
          <p:cNvPr id="2" name="Rectangle 1"/>
          <p:cNvSpPr/>
          <p:nvPr/>
        </p:nvSpPr>
        <p:spPr>
          <a:xfrm>
            <a:off x="1360842" y="1394850"/>
            <a:ext cx="6277086" cy="523220"/>
          </a:xfrm>
          <a:prstGeom prst="rect">
            <a:avLst/>
          </a:prstGeom>
          <a:solidFill>
            <a:schemeClr val="bg1">
              <a:alpha val="16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"use strict"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Cylon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require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cylon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4" name="Rectangle 3"/>
          <p:cNvSpPr/>
          <p:nvPr/>
        </p:nvSpPr>
        <p:spPr>
          <a:xfrm>
            <a:off x="1360841" y="2671108"/>
            <a:ext cx="6277087" cy="1169551"/>
          </a:xfrm>
          <a:prstGeom prst="rect">
            <a:avLst/>
          </a:prstGeom>
          <a:solidFill>
            <a:schemeClr val="bg1">
              <a:alpha val="16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Cylon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robot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({</a:t>
            </a:r>
          </a:p>
          <a:p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	//main code here</a:t>
            </a:r>
          </a:p>
          <a:p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}).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start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274780" y="1087073"/>
            <a:ext cx="20842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Setting up requirements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74780" y="2337619"/>
            <a:ext cx="16946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The “main” method</a:t>
            </a:r>
          </a:p>
        </p:txBody>
      </p:sp>
    </p:spTree>
    <p:extLst>
      <p:ext uri="{BB962C8B-B14F-4D97-AF65-F5344CB8AC3E}">
        <p14:creationId xmlns:p14="http://schemas.microsoft.com/office/powerpoint/2010/main" val="13813819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C5CEACF-4DE1-4110-9017-08B1DD101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117901"/>
            <a:ext cx="8229600" cy="8574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Detecting keyboard input</a:t>
            </a:r>
          </a:p>
        </p:txBody>
      </p:sp>
      <p:sp>
        <p:nvSpPr>
          <p:cNvPr id="2" name="Rectangle 1"/>
          <p:cNvSpPr/>
          <p:nvPr/>
        </p:nvSpPr>
        <p:spPr>
          <a:xfrm>
            <a:off x="1360842" y="1546280"/>
            <a:ext cx="6277086" cy="738664"/>
          </a:xfrm>
          <a:prstGeom prst="rect">
            <a:avLst/>
          </a:prstGeom>
          <a:solidFill>
            <a:schemeClr val="bg1">
              <a:alpha val="16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connections: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keyboard: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adaptor: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'keyboard'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}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},</a:t>
            </a:r>
          </a:p>
        </p:txBody>
      </p:sp>
      <p:sp>
        <p:nvSpPr>
          <p:cNvPr id="6" name="Rectangle 5"/>
          <p:cNvSpPr/>
          <p:nvPr/>
        </p:nvSpPr>
        <p:spPr>
          <a:xfrm>
            <a:off x="1360842" y="2805894"/>
            <a:ext cx="6277086" cy="738664"/>
          </a:xfrm>
          <a:prstGeom prst="rect">
            <a:avLst/>
          </a:prstGeom>
          <a:solidFill>
            <a:schemeClr val="bg1">
              <a:alpha val="16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devices: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keyboard: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driver: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'keyboard'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}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},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360842" y="1221810"/>
            <a:ext cx="46281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Defining the connections (NOTE: CHANGE THE PORT)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360842" y="2498117"/>
            <a:ext cx="17972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Defining the devices</a:t>
            </a:r>
          </a:p>
        </p:txBody>
      </p:sp>
    </p:spTree>
    <p:extLst>
      <p:ext uri="{BB962C8B-B14F-4D97-AF65-F5344CB8AC3E}">
        <p14:creationId xmlns:p14="http://schemas.microsoft.com/office/powerpoint/2010/main" val="1543369706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2868</TotalTime>
  <Words>493</Words>
  <Application>Microsoft Office PowerPoint</Application>
  <PresentationFormat>On-screen Show (16:9)</PresentationFormat>
  <Paragraphs>221</Paragraphs>
  <Slides>30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Consolas</vt:lpstr>
      <vt:lpstr>Simple Light</vt:lpstr>
      <vt:lpstr>Office Theme</vt:lpstr>
      <vt:lpstr>Control robots using Javascript through Cylon.js</vt:lpstr>
      <vt:lpstr>Getting started</vt:lpstr>
      <vt:lpstr>DEMO</vt:lpstr>
      <vt:lpstr>Things to do</vt:lpstr>
      <vt:lpstr>NodeJS</vt:lpstr>
      <vt:lpstr>Cylon.js</vt:lpstr>
      <vt:lpstr>Cylon.js</vt:lpstr>
      <vt:lpstr>Detecting keyboard input</vt:lpstr>
      <vt:lpstr>Detecting keyboard input</vt:lpstr>
      <vt:lpstr>Detecting keyboard input</vt:lpstr>
      <vt:lpstr>Detecting keyboard input</vt:lpstr>
      <vt:lpstr>Detecting keyboard input</vt:lpstr>
      <vt:lpstr>Now for the hardware…</vt:lpstr>
      <vt:lpstr>Arduino</vt:lpstr>
      <vt:lpstr>Servo motor</vt:lpstr>
      <vt:lpstr>Uploading Firmata</vt:lpstr>
      <vt:lpstr>Blinking LED</vt:lpstr>
      <vt:lpstr>PowerPoint Presentation</vt:lpstr>
      <vt:lpstr>Servos with Cylon.js</vt:lpstr>
      <vt:lpstr>Servos with Cylon.js</vt:lpstr>
      <vt:lpstr>Servos with Cylon.js</vt:lpstr>
      <vt:lpstr>PowerPoint Presentation</vt:lpstr>
      <vt:lpstr>Servos with Cylon.js</vt:lpstr>
      <vt:lpstr>Controlling servos with the keyboard</vt:lpstr>
      <vt:lpstr>Controlling servos with the keyboard</vt:lpstr>
      <vt:lpstr>Controlling servos with the keyboard</vt:lpstr>
      <vt:lpstr>PowerPoint Presentation</vt:lpstr>
      <vt:lpstr>Run the code</vt:lpstr>
      <vt:lpstr>Now try it with 3 servos!  :)</vt:lpstr>
      <vt:lpstr> 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Assembly Presentation</dc:title>
  <dc:creator>The Assembly</dc:creator>
  <cp:lastModifiedBy>Saitama</cp:lastModifiedBy>
  <cp:revision>174</cp:revision>
  <dcterms:modified xsi:type="dcterms:W3CDTF">2018-06-23T04:17:01Z</dcterms:modified>
</cp:coreProperties>
</file>