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1AA28F1-19D1-460A-81E3-12D3A72A0C0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4F6166-558E-4B32-BEEB-3038CEDEAA07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3A28CE-EDA7-4780-B759-12F2D26E5AD8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71BC95-9243-4035-8D15-036F645BC026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50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;p1"/>
          <p:cNvPicPr/>
          <p:nvPr/>
        </p:nvPicPr>
        <p:blipFill>
          <a:blip r:embed="rId14"/>
          <a:srcRect b="20059"/>
          <a:stretch/>
        </p:blipFill>
        <p:spPr>
          <a:xfrm>
            <a:off x="142920" y="64800"/>
            <a:ext cx="888480" cy="811800"/>
          </a:xfrm>
          <a:prstGeom prst="rect">
            <a:avLst/>
          </a:prstGeom>
          <a:ln>
            <a:noFill/>
          </a:ln>
        </p:spPr>
      </p:pic>
      <p:pic>
        <p:nvPicPr>
          <p:cNvPr id="6" name="Google Shape;16;p1"/>
          <p:cNvPicPr/>
          <p:nvPr/>
        </p:nvPicPr>
        <p:blipFill>
          <a:blip r:embed="rId15"/>
          <a:srcRect t="2084" b="20650"/>
          <a:stretch/>
        </p:blipFill>
        <p:spPr>
          <a:xfrm>
            <a:off x="47520" y="5825160"/>
            <a:ext cx="12096720" cy="858600"/>
          </a:xfrm>
          <a:prstGeom prst="rect">
            <a:avLst/>
          </a:prstGeom>
          <a:ln>
            <a:noFill/>
          </a:ln>
        </p:spPr>
      </p:pic>
      <p:pic>
        <p:nvPicPr>
          <p:cNvPr id="2" name="Google Shape;17;p1"/>
          <p:cNvPicPr/>
          <p:nvPr/>
        </p:nvPicPr>
        <p:blipFill>
          <a:blip r:embed="rId16"/>
          <a:stretch/>
        </p:blipFill>
        <p:spPr>
          <a:xfrm>
            <a:off x="11176560" y="-6480"/>
            <a:ext cx="914040" cy="9522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1"/>
          <p:cNvPicPr/>
          <p:nvPr/>
        </p:nvPicPr>
        <p:blipFill>
          <a:blip r:embed="rId14"/>
          <a:srcRect b="20059"/>
          <a:stretch/>
        </p:blipFill>
        <p:spPr>
          <a:xfrm>
            <a:off x="142920" y="64800"/>
            <a:ext cx="888480" cy="811800"/>
          </a:xfrm>
          <a:prstGeom prst="rect">
            <a:avLst/>
          </a:prstGeom>
          <a:ln>
            <a:noFill/>
          </a:ln>
        </p:spPr>
      </p:pic>
      <p:pic>
        <p:nvPicPr>
          <p:cNvPr id="42" name="Google Shape;16;p1"/>
          <p:cNvPicPr/>
          <p:nvPr/>
        </p:nvPicPr>
        <p:blipFill>
          <a:blip r:embed="rId15"/>
          <a:srcRect t="2084" b="20650"/>
          <a:stretch/>
        </p:blipFill>
        <p:spPr>
          <a:xfrm>
            <a:off x="47520" y="5825160"/>
            <a:ext cx="12096720" cy="858600"/>
          </a:xfrm>
          <a:prstGeom prst="rect">
            <a:avLst/>
          </a:prstGeom>
          <a:ln>
            <a:noFill/>
          </a:ln>
        </p:spPr>
      </p:pic>
      <p:pic>
        <p:nvPicPr>
          <p:cNvPr id="43" name="Google Shape;17;p1"/>
          <p:cNvPicPr/>
          <p:nvPr/>
        </p:nvPicPr>
        <p:blipFill>
          <a:blip r:embed="rId16"/>
          <a:stretch/>
        </p:blipFill>
        <p:spPr>
          <a:xfrm>
            <a:off x="11176560" y="-6480"/>
            <a:ext cx="914040" cy="9522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4B7E550E-C720-457A-89A4-ACCC737117C7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Assembly/LCD_gam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Assembly/LCD_gam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rello-attachments.s3.amazonaws.com/5af7f905fff1f4186beb97c1/5d3404ba461ffb078f71d351/f538f1882c5dcd8ea8c9cf3b7150d749/BuildAnArduinoLCDGame.jpg">
            <a:extLst>
              <a:ext uri="{FF2B5EF4-FFF2-40B4-BE49-F238E27FC236}">
                <a16:creationId xmlns:a16="http://schemas.microsoft.com/office/drawing/2014/main" id="{DD6814FB-5074-4022-9723-87896A9B5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50CA85-19A3-4760-A96A-09C33042510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3">
            <a:extLst>
              <a:ext uri="{FF2B5EF4-FFF2-40B4-BE49-F238E27FC236}">
                <a16:creationId xmlns:a16="http://schemas.microsoft.com/office/drawing/2014/main" id="{A22B47D3-7DF5-413B-965D-737307ADAC40}"/>
              </a:ext>
            </a:extLst>
          </p:cNvPr>
          <p:cNvSpPr txBox="1"/>
          <p:nvPr/>
        </p:nvSpPr>
        <p:spPr>
          <a:xfrm>
            <a:off x="6764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000000"/>
                </a:solidFill>
                <a:latin typeface="Arial"/>
              </a:rPr>
              <a:t>OLED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ACD29-B4DB-4F55-89FC-62B236868C30}"/>
              </a:ext>
            </a:extLst>
          </p:cNvPr>
          <p:cNvSpPr txBox="1"/>
          <p:nvPr/>
        </p:nvSpPr>
        <p:spPr>
          <a:xfrm>
            <a:off x="614527" y="1062038"/>
            <a:ext cx="103108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Pros and Cons of OLED approach:</a:t>
            </a:r>
            <a:br>
              <a:rPr lang="en-US" sz="1600" b="1" dirty="0"/>
            </a:br>
            <a:r>
              <a:rPr lang="en-US" sz="1600" b="1" dirty="0"/>
              <a:t>Pros:</a:t>
            </a:r>
            <a:br>
              <a:rPr lang="en-US" sz="1600" dirty="0"/>
            </a:br>
            <a:r>
              <a:rPr lang="en-US" sz="1600" dirty="0"/>
              <a:t>• Better games since more lines and pixels.</a:t>
            </a:r>
            <a:br>
              <a:rPr lang="en-US" sz="1600" dirty="0"/>
            </a:br>
            <a:r>
              <a:rPr lang="en-US" sz="1600" dirty="0"/>
              <a:t>• Introduction of AI to the game.</a:t>
            </a:r>
            <a:br>
              <a:rPr lang="en-US" sz="1600" dirty="0"/>
            </a:br>
            <a:r>
              <a:rPr lang="en-US" sz="1600" dirty="0"/>
              <a:t>• Simpler wiring and fewer components.</a:t>
            </a:r>
            <a:br>
              <a:rPr lang="en-US" sz="1600" dirty="0"/>
            </a:br>
            <a:r>
              <a:rPr lang="en-US" sz="1600" dirty="0"/>
              <a:t>• Simpler coding ensuring more successful completions on Workshop Day.</a:t>
            </a:r>
            <a:br>
              <a:rPr lang="en-US" sz="1600" dirty="0"/>
            </a:br>
            <a:r>
              <a:rPr lang="en-US" sz="1600" b="1" dirty="0"/>
              <a:t>Cons:</a:t>
            </a:r>
            <a:br>
              <a:rPr lang="en-US" sz="1600" dirty="0"/>
            </a:br>
            <a:r>
              <a:rPr lang="en-US" sz="1600" dirty="0"/>
              <a:t>• Smaller Screen.</a:t>
            </a:r>
          </a:p>
          <a:p>
            <a:endParaRPr lang="en-US" sz="1600" dirty="0"/>
          </a:p>
          <a:p>
            <a:r>
              <a:rPr lang="en-US" sz="1600" b="1" dirty="0"/>
              <a:t>Pros and Cons of LCD approach:</a:t>
            </a:r>
            <a:br>
              <a:rPr lang="en-US" sz="1600" b="1" dirty="0"/>
            </a:br>
            <a:r>
              <a:rPr lang="en-US" sz="1600" b="1" dirty="0"/>
              <a:t>Pros:</a:t>
            </a:r>
            <a:br>
              <a:rPr lang="en-US" sz="1600" dirty="0"/>
            </a:br>
            <a:r>
              <a:rPr lang="en-US" sz="1600" dirty="0"/>
              <a:t>• None.</a:t>
            </a:r>
            <a:br>
              <a:rPr lang="en-US" sz="1600" dirty="0"/>
            </a:br>
            <a:r>
              <a:rPr lang="en-US" sz="1600" b="1" dirty="0"/>
              <a:t>Cons:</a:t>
            </a:r>
            <a:br>
              <a:rPr lang="en-US" sz="1600" dirty="0"/>
            </a:br>
            <a:r>
              <a:rPr lang="en-US" sz="1600" dirty="0"/>
              <a:t>• More wiring for LCD (unless done by us before the workshop).</a:t>
            </a:r>
            <a:br>
              <a:rPr lang="en-US" sz="1600" dirty="0"/>
            </a:br>
            <a:r>
              <a:rPr lang="en-US" sz="1600" dirty="0"/>
              <a:t>• Only 1 game possible (Jump and avoid walls).</a:t>
            </a:r>
            <a:br>
              <a:rPr lang="en-US" sz="1600" dirty="0"/>
            </a:br>
            <a:r>
              <a:rPr lang="en-US" sz="1600" dirty="0"/>
              <a:t>• Fewer pixels since only 2 lines possible to write.</a:t>
            </a:r>
            <a:br>
              <a:rPr lang="en-US" sz="1600" dirty="0"/>
            </a:br>
            <a:r>
              <a:rPr lang="en-US" sz="1600" dirty="0"/>
              <a:t>• Harder code to process.</a:t>
            </a:r>
            <a:br>
              <a:rPr lang="en-US" sz="1600" dirty="0"/>
            </a:br>
            <a:r>
              <a:rPr lang="en-US" sz="1600" dirty="0"/>
              <a:t>• Crowded Breadboard (easy to make a wiring mistake).</a:t>
            </a:r>
            <a:br>
              <a:rPr lang="en-US" sz="1600" dirty="0"/>
            </a:br>
            <a:r>
              <a:rPr lang="en-US" sz="1600" dirty="0"/>
              <a:t>• No AI functionality which makes it more fun.</a:t>
            </a:r>
          </a:p>
          <a:p>
            <a:endParaRPr lang="en-GB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FF6D10-8D2C-4827-B657-3E60F829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562100"/>
            <a:ext cx="3471862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5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6440" y="13756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</a:t>
            </a:r>
            <a:r>
              <a:rPr lang="en-US" dirty="0" err="1"/>
              <a:t>Vcc</a:t>
            </a:r>
            <a:r>
              <a:rPr lang="en-US" dirty="0"/>
              <a:t> pin to the 5V rail.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GND pin to the GND rail.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SCL pin to A5 Pin on the Arduino Uno.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SDA pin to A4 Pin on the Arduino Uno.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middle pin of potentiometer to A0 on Arduino.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other two legs of the potentiometer to GND and VCC.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three buttons on the breadboard.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them accordingly using 10K resistors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1" name="CustomShape 2"/>
          <p:cNvSpPr/>
          <p:nvPr/>
        </p:nvSpPr>
        <p:spPr>
          <a:xfrm>
            <a:off x="0" y="-138600"/>
            <a:ext cx="121917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676440" y="13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000000"/>
                </a:solidFill>
                <a:latin typeface="Arial"/>
              </a:rPr>
              <a:t>OLED (Connection)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EE1C1-BD8A-4C25-9045-ABA2E297C8E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19" l="0" r="99159">
                        <a14:foregroundMark x1="94394" y1="6848" x2="98598" y2="46045"/>
                        <a14:foregroundMark x1="82060" y1="71311" x2="82060" y2="71311"/>
                        <a14:foregroundMark x1="79327" y1="69067" x2="83462" y2="70602"/>
                        <a14:foregroundMark x1="77645" y1="76623" x2="81570" y2="75915"/>
                        <a14:foregroundMark x1="81570" y1="75915" x2="81570" y2="75915"/>
                        <a14:foregroundMark x1="83952" y1="77096" x2="93413" y2="80756"/>
                        <a14:foregroundMark x1="93413" y1="80756" x2="93693" y2="80992"/>
                        <a14:foregroundMark x1="82621" y1="92326" x2="62439" y2="89492"/>
                        <a14:foregroundMark x1="66223" y1="98229" x2="74492" y2="74498"/>
                        <a14:foregroundMark x1="74492" y1="74498" x2="74982" y2="69303"/>
                        <a14:foregroundMark x1="4415" y1="74852" x2="210" y2="59740"/>
                        <a14:foregroundMark x1="210" y1="59740" x2="210" y2="59740"/>
                        <a14:foregroundMark x1="33917" y1="8737" x2="64751" y2="354"/>
                        <a14:foregroundMark x1="82831" y1="11334" x2="86966" y2="34829"/>
                        <a14:foregroundMark x1="76384" y1="4132" x2="77225" y2="20661"/>
                        <a14:foregroundMark x1="77225" y1="20661" x2="78486" y2="25266"/>
                        <a14:foregroundMark x1="94324" y1="6966" x2="55361" y2="54427"/>
                        <a14:foregroundMark x1="55361" y1="54427" x2="50315" y2="69067"/>
                        <a14:foregroundMark x1="50315" y1="69067" x2="55711" y2="81228"/>
                        <a14:foregroundMark x1="55711" y1="81228" x2="67414" y2="94333"/>
                        <a14:foregroundMark x1="67414" y1="94333" x2="83672" y2="89610"/>
                        <a14:foregroundMark x1="83672" y1="89610" x2="92712" y2="77332"/>
                        <a14:foregroundMark x1="92712" y1="77332" x2="96847" y2="60567"/>
                        <a14:foregroundMark x1="96847" y1="60567" x2="90750" y2="40496"/>
                        <a14:foregroundMark x1="90750" y1="40496" x2="77085" y2="36954"/>
                        <a14:foregroundMark x1="77085" y1="36954" x2="42957" y2="50059"/>
                        <a14:foregroundMark x1="42957" y1="50059" x2="20392" y2="70838"/>
                        <a14:foregroundMark x1="20392" y1="70838" x2="40364" y2="87721"/>
                        <a14:foregroundMark x1="40364" y1="87721" x2="58234" y2="79693"/>
                        <a14:foregroundMark x1="58234" y1="79693" x2="69937" y2="45336"/>
                        <a14:foregroundMark x1="69937" y1="45336" x2="61388" y2="20543"/>
                        <a14:foregroundMark x1="61388" y1="20543" x2="50736" y2="18890"/>
                        <a14:foregroundMark x1="50736" y1="18890" x2="26840" y2="57733"/>
                        <a14:foregroundMark x1="26840" y1="57733" x2="51717" y2="74970"/>
                        <a14:foregroundMark x1="51717" y1="74970" x2="62088" y2="72137"/>
                        <a14:foregroundMark x1="62088" y1="72137" x2="68045" y2="51476"/>
                        <a14:foregroundMark x1="68045" y1="51476" x2="63630" y2="8619"/>
                        <a14:foregroundMark x1="63630" y1="8619" x2="31535" y2="11452"/>
                        <a14:foregroundMark x1="31535" y1="11452" x2="17940" y2="44864"/>
                        <a14:foregroundMark x1="17940" y1="44864" x2="30694" y2="59622"/>
                        <a14:foregroundMark x1="30694" y1="59622" x2="54029" y2="66706"/>
                        <a14:foregroundMark x1="54029" y1="66706" x2="65732" y2="63518"/>
                        <a14:foregroundMark x1="65732" y1="63518" x2="76664" y2="53365"/>
                        <a14:foregroundMark x1="76664" y1="53365" x2="74142" y2="24675"/>
                        <a14:foregroundMark x1="74142" y1="24675" x2="57043" y2="9445"/>
                        <a14:foregroundMark x1="57043" y1="9445" x2="47722" y2="12043"/>
                        <a14:foregroundMark x1="47722" y1="12043" x2="36090" y2="35891"/>
                        <a14:foregroundMark x1="36090" y1="35891" x2="27190" y2="74616"/>
                        <a14:foregroundMark x1="27190" y1="74616" x2="32376" y2="90437"/>
                        <a14:foregroundMark x1="32376" y1="90437" x2="42186" y2="96222"/>
                        <a14:foregroundMark x1="42186" y1="96222" x2="63560" y2="89728"/>
                        <a14:foregroundMark x1="63560" y1="89728" x2="99159" y2="54073"/>
                        <a14:foregroundMark x1="99159" y1="54073" x2="91941" y2="3306"/>
                        <a14:foregroundMark x1="91941" y1="3306" x2="26699" y2="11688"/>
                        <a14:foregroundMark x1="26699" y1="11688" x2="20463" y2="28335"/>
                        <a14:foregroundMark x1="20463" y1="28335" x2="26069" y2="42149"/>
                        <a14:foregroundMark x1="26069" y1="42149" x2="26699" y2="42621"/>
                        <a14:foregroundMark x1="93833" y1="87249" x2="85564" y2="95750"/>
                        <a14:foregroundMark x1="85564" y1="95750" x2="74842" y2="98937"/>
                        <a14:foregroundMark x1="74842" y1="98937" x2="81289" y2="81818"/>
                        <a14:foregroundMark x1="81289" y1="81818" x2="93132" y2="87131"/>
                        <a14:foregroundMark x1="93132" y1="87131" x2="82341" y2="96812"/>
                        <a14:foregroundMark x1="82341" y1="96812" x2="70147" y2="92562"/>
                        <a14:foregroundMark x1="70147" y1="92562" x2="66573" y2="59504"/>
                        <a14:foregroundMark x1="66573" y1="59504" x2="78066" y2="5195"/>
                        <a14:foregroundMark x1="78066" y1="5195" x2="94954" y2="22786"/>
                        <a14:foregroundMark x1="94954" y1="22786" x2="93483" y2="37662"/>
                        <a14:foregroundMark x1="93483" y1="37662" x2="84723" y2="58796"/>
                        <a14:foregroundMark x1="84723" y1="58796" x2="96706" y2="8383"/>
                        <a14:foregroundMark x1="96706" y1="8383" x2="65242" y2="7674"/>
                        <a14:foregroundMark x1="65242" y1="7674" x2="48844" y2="14050"/>
                        <a14:foregroundMark x1="48844" y1="14050" x2="38192" y2="11806"/>
                        <a14:foregroundMark x1="38192" y1="11806" x2="54870" y2="44274"/>
                        <a14:foregroundMark x1="87316" y1="50413" x2="93203" y2="55136"/>
                        <a14:foregroundMark x1="97898" y1="14050" x2="99159" y2="118"/>
                        <a14:foregroundMark x1="99159" y1="118" x2="99159" y2="118"/>
                        <a14:foregroundMark x1="78276" y1="58205" x2="84443" y2="71783"/>
                        <a14:foregroundMark x1="84443" y1="71783" x2="85564" y2="78512"/>
                        <a14:foregroundMark x1="37842" y1="9209" x2="35389" y2="17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2247901"/>
            <a:ext cx="5229226" cy="362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56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6440" y="13756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r>
              <a:rPr lang="en-US" sz="2800" dirty="0"/>
              <a:t>Library Used for OLED Approach:</a:t>
            </a: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br>
              <a:rPr lang="en-US" sz="2800" dirty="0"/>
            </a:br>
            <a:r>
              <a:rPr lang="en-US" sz="2400" dirty="0"/>
              <a:t>• Bounce2.h Library for the digital debouncing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dirty="0" err="1"/>
              <a:t>SPI.h</a:t>
            </a:r>
            <a:r>
              <a:rPr lang="en-US" sz="2400" dirty="0"/>
              <a:t> Library for Serial Peripheral Interfacing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dirty="0" err="1"/>
              <a:t>Wire.h</a:t>
            </a:r>
            <a:r>
              <a:rPr lang="en-US" sz="2400" dirty="0"/>
              <a:t> Library for I2C communication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dirty="0" err="1"/>
              <a:t>Adafruit_GFX.h</a:t>
            </a:r>
            <a:r>
              <a:rPr lang="en-US" sz="2400" dirty="0"/>
              <a:t> Library for OLED Display</a:t>
            </a:r>
            <a:br>
              <a:rPr lang="en-US" sz="2400" dirty="0"/>
            </a:br>
            <a:r>
              <a:rPr lang="en-US" sz="2400" dirty="0"/>
              <a:t>• Adafruit_SSD1306.h Library for OLED Display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Github Link : </a:t>
            </a:r>
            <a:r>
              <a:rPr lang="en-GB" sz="2800" dirty="0">
                <a:hlinkClick r:id="rId2"/>
              </a:rPr>
              <a:t>https://github.com/The-Assembly/LCD_game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19320" indent="-334080">
              <a:lnSpc>
                <a:spcPct val="90000"/>
              </a:lnSpc>
              <a:spcBef>
                <a:spcPts val="533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19320" indent="-334080">
              <a:lnSpc>
                <a:spcPct val="90000"/>
              </a:lnSpc>
              <a:spcBef>
                <a:spcPts val="533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334080">
              <a:lnSpc>
                <a:spcPct val="90000"/>
              </a:lnSpc>
              <a:spcBef>
                <a:spcPts val="1066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-138600"/>
            <a:ext cx="121917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676440" y="13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000000"/>
                </a:solidFill>
                <a:latin typeface="Arial"/>
              </a:rPr>
              <a:t>Software (OLED game)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1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81080" y="23976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About the Assembly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14480" y="1143720"/>
            <a:ext cx="10162800" cy="394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A smart lab based out of In5 since Dec 2014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Over 250 free workshops done 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ASSEMBLY: HACK - Embedded systems, iOT and hardware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ASSEMBLY: CODE - Software projects - APIs, frameworks, apps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Age range: 16-60 - students, professionals, entrepreneurs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Focus on smart technology and practical applications</a:t>
            </a:r>
            <a:endParaRPr lang="en-US" sz="2670" b="0" strike="noStrike" spc="-1">
              <a:latin typeface="Arial"/>
            </a:endParaRPr>
          </a:p>
          <a:p>
            <a:pPr marL="609480" indent="-4737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  <a:ea typeface="Arial"/>
              </a:rPr>
              <a:t>Forum: members.theassembly.ae</a:t>
            </a:r>
            <a:endParaRPr lang="en-US" sz="26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317320" y="98928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venir"/>
                <a:ea typeface="Avenir"/>
              </a:rPr>
              <a:t>TAG US ON OUR SOCIAL MEDIA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2317320" y="1566720"/>
            <a:ext cx="7745400" cy="3000240"/>
            <a:chOff x="2317320" y="1566720"/>
            <a:chExt cx="7745400" cy="3000240"/>
          </a:xfrm>
        </p:grpSpPr>
        <p:sp>
          <p:nvSpPr>
            <p:cNvPr id="140" name="CustomShape 3"/>
            <p:cNvSpPr/>
            <p:nvPr/>
          </p:nvSpPr>
          <p:spPr>
            <a:xfrm>
              <a:off x="4914000" y="1566720"/>
              <a:ext cx="5148720" cy="3000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venir"/>
                  <a:ea typeface="Avenir"/>
                </a:rPr>
                <a:t>The Assembly (@</a:t>
              </a:r>
              <a:r>
                <a:rPr lang="en-US" sz="2400" b="1" strike="noStrike" spc="-1" dirty="0" err="1">
                  <a:solidFill>
                    <a:srgbClr val="000000"/>
                  </a:solidFill>
                  <a:latin typeface="Avenir"/>
                  <a:ea typeface="Avenir"/>
                </a:rPr>
                <a:t>MakeSmartThings</a:t>
              </a:r>
              <a:r>
                <a:rPr lang="en-US" sz="2400" b="1" strike="noStrike" spc="-1" dirty="0">
                  <a:solidFill>
                    <a:srgbClr val="000000"/>
                  </a:solidFill>
                  <a:latin typeface="Avenir"/>
                  <a:ea typeface="Avenir"/>
                </a:rPr>
                <a:t>)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venir"/>
                  <a:ea typeface="Avenir"/>
                </a:rPr>
                <a:t>@</a:t>
              </a:r>
              <a:r>
                <a:rPr lang="en-US" sz="2400" b="1" strike="noStrike" spc="-1" dirty="0" err="1">
                  <a:solidFill>
                    <a:srgbClr val="000000"/>
                  </a:solidFill>
                  <a:latin typeface="Avenir"/>
                  <a:ea typeface="Avenir"/>
                </a:rPr>
                <a:t>MakeSmartThings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venir"/>
                  <a:ea typeface="Avenir"/>
                </a:rPr>
                <a:t>@</a:t>
              </a:r>
              <a:r>
                <a:rPr lang="en-US" sz="2400" b="1" strike="noStrike" spc="-1" dirty="0" err="1">
                  <a:solidFill>
                    <a:srgbClr val="000000"/>
                  </a:solidFill>
                  <a:latin typeface="Avenir"/>
                  <a:ea typeface="Avenir"/>
                </a:rPr>
                <a:t>MakeSmartThings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venir"/>
                  <a:ea typeface="Avenir"/>
                </a:rPr>
                <a:t>The Assembly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2317320" y="1566720"/>
              <a:ext cx="2511360" cy="3000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/>
            <a:lstStyle/>
            <a:p>
              <a:pPr algn="r">
                <a:lnSpc>
                  <a:spcPct val="150000"/>
                </a:lnSpc>
              </a:pPr>
              <a:r>
                <a:rPr lang="en-US" sz="2400" b="1" strike="noStrike" spc="-1">
                  <a:solidFill>
                    <a:srgbClr val="4075CF"/>
                  </a:solidFill>
                  <a:latin typeface="Avenir"/>
                  <a:ea typeface="Avenir"/>
                </a:rPr>
                <a:t>FACEBOOK</a:t>
              </a:r>
              <a:endParaRPr lang="en-US" sz="2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2400" b="1" strike="noStrike" spc="-1">
                  <a:solidFill>
                    <a:srgbClr val="00B0F0"/>
                  </a:solidFill>
                  <a:latin typeface="Avenir"/>
                  <a:ea typeface="Avenir"/>
                </a:rPr>
                <a:t>TWITTER</a:t>
              </a:r>
              <a:endParaRPr lang="en-US" sz="2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2400" b="1" strike="noStrike" spc="-1">
                  <a:solidFill>
                    <a:srgbClr val="C15E42"/>
                  </a:solidFill>
                  <a:latin typeface="Avenir"/>
                  <a:ea typeface="Avenir"/>
                </a:rPr>
                <a:t>INSTAGRAM</a:t>
              </a:r>
              <a:endParaRPr lang="en-US" sz="2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2400" b="1" strike="noStrike" spc="-1">
                  <a:solidFill>
                    <a:srgbClr val="FF0000"/>
                  </a:solidFill>
                  <a:latin typeface="Avenir"/>
                  <a:ea typeface="Avenir"/>
                </a:rPr>
                <a:t>YOUTUBE</a:t>
              </a:r>
              <a:endParaRPr lang="en-US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139480" y="16956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800" b="1" spc="-1" dirty="0">
                <a:solidFill>
                  <a:srgbClr val="000000"/>
                </a:solidFill>
                <a:latin typeface="Arial"/>
              </a:rPr>
              <a:t>Overview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8760" y="1026720"/>
            <a:ext cx="10413000" cy="48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Purpose of this workshop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is Arduino?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Setting up Arduino software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16x2 LCD and how to use it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OLED and how to use it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Trying out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different games using these LCDs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What is Arduino?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Microcontroller board based on Atmega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328P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14 Digital pins / 6 Analog pins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Designed to make electronic </a:t>
            </a: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    projects more accessible</a:t>
            </a:r>
          </a:p>
          <a:p>
            <a:pPr marL="643680" indent="-4572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Programmed using Arduino IDE</a:t>
            </a:r>
          </a:p>
          <a:p>
            <a:pPr marL="643680" indent="-4572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</p:txBody>
      </p:sp>
      <p:pic>
        <p:nvPicPr>
          <p:cNvPr id="1026" name="Picture 2" descr="Image result for arduino board">
            <a:extLst>
              <a:ext uri="{FF2B5EF4-FFF2-40B4-BE49-F238E27FC236}">
                <a16:creationId xmlns:a16="http://schemas.microsoft.com/office/drawing/2014/main" id="{D8206CED-AE64-41A2-88EB-8D4D1D4B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83" y="2477715"/>
            <a:ext cx="5163139" cy="35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</a:rPr>
              <a:t>Arduino IDE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Accepts C and C++ programming </a:t>
            </a:r>
          </a:p>
          <a:p>
            <a:pPr marL="609480" indent="-4230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Link : </a:t>
            </a:r>
            <a:r>
              <a:rPr lang="en-GB" sz="2800" dirty="0">
                <a:hlinkClick r:id="rId2"/>
              </a:rPr>
              <a:t>https://www.arduino.cc/en/main/software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6E2A72-76ED-4E29-BD68-1BA1C350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08" y="2920540"/>
            <a:ext cx="7042189" cy="2824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20412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16x2 LCD (Pin Configuration)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557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686160" indent="-457200">
              <a:lnSpc>
                <a:spcPct val="90000"/>
              </a:lnSpc>
              <a:spcBef>
                <a:spcPts val="1066"/>
              </a:spcBef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 descr="Image result for 16x2 lcd display">
            <a:extLst>
              <a:ext uri="{FF2B5EF4-FFF2-40B4-BE49-F238E27FC236}">
                <a16:creationId xmlns:a16="http://schemas.microsoft.com/office/drawing/2014/main" id="{4CD9E25D-569B-4A77-AFB4-A65C6D37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90" y="1979873"/>
            <a:ext cx="3781710" cy="315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6ADA22-8C3A-496C-BC29-65F2241A5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86183"/>
              </p:ext>
            </p:extLst>
          </p:nvPr>
        </p:nvGraphicFramePr>
        <p:xfrm>
          <a:off x="1812895" y="1262606"/>
          <a:ext cx="6424655" cy="49397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7740">
                  <a:extLst>
                    <a:ext uri="{9D8B030D-6E8A-4147-A177-3AD203B41FA5}">
                      <a16:colId xmlns:a16="http://schemas.microsoft.com/office/drawing/2014/main" val="3055275349"/>
                    </a:ext>
                  </a:extLst>
                </a:gridCol>
                <a:gridCol w="4708355">
                  <a:extLst>
                    <a:ext uri="{9D8B030D-6E8A-4147-A177-3AD203B41FA5}">
                      <a16:colId xmlns:a16="http://schemas.microsoft.com/office/drawing/2014/main" val="3212841112"/>
                    </a:ext>
                  </a:extLst>
                </a:gridCol>
                <a:gridCol w="1188560">
                  <a:extLst>
                    <a:ext uri="{9D8B030D-6E8A-4147-A177-3AD203B41FA5}">
                      <a16:colId xmlns:a16="http://schemas.microsoft.com/office/drawing/2014/main" val="202821853"/>
                    </a:ext>
                  </a:extLst>
                </a:gridCol>
              </a:tblGrid>
              <a:tr h="1868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Pin No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0066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 Function</a:t>
                      </a:r>
                      <a:endParaRPr lang="en-GB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Name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3549115239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Ground (0V)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Ground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252223524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2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Supply voltage; 5V (4.7V – 5.3V)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Vcc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738705724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3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Contrast adjustment; through a variable resistor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V</a:t>
                      </a:r>
                      <a:r>
                        <a:rPr lang="en-GB" sz="1500" baseline="-25000">
                          <a:effectLst/>
                        </a:rPr>
                        <a:t>EE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3096644915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4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Selects command register when low; and data register when high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Register Select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3480239931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5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Low to write to the register; High to read from the register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Read/write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3433637818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6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Sends data to data pins when a high to low pulse is given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Enable</a:t>
                      </a:r>
                      <a:endParaRPr lang="en-GB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3642338631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7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rowSpan="8"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8-bit data pins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DB0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828988618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8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DB1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1637865639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9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DB2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218732021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10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DB3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507275061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11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DB4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2921544053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12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DB5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182224154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13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DB6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738725472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14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859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DB7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2711631332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15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Backlight V</a:t>
                      </a:r>
                      <a:r>
                        <a:rPr lang="en-GB" sz="1500" baseline="-25000">
                          <a:effectLst/>
                        </a:rPr>
                        <a:t>CC</a:t>
                      </a:r>
                      <a:r>
                        <a:rPr lang="en-GB" sz="1500">
                          <a:effectLst/>
                        </a:rPr>
                        <a:t> (5V)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5875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Led+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2319078968"/>
                  </a:ext>
                </a:extLst>
              </a:tr>
              <a:tr h="183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16</a:t>
                      </a:r>
                      <a:endParaRPr lang="en-GB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215265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Backlight Ground (0V)</a:t>
                      </a:r>
                      <a:endParaRPr lang="en-GB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tc>
                  <a:txBody>
                    <a:bodyPr/>
                    <a:lstStyle/>
                    <a:p>
                      <a:pPr marL="15875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Led-</a:t>
                      </a:r>
                      <a:endParaRPr lang="en-GB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868" marR="58868" marT="0" marB="0" anchor="ctr"/>
                </a:tc>
                <a:extLst>
                  <a:ext uri="{0D108BD9-81ED-4DB2-BD59-A6C34878D82A}">
                    <a16:rowId xmlns:a16="http://schemas.microsoft.com/office/drawing/2014/main" val="1664445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158040"/>
            <a:ext cx="10515240" cy="95724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000000"/>
                </a:solidFill>
                <a:ea typeface="Arial"/>
              </a:rPr>
              <a:t>16x2 LCD (Connection)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391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VSS to GND rail.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VDD to 5V rail.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Vo to the middle pin of the potentiometer.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other ends of the potentiometer to GND and VCC rails as in the diagram.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RS Pin to Pin 11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R/W Pin to Pin 10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E Pin to Pin 9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D4 Pin to Pin 6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D5 Pin to Pin 5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D6 Pin to Pin 4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D7 Pin to Pin 3 on the Arduino.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Anode to 5V rail through a 220Ω resistor.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the Cathode to the GND rail.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EEE22-A6EA-4285-973B-47734FE4FC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1115280"/>
            <a:ext cx="4505325" cy="411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6440" y="13756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r>
              <a:rPr lang="en-US" sz="2800" dirty="0"/>
              <a:t>Library Used for LCD Approach:</a:t>
            </a:r>
            <a:br>
              <a:rPr lang="en-US" sz="2800" dirty="0"/>
            </a:br>
            <a:endParaRPr lang="en-US" sz="2400" dirty="0"/>
          </a:p>
          <a:p>
            <a:pPr marL="529380" indent="-3429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LiquidCrystal</a:t>
            </a:r>
            <a:r>
              <a:rPr lang="en-US" sz="2400" dirty="0"/>
              <a:t> Library for the LCD</a:t>
            </a:r>
          </a:p>
          <a:p>
            <a:pPr marL="529380" indent="-34290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Bounce2 Library for digital debouncing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Github Link : </a:t>
            </a:r>
            <a:r>
              <a:rPr lang="en-GB" sz="2800" dirty="0">
                <a:hlinkClick r:id="rId2"/>
              </a:rPr>
              <a:t>https://github.com/The-Assembly/LCD_game</a:t>
            </a:r>
            <a:endParaRPr lang="en-GB" sz="2800" dirty="0"/>
          </a:p>
          <a:p>
            <a:pPr marL="186480">
              <a:lnSpc>
                <a:spcPct val="90000"/>
              </a:lnSpc>
              <a:spcBef>
                <a:spcPts val="1066"/>
              </a:spcBef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95960">
              <a:lnSpc>
                <a:spcPct val="90000"/>
              </a:lnSpc>
              <a:spcBef>
                <a:spcPts val="533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19320" indent="-334080">
              <a:lnSpc>
                <a:spcPct val="90000"/>
              </a:lnSpc>
              <a:spcBef>
                <a:spcPts val="533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19320" indent="-334080">
              <a:lnSpc>
                <a:spcPct val="90000"/>
              </a:lnSpc>
              <a:spcBef>
                <a:spcPts val="533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334080">
              <a:lnSpc>
                <a:spcPct val="90000"/>
              </a:lnSpc>
              <a:spcBef>
                <a:spcPts val="1066"/>
              </a:spcBef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-138600"/>
            <a:ext cx="121917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676440" y="13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000000"/>
                </a:solidFill>
                <a:latin typeface="Arial"/>
              </a:rPr>
              <a:t>Software (Jump Game)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529</Words>
  <Application>Microsoft Office PowerPoint</Application>
  <PresentationFormat>Widescreen</PresentationFormat>
  <Paragraphs>125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Razerblade</dc:creator>
  <cp:lastModifiedBy>Razerblade</cp:lastModifiedBy>
  <cp:revision>3</cp:revision>
  <dcterms:created xsi:type="dcterms:W3CDTF">2019-09-01T06:47:11Z</dcterms:created>
  <dcterms:modified xsi:type="dcterms:W3CDTF">2019-09-04T08:36:48Z</dcterms:modified>
</cp:coreProperties>
</file>