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91" r:id="rId6"/>
    <p:sldId id="276" r:id="rId7"/>
    <p:sldId id="275" r:id="rId8"/>
    <p:sldId id="279" r:id="rId9"/>
    <p:sldId id="282" r:id="rId10"/>
    <p:sldId id="294" r:id="rId11"/>
    <p:sldId id="292" r:id="rId12"/>
    <p:sldId id="293" r:id="rId13"/>
    <p:sldId id="297" r:id="rId14"/>
    <p:sldId id="260" r:id="rId15"/>
    <p:sldId id="281" r:id="rId16"/>
    <p:sldId id="259" r:id="rId17"/>
    <p:sldId id="284" r:id="rId18"/>
    <p:sldId id="285" r:id="rId19"/>
    <p:sldId id="280" r:id="rId20"/>
    <p:sldId id="295" r:id="rId21"/>
    <p:sldId id="290" r:id="rId22"/>
    <p:sldId id="296" r:id="rId23"/>
    <p:sldId id="315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7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C2710DF-FA2A-457E-B44E-FB514BD7EB35}">
          <p14:sldIdLst>
            <p14:sldId id="256"/>
            <p14:sldId id="257"/>
            <p14:sldId id="258"/>
            <p14:sldId id="291"/>
            <p14:sldId id="276"/>
            <p14:sldId id="275"/>
            <p14:sldId id="279"/>
            <p14:sldId id="282"/>
            <p14:sldId id="294"/>
            <p14:sldId id="292"/>
            <p14:sldId id="293"/>
            <p14:sldId id="297"/>
            <p14:sldId id="260"/>
            <p14:sldId id="281"/>
          </p14:sldIdLst>
        </p14:section>
        <p14:section name="L298N Motor Driver" id="{B66BE983-DACA-4937-9339-3AA662B564A2}">
          <p14:sldIdLst>
            <p14:sldId id="259"/>
            <p14:sldId id="284"/>
            <p14:sldId id="285"/>
            <p14:sldId id="280"/>
            <p14:sldId id="295"/>
            <p14:sldId id="290"/>
            <p14:sldId id="296"/>
            <p14:sldId id="31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0125" autoAdjust="0"/>
  </p:normalViewPr>
  <p:slideViewPr>
    <p:cSldViewPr snapToGrid="0">
      <p:cViewPr varScale="1">
        <p:scale>
          <a:sx n="136" d="100"/>
          <a:sy n="136" d="100"/>
        </p:scale>
        <p:origin x="90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59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06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06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11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Polylactic Acid (PLA)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Acrylonitrile butadiene styrene (ABS)</a:t>
            </a:r>
            <a:endParaRPr dirty="0"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93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08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15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43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06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237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7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995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33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07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779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867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413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8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249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24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*The HC-06 acts as a serial port through which you can send and receive data.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*So using a serial terminal or a Bluetooth customized application on your computer or phone, you can control and monitor your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*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HC06 functions only as slave to a microcontroller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86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23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5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20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sz="8800" dirty="0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89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423768" y="3107566"/>
            <a:ext cx="6400800" cy="11394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Presented By : The Assembly Team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Wi</a:t>
            </a:r>
            <a:r>
              <a:rPr lang="en-US" sz="1800" dirty="0">
                <a:solidFill>
                  <a:srgbClr val="FFFFFF"/>
                </a:solidFill>
              </a:rPr>
              <a:t>Fi:- In5 Tech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Pass:- WelcomeToIn5</a:t>
            </a:r>
          </a:p>
          <a:p>
            <a:pPr lvl="0">
              <a:spcBef>
                <a:spcPts val="0"/>
              </a:spcBef>
            </a:pPr>
            <a:r>
              <a:rPr lang="en-US" sz="1800" dirty="0" err="1">
                <a:solidFill>
                  <a:srgbClr val="FFFFFF"/>
                </a:solidFill>
              </a:rPr>
              <a:t>Github</a:t>
            </a:r>
            <a:r>
              <a:rPr lang="en-US" sz="1800" dirty="0">
                <a:solidFill>
                  <a:srgbClr val="FFFFFF"/>
                </a:solidFill>
              </a:rPr>
              <a:t> :- https://github.com/The-Assembly/Line_following_Rover</a:t>
            </a:r>
            <a:endParaRPr lang="en" sz="1800" dirty="0">
              <a:solidFill>
                <a:srgbClr val="FFFFFF"/>
              </a:solidFill>
            </a:endParaRPr>
          </a:p>
        </p:txBody>
      </p:sp>
      <p:sp>
        <p:nvSpPr>
          <p:cNvPr id="2" name="AutoShape 2" descr="Image result for smart phone clip art">
            <a:extLst>
              <a:ext uri="{FF2B5EF4-FFF2-40B4-BE49-F238E27FC236}">
                <a16:creationId xmlns:a16="http://schemas.microsoft.com/office/drawing/2014/main" id="{5CE146E8-D995-479E-AB98-A501A820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192" y="2350284"/>
            <a:ext cx="1878665" cy="18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smart phone clip art">
            <a:extLst>
              <a:ext uri="{FF2B5EF4-FFF2-40B4-BE49-F238E27FC236}">
                <a16:creationId xmlns:a16="http://schemas.microsoft.com/office/drawing/2014/main" id="{80AC078B-D2E7-49BC-9108-2A56E59D2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E2648-8994-4DF5-AB84-94F7921F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781" y="0"/>
            <a:ext cx="5546774" cy="31739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0B78C-261B-4518-ADE3-0556227A2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05979"/>
            <a:ext cx="5715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5F04E-6AFB-4EEE-BDE5-B4A8EB18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122" y="205979"/>
            <a:ext cx="4774865" cy="43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18D505-7719-4EC4-B12B-81F6F59B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Image result for line following">
            <a:extLst>
              <a:ext uri="{FF2B5EF4-FFF2-40B4-BE49-F238E27FC236}">
                <a16:creationId xmlns:a16="http://schemas.microsoft.com/office/drawing/2014/main" id="{1D327926-675E-4D39-B530-15764E371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/>
          <a:stretch/>
        </p:blipFill>
        <p:spPr bwMode="auto">
          <a:xfrm>
            <a:off x="1243106" y="379525"/>
            <a:ext cx="6657787" cy="406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8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E0F4CA5-E766-46D8-A3A6-268FBF1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26" y="37240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Raspberry 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C0F1-75D7-49A5-B448-26BC1D17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181" y="1229800"/>
            <a:ext cx="4345743" cy="2793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77BFB-332A-4DB0-8EF3-10395B28ACF9}"/>
              </a:ext>
            </a:extLst>
          </p:cNvPr>
          <p:cNvSpPr txBox="1"/>
          <p:nvPr/>
        </p:nvSpPr>
        <p:spPr>
          <a:xfrm>
            <a:off x="533400" y="1724025"/>
            <a:ext cx="29532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1.2Ghz quad core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1gb DDR2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4USB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0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4621BD-F945-472E-BD9A-45D9CCE2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34554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L298N Motor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9E672-9038-450B-8A76-597B813E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91" y="1091954"/>
            <a:ext cx="3261360" cy="326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F4C1F-9BCB-43A3-9923-A40730EA8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742" y="3323246"/>
            <a:ext cx="3007114" cy="116074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9E6991-AC4A-4D3F-AA90-F156989CC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43175"/>
              </p:ext>
            </p:extLst>
          </p:nvPr>
        </p:nvGraphicFramePr>
        <p:xfrm>
          <a:off x="3868069" y="1091954"/>
          <a:ext cx="5234901" cy="1997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863">
                  <a:extLst>
                    <a:ext uri="{9D8B030D-6E8A-4147-A177-3AD203B41FA5}">
                      <a16:colId xmlns:a16="http://schemas.microsoft.com/office/drawing/2014/main" val="1127951288"/>
                    </a:ext>
                  </a:extLst>
                </a:gridCol>
                <a:gridCol w="613054">
                  <a:extLst>
                    <a:ext uri="{9D8B030D-6E8A-4147-A177-3AD203B41FA5}">
                      <a16:colId xmlns:a16="http://schemas.microsoft.com/office/drawing/2014/main" val="1160954628"/>
                    </a:ext>
                  </a:extLst>
                </a:gridCol>
                <a:gridCol w="613054">
                  <a:extLst>
                    <a:ext uri="{9D8B030D-6E8A-4147-A177-3AD203B41FA5}">
                      <a16:colId xmlns:a16="http://schemas.microsoft.com/office/drawing/2014/main" val="3485886882"/>
                    </a:ext>
                  </a:extLst>
                </a:gridCol>
                <a:gridCol w="644902">
                  <a:extLst>
                    <a:ext uri="{9D8B030D-6E8A-4147-A177-3AD203B41FA5}">
                      <a16:colId xmlns:a16="http://schemas.microsoft.com/office/drawing/2014/main" val="2684302568"/>
                    </a:ext>
                  </a:extLst>
                </a:gridCol>
                <a:gridCol w="613054">
                  <a:extLst>
                    <a:ext uri="{9D8B030D-6E8A-4147-A177-3AD203B41FA5}">
                      <a16:colId xmlns:a16="http://schemas.microsoft.com/office/drawing/2014/main" val="443983176"/>
                    </a:ext>
                  </a:extLst>
                </a:gridCol>
                <a:gridCol w="613054">
                  <a:extLst>
                    <a:ext uri="{9D8B030D-6E8A-4147-A177-3AD203B41FA5}">
                      <a16:colId xmlns:a16="http://schemas.microsoft.com/office/drawing/2014/main" val="3847718485"/>
                    </a:ext>
                  </a:extLst>
                </a:gridCol>
                <a:gridCol w="1484920">
                  <a:extLst>
                    <a:ext uri="{9D8B030D-6E8A-4147-A177-3AD203B41FA5}">
                      <a16:colId xmlns:a16="http://schemas.microsoft.com/office/drawing/2014/main" val="3978372320"/>
                    </a:ext>
                  </a:extLst>
                </a:gridCol>
              </a:tblGrid>
              <a:tr h="1038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MOTOR 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MOTOR 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Outcomes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9567584"/>
                  </a:ext>
                </a:extLst>
              </a:tr>
              <a:tr h="148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8219"/>
                  </a:ext>
                </a:extLst>
              </a:tr>
              <a:tr h="263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Motors are off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0035315"/>
                  </a:ext>
                </a:extLst>
              </a:tr>
              <a:tr h="187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Both motors move forwards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5314619"/>
                  </a:ext>
                </a:extLst>
              </a:tr>
              <a:tr h="288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Both motors move backwards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506206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Motor A moves forward (simulate left turn)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0403787"/>
                  </a:ext>
                </a:extLst>
              </a:tr>
              <a:tr h="288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Motor B moves forward (simulate right turn)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459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20CF3-8E45-42C7-A5CC-315A4D35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InfraRed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DD38-35D0-4276-8A5B-2E722111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593054"/>
            <a:ext cx="2457451" cy="2457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520FA-DD83-490B-8DD6-D27F1AB5F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884" y="999082"/>
            <a:ext cx="3004041" cy="1822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F5DB6-4204-4673-8637-5146CC23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883" y="2821779"/>
            <a:ext cx="3004041" cy="16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68005-4967-4D13-A2B8-E0C07590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9990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Geared DC Motors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67246-8B50-410F-802B-5F24D8DE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05" y="1257300"/>
            <a:ext cx="3252788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8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335D0-4B99-46B6-BA9C-BB105B2F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35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57378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00120-E78D-4F0B-9CE5-7512C5A3D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10" y="0"/>
            <a:ext cx="6146775" cy="46775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E0E88F-E76E-4EE1-B6BA-D8807A63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CEACF-4DE1-4110-9017-08B1DD1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538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371B0-8D5D-467D-B2CC-A11FBE361777}"/>
              </a:ext>
            </a:extLst>
          </p:cNvPr>
          <p:cNvSpPr txBox="1"/>
          <p:nvPr/>
        </p:nvSpPr>
        <p:spPr>
          <a:xfrm>
            <a:off x="2009774" y="1543050"/>
            <a:ext cx="5400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Learn About Basic Robotics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Learn about Line Following 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Assemble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Code it for Raspberry Pi using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Make it Tick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E793E-F722-4C14-BCB8-C9C33BE5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84" y="82394"/>
            <a:ext cx="5613010" cy="44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7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54929-5BD0-4307-B8F0-A10B84CE6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31" y="103232"/>
            <a:ext cx="6984137" cy="46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960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79622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AA903-E0EB-440E-B973-EEE9A60DC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3" y="1745566"/>
            <a:ext cx="8170818" cy="15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5397F2-6819-474B-A22C-6118FD65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779" y="0"/>
            <a:ext cx="1805697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57F74-0D41-406A-B190-DA5EEE961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70" y="1644831"/>
            <a:ext cx="6225132" cy="26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209F7-BA32-4241-93F5-3A929F858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53" y="1517432"/>
            <a:ext cx="7210697" cy="17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9A664-871E-4C7E-9A59-4C7708F6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3" y="1745566"/>
            <a:ext cx="8170818" cy="15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73C5E-BC02-4F19-9DD0-643302FEB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90" y="687690"/>
            <a:ext cx="4888833" cy="3768120"/>
          </a:xfrm>
          <a:prstGeom prst="rect">
            <a:avLst/>
          </a:prstGeom>
        </p:spPr>
      </p:pic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5F6038A4-A1CD-406F-A5FE-556A8CF4A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510" y="1"/>
            <a:ext cx="2426677" cy="50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09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C69B5-22F4-4A52-9A16-CB9FE3F6B794}"/>
              </a:ext>
            </a:extLst>
          </p:cNvPr>
          <p:cNvSpPr txBox="1">
            <a:spLocks/>
          </p:cNvSpPr>
          <p:nvPr/>
        </p:nvSpPr>
        <p:spPr>
          <a:xfrm>
            <a:off x="362493" y="66798"/>
            <a:ext cx="8170818" cy="5406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n-US" sz="3200">
                <a:solidFill>
                  <a:schemeClr val="bg1"/>
                </a:solidFill>
              </a:rPr>
              <a:t>Python script – motor driver test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1FC8F-B2F3-456A-B868-B232C41B12B0}"/>
              </a:ext>
            </a:extLst>
          </p:cNvPr>
          <p:cNvSpPr txBox="1"/>
          <p:nvPr/>
        </p:nvSpPr>
        <p:spPr>
          <a:xfrm>
            <a:off x="1074351" y="747594"/>
            <a:ext cx="69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Defining functions for motors to move in a certain direction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97A9D-CF67-4692-8963-F4F12B736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3" y="1937343"/>
            <a:ext cx="5429111" cy="2942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A80F3F-9878-49A7-9066-3CA06816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9922"/>
              </p:ext>
            </p:extLst>
          </p:nvPr>
        </p:nvGraphicFramePr>
        <p:xfrm>
          <a:off x="881063" y="1175343"/>
          <a:ext cx="635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93">
                  <a:extLst>
                    <a:ext uri="{9D8B030D-6E8A-4147-A177-3AD203B41FA5}">
                      <a16:colId xmlns:a16="http://schemas.microsoft.com/office/drawing/2014/main" val="1872031434"/>
                    </a:ext>
                  </a:extLst>
                </a:gridCol>
                <a:gridCol w="736001">
                  <a:extLst>
                    <a:ext uri="{9D8B030D-6E8A-4147-A177-3AD203B41FA5}">
                      <a16:colId xmlns:a16="http://schemas.microsoft.com/office/drawing/2014/main" val="884650276"/>
                    </a:ext>
                  </a:extLst>
                </a:gridCol>
                <a:gridCol w="736001">
                  <a:extLst>
                    <a:ext uri="{9D8B030D-6E8A-4147-A177-3AD203B41FA5}">
                      <a16:colId xmlns:a16="http://schemas.microsoft.com/office/drawing/2014/main" val="3015049748"/>
                    </a:ext>
                  </a:extLst>
                </a:gridCol>
                <a:gridCol w="774235">
                  <a:extLst>
                    <a:ext uri="{9D8B030D-6E8A-4147-A177-3AD203B41FA5}">
                      <a16:colId xmlns:a16="http://schemas.microsoft.com/office/drawing/2014/main" val="3933029687"/>
                    </a:ext>
                  </a:extLst>
                </a:gridCol>
                <a:gridCol w="736001">
                  <a:extLst>
                    <a:ext uri="{9D8B030D-6E8A-4147-A177-3AD203B41FA5}">
                      <a16:colId xmlns:a16="http://schemas.microsoft.com/office/drawing/2014/main" val="1900800829"/>
                    </a:ext>
                  </a:extLst>
                </a:gridCol>
                <a:gridCol w="736001">
                  <a:extLst>
                    <a:ext uri="{9D8B030D-6E8A-4147-A177-3AD203B41FA5}">
                      <a16:colId xmlns:a16="http://schemas.microsoft.com/office/drawing/2014/main" val="817432201"/>
                    </a:ext>
                  </a:extLst>
                </a:gridCol>
                <a:gridCol w="1847968">
                  <a:extLst>
                    <a:ext uri="{9D8B030D-6E8A-4147-A177-3AD203B41FA5}">
                      <a16:colId xmlns:a16="http://schemas.microsoft.com/office/drawing/2014/main" val="3858967170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MOTOR 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MOTOR 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Outcomes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791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ENB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7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Motors are off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9469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Both motors move forwards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41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87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970CB-C462-4016-A952-FEB1BDE4A78B}"/>
              </a:ext>
            </a:extLst>
          </p:cNvPr>
          <p:cNvSpPr txBox="1">
            <a:spLocks/>
          </p:cNvSpPr>
          <p:nvPr/>
        </p:nvSpPr>
        <p:spPr>
          <a:xfrm>
            <a:off x="362493" y="66798"/>
            <a:ext cx="8170818" cy="5406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n-US" sz="3200">
                <a:solidFill>
                  <a:schemeClr val="bg1"/>
                </a:solidFill>
              </a:rPr>
              <a:t>Python script – motor driver test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064F4-EAA1-48EF-B111-0CFBD3C7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66" y="803416"/>
            <a:ext cx="2667015" cy="1885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7658C-B382-4DE4-9B80-C508A1A3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419" y="803417"/>
            <a:ext cx="2667015" cy="1885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23B93-2C71-4054-9FA8-372E2DDC5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002" y="3058367"/>
            <a:ext cx="2603861" cy="1885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75E15-A4ED-4484-8636-472B3B072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957" y="3058367"/>
            <a:ext cx="2657937" cy="18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88161B-6202-4920-9453-575908B9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4269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Robotics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0BFA1-3F70-4F61-9602-1604E14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5E1EA3-0DFC-484A-91A4-324C8B9EF95A}"/>
              </a:ext>
            </a:extLst>
          </p:cNvPr>
          <p:cNvSpPr txBox="1">
            <a:spLocks/>
          </p:cNvSpPr>
          <p:nvPr/>
        </p:nvSpPr>
        <p:spPr>
          <a:xfrm>
            <a:off x="362493" y="66798"/>
            <a:ext cx="8170818" cy="5406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r>
              <a:rPr lang="en-US" sz="3200">
                <a:solidFill>
                  <a:schemeClr val="bg1"/>
                </a:solidFill>
              </a:rPr>
              <a:t>Python script – Line following test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8B14B-4B0A-4B0A-B258-F88BEC685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434"/>
          <a:stretch/>
        </p:blipFill>
        <p:spPr>
          <a:xfrm>
            <a:off x="427807" y="1170907"/>
            <a:ext cx="4529547" cy="1156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4606EF-A538-417F-B774-A1B0B035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81627"/>
              </p:ext>
            </p:extLst>
          </p:nvPr>
        </p:nvGraphicFramePr>
        <p:xfrm>
          <a:off x="5679259" y="1446017"/>
          <a:ext cx="25273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48623067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9689302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542474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 1 (left)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 2 (right)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driver response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241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forward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1410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AAA5-BAE3-4D7B-BE96-C8127BA94637}"/>
              </a:ext>
            </a:extLst>
          </p:cNvPr>
          <p:cNvSpPr txBox="1"/>
          <p:nvPr/>
        </p:nvSpPr>
        <p:spPr>
          <a:xfrm>
            <a:off x="427807" y="2387084"/>
            <a:ext cx="69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Challenge: set the conditions for other responses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81AC-4737-4B00-86E7-C82F4CD2BB59}"/>
              </a:ext>
            </a:extLst>
          </p:cNvPr>
          <p:cNvSpPr txBox="1"/>
          <p:nvPr/>
        </p:nvSpPr>
        <p:spPr>
          <a:xfrm>
            <a:off x="427806" y="2756416"/>
            <a:ext cx="69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bg1">
                    <a:lumMod val="95000"/>
                  </a:schemeClr>
                </a:solidFill>
              </a:rPr>
              <a:t>HINT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216576-39B9-41FA-AD05-0AB14F26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4627"/>
              </p:ext>
            </p:extLst>
          </p:nvPr>
        </p:nvGraphicFramePr>
        <p:xfrm>
          <a:off x="508000" y="3149600"/>
          <a:ext cx="2921000" cy="1136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060">
                  <a:extLst>
                    <a:ext uri="{9D8B030D-6E8A-4147-A177-3AD203B41FA5}">
                      <a16:colId xmlns:a16="http://schemas.microsoft.com/office/drawing/2014/main" val="1551530886"/>
                    </a:ext>
                  </a:extLst>
                </a:gridCol>
                <a:gridCol w="851347">
                  <a:extLst>
                    <a:ext uri="{9D8B030D-6E8A-4147-A177-3AD203B41FA5}">
                      <a16:colId xmlns:a16="http://schemas.microsoft.com/office/drawing/2014/main" val="3872304940"/>
                    </a:ext>
                  </a:extLst>
                </a:gridCol>
                <a:gridCol w="1159593">
                  <a:extLst>
                    <a:ext uri="{9D8B030D-6E8A-4147-A177-3AD203B41FA5}">
                      <a16:colId xmlns:a16="http://schemas.microsoft.com/office/drawing/2014/main" val="2354154880"/>
                    </a:ext>
                  </a:extLst>
                </a:gridCol>
              </a:tblGrid>
              <a:tr h="3299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 1 (left)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 2 (right)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driver response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0135928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turn right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1887894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turn left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69585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42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5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1259676" y="205979"/>
            <a:ext cx="67707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dirty="0">
                <a:solidFill>
                  <a:srgbClr val="FFFFFF"/>
                </a:solidFill>
              </a:rPr>
              <a:t> THANK YOU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106304-02B2-4550-9A0A-E4E0AF9BA9BC}"/>
              </a:ext>
            </a:extLst>
          </p:cNvPr>
          <p:cNvSpPr/>
          <p:nvPr/>
        </p:nvSpPr>
        <p:spPr>
          <a:xfrm>
            <a:off x="4029954" y="2417391"/>
            <a:ext cx="1287194" cy="10100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32485-59A3-40B1-9F8A-9CC57B9E3E7D}"/>
              </a:ext>
            </a:extLst>
          </p:cNvPr>
          <p:cNvSpPr/>
          <p:nvPr/>
        </p:nvSpPr>
        <p:spPr>
          <a:xfrm>
            <a:off x="4330652" y="1867486"/>
            <a:ext cx="696351" cy="5486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44E825-ADA9-405F-9E49-84B1C01B068B}"/>
              </a:ext>
            </a:extLst>
          </p:cNvPr>
          <p:cNvSpPr/>
          <p:nvPr/>
        </p:nvSpPr>
        <p:spPr>
          <a:xfrm>
            <a:off x="4425607" y="2107270"/>
            <a:ext cx="147711" cy="1266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1930E3-FDCD-495A-BDCF-F69FC3DB0104}"/>
              </a:ext>
            </a:extLst>
          </p:cNvPr>
          <p:cNvSpPr/>
          <p:nvPr/>
        </p:nvSpPr>
        <p:spPr>
          <a:xfrm>
            <a:off x="4738614" y="2107270"/>
            <a:ext cx="147711" cy="1266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Direct Access Storage 11">
            <a:extLst>
              <a:ext uri="{FF2B5EF4-FFF2-40B4-BE49-F238E27FC236}">
                <a16:creationId xmlns:a16="http://schemas.microsoft.com/office/drawing/2014/main" id="{1FFE0F23-8A78-47E8-B92B-B0B4EB053DAF}"/>
              </a:ext>
            </a:extLst>
          </p:cNvPr>
          <p:cNvSpPr/>
          <p:nvPr/>
        </p:nvSpPr>
        <p:spPr>
          <a:xfrm>
            <a:off x="3831247" y="3077308"/>
            <a:ext cx="251445" cy="633046"/>
          </a:xfrm>
          <a:custGeom>
            <a:avLst/>
            <a:gdLst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8333 w 10000"/>
              <a:gd name="connsiteY0" fmla="*/ 10000 h 10000"/>
              <a:gd name="connsiteX1" fmla="*/ 6666 w 10000"/>
              <a:gd name="connsiteY1" fmla="*/ 5000 h 10000"/>
              <a:gd name="connsiteX2" fmla="*/ 8333 w 10000"/>
              <a:gd name="connsiteY2" fmla="*/ 0 h 10000"/>
              <a:gd name="connsiteX0" fmla="*/ 1667 w 10000"/>
              <a:gd name="connsiteY0" fmla="*/ 0 h 10000"/>
              <a:gd name="connsiteX1" fmla="*/ 8333 w 10000"/>
              <a:gd name="connsiteY1" fmla="*/ 0 h 10000"/>
              <a:gd name="connsiteX2" fmla="*/ 10000 w 10000"/>
              <a:gd name="connsiteY2" fmla="*/ 5000 h 10000"/>
              <a:gd name="connsiteX3" fmla="*/ 8333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10000 w 10073"/>
              <a:gd name="connsiteY2" fmla="*/ 5000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8333 w 10073"/>
              <a:gd name="connsiteY0" fmla="*/ 10000 h 10000"/>
              <a:gd name="connsiteX1" fmla="*/ 6666 w 10073"/>
              <a:gd name="connsiteY1" fmla="*/ 5000 h 10000"/>
              <a:gd name="connsiteX2" fmla="*/ 8333 w 10073"/>
              <a:gd name="connsiteY2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10000 w 10073"/>
              <a:gd name="connsiteY2" fmla="*/ 5000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10000 w 10073"/>
              <a:gd name="connsiteY2" fmla="*/ 5000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8333 w 10073"/>
              <a:gd name="connsiteY0" fmla="*/ 10000 h 10000"/>
              <a:gd name="connsiteX1" fmla="*/ 6666 w 10073"/>
              <a:gd name="connsiteY1" fmla="*/ 5000 h 10000"/>
              <a:gd name="connsiteX2" fmla="*/ 8333 w 10073"/>
              <a:gd name="connsiteY2" fmla="*/ 0 h 10000"/>
              <a:gd name="connsiteX0" fmla="*/ 1667 w 10073"/>
              <a:gd name="connsiteY0" fmla="*/ 0 h 10000"/>
              <a:gd name="connsiteX1" fmla="*/ 8333 w 10073"/>
              <a:gd name="connsiteY1" fmla="*/ 0 h 10000"/>
              <a:gd name="connsiteX2" fmla="*/ 9254 w 10073"/>
              <a:gd name="connsiteY2" fmla="*/ 5323 h 10000"/>
              <a:gd name="connsiteX3" fmla="*/ 8333 w 10073"/>
              <a:gd name="connsiteY3" fmla="*/ 10000 h 10000"/>
              <a:gd name="connsiteX4" fmla="*/ 1667 w 10073"/>
              <a:gd name="connsiteY4" fmla="*/ 10000 h 10000"/>
              <a:gd name="connsiteX5" fmla="*/ 0 w 10073"/>
              <a:gd name="connsiteY5" fmla="*/ 5000 h 10000"/>
              <a:gd name="connsiteX6" fmla="*/ 1667 w 10073"/>
              <a:gd name="connsiteY6" fmla="*/ 0 h 10000"/>
              <a:gd name="connsiteX0" fmla="*/ 1667 w 9254"/>
              <a:gd name="connsiteY0" fmla="*/ 0 h 10000"/>
              <a:gd name="connsiteX1" fmla="*/ 8333 w 9254"/>
              <a:gd name="connsiteY1" fmla="*/ 0 h 10000"/>
              <a:gd name="connsiteX2" fmla="*/ 8333 w 9254"/>
              <a:gd name="connsiteY2" fmla="*/ 10000 h 10000"/>
              <a:gd name="connsiteX3" fmla="*/ 1667 w 9254"/>
              <a:gd name="connsiteY3" fmla="*/ 10000 h 10000"/>
              <a:gd name="connsiteX4" fmla="*/ 0 w 9254"/>
              <a:gd name="connsiteY4" fmla="*/ 5000 h 10000"/>
              <a:gd name="connsiteX5" fmla="*/ 1667 w 9254"/>
              <a:gd name="connsiteY5" fmla="*/ 0 h 10000"/>
              <a:gd name="connsiteX0" fmla="*/ 8333 w 9254"/>
              <a:gd name="connsiteY0" fmla="*/ 10000 h 10000"/>
              <a:gd name="connsiteX1" fmla="*/ 6666 w 9254"/>
              <a:gd name="connsiteY1" fmla="*/ 5000 h 10000"/>
              <a:gd name="connsiteX2" fmla="*/ 8333 w 9254"/>
              <a:gd name="connsiteY2" fmla="*/ 0 h 10000"/>
              <a:gd name="connsiteX0" fmla="*/ 1667 w 9254"/>
              <a:gd name="connsiteY0" fmla="*/ 0 h 10000"/>
              <a:gd name="connsiteX1" fmla="*/ 8333 w 9254"/>
              <a:gd name="connsiteY1" fmla="*/ 0 h 10000"/>
              <a:gd name="connsiteX2" fmla="*/ 9254 w 9254"/>
              <a:gd name="connsiteY2" fmla="*/ 5323 h 10000"/>
              <a:gd name="connsiteX3" fmla="*/ 8333 w 9254"/>
              <a:gd name="connsiteY3" fmla="*/ 10000 h 10000"/>
              <a:gd name="connsiteX4" fmla="*/ 1667 w 9254"/>
              <a:gd name="connsiteY4" fmla="*/ 10000 h 10000"/>
              <a:gd name="connsiteX5" fmla="*/ 0 w 9254"/>
              <a:gd name="connsiteY5" fmla="*/ 5000 h 10000"/>
              <a:gd name="connsiteX6" fmla="*/ 1667 w 9254"/>
              <a:gd name="connsiteY6" fmla="*/ 0 h 10000"/>
              <a:gd name="connsiteX0" fmla="*/ 1801 w 9905"/>
              <a:gd name="connsiteY0" fmla="*/ 0 h 10000"/>
              <a:gd name="connsiteX1" fmla="*/ 9005 w 9905"/>
              <a:gd name="connsiteY1" fmla="*/ 0 h 10000"/>
              <a:gd name="connsiteX2" fmla="*/ 9005 w 9905"/>
              <a:gd name="connsiteY2" fmla="*/ 10000 h 10000"/>
              <a:gd name="connsiteX3" fmla="*/ 1801 w 9905"/>
              <a:gd name="connsiteY3" fmla="*/ 10000 h 10000"/>
              <a:gd name="connsiteX4" fmla="*/ 0 w 9905"/>
              <a:gd name="connsiteY4" fmla="*/ 5000 h 10000"/>
              <a:gd name="connsiteX5" fmla="*/ 1801 w 9905"/>
              <a:gd name="connsiteY5" fmla="*/ 0 h 10000"/>
              <a:gd name="connsiteX0" fmla="*/ 9005 w 9905"/>
              <a:gd name="connsiteY0" fmla="*/ 10000 h 10000"/>
              <a:gd name="connsiteX1" fmla="*/ 7203 w 9905"/>
              <a:gd name="connsiteY1" fmla="*/ 5000 h 10000"/>
              <a:gd name="connsiteX2" fmla="*/ 9005 w 9905"/>
              <a:gd name="connsiteY2" fmla="*/ 0 h 10000"/>
              <a:gd name="connsiteX0" fmla="*/ 1801 w 9905"/>
              <a:gd name="connsiteY0" fmla="*/ 0 h 10000"/>
              <a:gd name="connsiteX1" fmla="*/ 9005 w 9905"/>
              <a:gd name="connsiteY1" fmla="*/ 0 h 10000"/>
              <a:gd name="connsiteX2" fmla="*/ 9005 w 9905"/>
              <a:gd name="connsiteY2" fmla="*/ 10000 h 10000"/>
              <a:gd name="connsiteX3" fmla="*/ 1801 w 9905"/>
              <a:gd name="connsiteY3" fmla="*/ 10000 h 10000"/>
              <a:gd name="connsiteX4" fmla="*/ 0 w 9905"/>
              <a:gd name="connsiteY4" fmla="*/ 5000 h 10000"/>
              <a:gd name="connsiteX5" fmla="*/ 1801 w 9905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5" h="10000" stroke="0" extrusionOk="0">
                <a:moveTo>
                  <a:pt x="1801" y="0"/>
                </a:moveTo>
                <a:lnTo>
                  <a:pt x="9005" y="0"/>
                </a:lnTo>
                <a:cubicBezTo>
                  <a:pt x="10205" y="1667"/>
                  <a:pt x="10205" y="8333"/>
                  <a:pt x="9005" y="10000"/>
                </a:cubicBezTo>
                <a:lnTo>
                  <a:pt x="1801" y="10000"/>
                </a:lnTo>
                <a:cubicBezTo>
                  <a:pt x="806" y="10000"/>
                  <a:pt x="0" y="7761"/>
                  <a:pt x="0" y="5000"/>
                </a:cubicBezTo>
                <a:cubicBezTo>
                  <a:pt x="0" y="2239"/>
                  <a:pt x="806" y="0"/>
                  <a:pt x="1801" y="0"/>
                </a:cubicBezTo>
                <a:close/>
              </a:path>
              <a:path w="9905" h="10000" fill="none" extrusionOk="0">
                <a:moveTo>
                  <a:pt x="9005" y="10000"/>
                </a:moveTo>
                <a:cubicBezTo>
                  <a:pt x="8010" y="10000"/>
                  <a:pt x="7203" y="7761"/>
                  <a:pt x="7203" y="5000"/>
                </a:cubicBezTo>
                <a:cubicBezTo>
                  <a:pt x="7203" y="2239"/>
                  <a:pt x="8010" y="0"/>
                  <a:pt x="9005" y="0"/>
                </a:cubicBezTo>
              </a:path>
              <a:path w="9905" h="10000" fill="none">
                <a:moveTo>
                  <a:pt x="1801" y="0"/>
                </a:moveTo>
                <a:lnTo>
                  <a:pt x="9005" y="0"/>
                </a:lnTo>
                <a:cubicBezTo>
                  <a:pt x="10206" y="1667"/>
                  <a:pt x="10206" y="8333"/>
                  <a:pt x="9005" y="10000"/>
                </a:cubicBezTo>
                <a:lnTo>
                  <a:pt x="1801" y="10000"/>
                </a:lnTo>
                <a:cubicBezTo>
                  <a:pt x="806" y="10000"/>
                  <a:pt x="0" y="7761"/>
                  <a:pt x="0" y="5000"/>
                </a:cubicBezTo>
                <a:cubicBezTo>
                  <a:pt x="0" y="2239"/>
                  <a:pt x="806" y="0"/>
                  <a:pt x="180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7C1F103B-325E-4641-9B6E-ECDA20BFE202}"/>
              </a:ext>
            </a:extLst>
          </p:cNvPr>
          <p:cNvSpPr/>
          <p:nvPr/>
        </p:nvSpPr>
        <p:spPr>
          <a:xfrm>
            <a:off x="5241534" y="3077308"/>
            <a:ext cx="274321" cy="633046"/>
          </a:xfrm>
          <a:prstGeom prst="flowChartMagneticDru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>
            <a:extLst>
              <a:ext uri="{FF2B5EF4-FFF2-40B4-BE49-F238E27FC236}">
                <a16:creationId xmlns:a16="http://schemas.microsoft.com/office/drawing/2014/main" id="{F2F975DF-9F37-4F42-93EA-45A620BCB10C}"/>
              </a:ext>
            </a:extLst>
          </p:cNvPr>
          <p:cNvSpPr/>
          <p:nvPr/>
        </p:nvSpPr>
        <p:spPr>
          <a:xfrm rot="1345452">
            <a:off x="3886047" y="2399734"/>
            <a:ext cx="198707" cy="247450"/>
          </a:xfrm>
          <a:prstGeom prst="chor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>
            <a:extLst>
              <a:ext uri="{FF2B5EF4-FFF2-40B4-BE49-F238E27FC236}">
                <a16:creationId xmlns:a16="http://schemas.microsoft.com/office/drawing/2014/main" id="{5BF74B83-99FA-42C1-BC08-B639C0318279}"/>
              </a:ext>
            </a:extLst>
          </p:cNvPr>
          <p:cNvSpPr/>
          <p:nvPr/>
        </p:nvSpPr>
        <p:spPr>
          <a:xfrm rot="12029703">
            <a:off x="5273019" y="2399667"/>
            <a:ext cx="198707" cy="247450"/>
          </a:xfrm>
          <a:prstGeom prst="chor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2ABDC9-7974-4165-8CF5-E082284DA936}"/>
              </a:ext>
            </a:extLst>
          </p:cNvPr>
          <p:cNvSpPr/>
          <p:nvPr/>
        </p:nvSpPr>
        <p:spPr>
          <a:xfrm>
            <a:off x="3456111" y="2473861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C412F8-1B60-4416-85CD-DCCE50D9CE6B}"/>
              </a:ext>
            </a:extLst>
          </p:cNvPr>
          <p:cNvSpPr/>
          <p:nvPr/>
        </p:nvSpPr>
        <p:spPr>
          <a:xfrm>
            <a:off x="5482572" y="2473861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9AE8E4-A437-43FF-900D-6E231606406C}"/>
              </a:ext>
            </a:extLst>
          </p:cNvPr>
          <p:cNvSpPr/>
          <p:nvPr/>
        </p:nvSpPr>
        <p:spPr>
          <a:xfrm>
            <a:off x="3329722" y="2446361"/>
            <a:ext cx="152997" cy="1540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FF5211-F5C3-4BE4-BFB4-C2BFB7432DBA}"/>
              </a:ext>
            </a:extLst>
          </p:cNvPr>
          <p:cNvSpPr/>
          <p:nvPr/>
        </p:nvSpPr>
        <p:spPr>
          <a:xfrm>
            <a:off x="5873630" y="2446361"/>
            <a:ext cx="152997" cy="15406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F050D-839C-40D9-98FD-4CC573559FF9}"/>
              </a:ext>
            </a:extLst>
          </p:cNvPr>
          <p:cNvSpPr/>
          <p:nvPr/>
        </p:nvSpPr>
        <p:spPr>
          <a:xfrm rot="2841069">
            <a:off x="3019217" y="2278694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4845F343-FD2B-4A2E-B1A5-396C98508DCD}"/>
              </a:ext>
            </a:extLst>
          </p:cNvPr>
          <p:cNvSpPr/>
          <p:nvPr/>
        </p:nvSpPr>
        <p:spPr>
          <a:xfrm rot="12879080">
            <a:off x="2806776" y="1958161"/>
            <a:ext cx="357988" cy="325088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61285058-2EF4-4EBE-9438-1940C474185A}"/>
              </a:ext>
            </a:extLst>
          </p:cNvPr>
          <p:cNvSpPr/>
          <p:nvPr/>
        </p:nvSpPr>
        <p:spPr>
          <a:xfrm rot="2810642">
            <a:off x="2855593" y="1899751"/>
            <a:ext cx="357988" cy="325088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30B51DE7-6795-4ABD-B8CC-9DDC87CB61C5}"/>
              </a:ext>
            </a:extLst>
          </p:cNvPr>
          <p:cNvSpPr/>
          <p:nvPr/>
        </p:nvSpPr>
        <p:spPr>
          <a:xfrm rot="17495238">
            <a:off x="5997854" y="1851180"/>
            <a:ext cx="357988" cy="278963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9FFBE6EF-5038-4F4F-9E42-010FFCB9B8D8}"/>
              </a:ext>
            </a:extLst>
          </p:cNvPr>
          <p:cNvSpPr/>
          <p:nvPr/>
        </p:nvSpPr>
        <p:spPr>
          <a:xfrm rot="7795326">
            <a:off x="6120296" y="1903678"/>
            <a:ext cx="357988" cy="325088"/>
          </a:xfrm>
          <a:prstGeom prst="blockArc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DBA29-9630-46FD-A182-AB656DEB9169}"/>
              </a:ext>
            </a:extLst>
          </p:cNvPr>
          <p:cNvSpPr/>
          <p:nvPr/>
        </p:nvSpPr>
        <p:spPr>
          <a:xfrm rot="17986723">
            <a:off x="5880817" y="2254518"/>
            <a:ext cx="420846" cy="990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07E025-17B7-4794-B845-2B02FCAEF661}"/>
              </a:ext>
            </a:extLst>
          </p:cNvPr>
          <p:cNvCxnSpPr>
            <a:endCxn id="12" idx="4"/>
          </p:cNvCxnSpPr>
          <p:nvPr/>
        </p:nvCxnSpPr>
        <p:spPr>
          <a:xfrm>
            <a:off x="2085975" y="3171825"/>
            <a:ext cx="1745272" cy="22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235ED6-84AA-47E1-BC1B-B6C0092A414C}"/>
              </a:ext>
            </a:extLst>
          </p:cNvPr>
          <p:cNvCxnSpPr>
            <a:cxnSpLocks/>
          </p:cNvCxnSpPr>
          <p:nvPr/>
        </p:nvCxnSpPr>
        <p:spPr>
          <a:xfrm>
            <a:off x="2533584" y="1381467"/>
            <a:ext cx="1797068" cy="5031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F43C35-E547-42D3-9A8F-C1C73F90814F}"/>
              </a:ext>
            </a:extLst>
          </p:cNvPr>
          <p:cNvCxnSpPr>
            <a:cxnSpLocks/>
          </p:cNvCxnSpPr>
          <p:nvPr/>
        </p:nvCxnSpPr>
        <p:spPr>
          <a:xfrm flipH="1">
            <a:off x="4886325" y="1171360"/>
            <a:ext cx="1197022" cy="9462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4AA859-67AF-4BD1-ACBD-0F36C3719989}"/>
              </a:ext>
            </a:extLst>
          </p:cNvPr>
          <p:cNvSpPr/>
          <p:nvPr/>
        </p:nvSpPr>
        <p:spPr>
          <a:xfrm>
            <a:off x="1228725" y="1171360"/>
            <a:ext cx="1304859" cy="3431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CF55B3-0CA5-4119-B173-50E365C5D4B6}"/>
              </a:ext>
            </a:extLst>
          </p:cNvPr>
          <p:cNvSpPr/>
          <p:nvPr/>
        </p:nvSpPr>
        <p:spPr>
          <a:xfrm>
            <a:off x="812654" y="2962319"/>
            <a:ext cx="1304859" cy="3431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CA886-FC96-436A-AFC7-7A40D3E6E822}"/>
              </a:ext>
            </a:extLst>
          </p:cNvPr>
          <p:cNvSpPr/>
          <p:nvPr/>
        </p:nvSpPr>
        <p:spPr>
          <a:xfrm>
            <a:off x="6041876" y="957352"/>
            <a:ext cx="1304859" cy="3431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2783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2EDE1-2D4F-4A75-8210-C397EF92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3A163-5D7C-48DE-8B2D-FE5576FDE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7" y="1577975"/>
            <a:ext cx="3705225" cy="235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E62E5-24A5-46B3-AEBE-C2762B78D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8" y="1226606"/>
            <a:ext cx="3886202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7306B3-CD20-47F3-91B2-4456C6A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55" y="1929675"/>
            <a:ext cx="8229600" cy="857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Line Following Robot</a:t>
            </a:r>
          </a:p>
        </p:txBody>
      </p:sp>
    </p:spTree>
    <p:extLst>
      <p:ext uri="{BB962C8B-B14F-4D97-AF65-F5344CB8AC3E}">
        <p14:creationId xmlns:p14="http://schemas.microsoft.com/office/powerpoint/2010/main" val="20578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A8124-9AAA-4031-AF07-12D1B40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5DDB9-8086-4CEB-ACD1-7C6CC62F3DC6}"/>
              </a:ext>
            </a:extLst>
          </p:cNvPr>
          <p:cNvSpPr txBox="1"/>
          <p:nvPr/>
        </p:nvSpPr>
        <p:spPr>
          <a:xfrm>
            <a:off x="3793582" y="186286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Infra Red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F4834-D1FF-4A25-9F94-8CBDB8034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946" y="1323974"/>
            <a:ext cx="655410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5CFF8-A129-4457-8A41-A12EB9E1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76200"/>
            <a:ext cx="5715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0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71BE2-37EF-4D7C-84BF-89116AB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34F37-8F6E-470E-9E11-AA0CFD51F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05979"/>
            <a:ext cx="5715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7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345</Words>
  <Application>Microsoft Office PowerPoint</Application>
  <PresentationFormat>On-screen Show (16:9)</PresentationFormat>
  <Paragraphs>125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Simple Light</vt:lpstr>
      <vt:lpstr>Office Theme</vt:lpstr>
      <vt:lpstr>PowerPoint Presentation</vt:lpstr>
      <vt:lpstr>To Do</vt:lpstr>
      <vt:lpstr>Introduction To Robotics</vt:lpstr>
      <vt:lpstr>PowerPoint Presentation</vt:lpstr>
      <vt:lpstr>PowerPoint Presentation</vt:lpstr>
      <vt:lpstr>Line Following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</vt:lpstr>
      <vt:lpstr>Raspberry Pi</vt:lpstr>
      <vt:lpstr>L298N Motor Driver</vt:lpstr>
      <vt:lpstr>InfraRed Modules</vt:lpstr>
      <vt:lpstr>Geared DC Motors</vt:lpstr>
      <vt:lpstr>Connect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</dc:title>
  <dc:creator>mohamed suhail</dc:creator>
  <cp:lastModifiedBy>R. Stanley Baroi</cp:lastModifiedBy>
  <cp:revision>80</cp:revision>
  <dcterms:modified xsi:type="dcterms:W3CDTF">2018-06-01T15:46:07Z</dcterms:modified>
</cp:coreProperties>
</file>