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4"/>
  </p:notesMasterIdLst>
  <p:sldIdLst>
    <p:sldId id="256" r:id="rId2"/>
    <p:sldId id="257" r:id="rId3"/>
    <p:sldId id="306" r:id="rId4"/>
    <p:sldId id="305" r:id="rId5"/>
    <p:sldId id="299" r:id="rId6"/>
    <p:sldId id="300" r:id="rId7"/>
    <p:sldId id="301" r:id="rId8"/>
    <p:sldId id="302" r:id="rId9"/>
    <p:sldId id="303" r:id="rId10"/>
    <p:sldId id="304" r:id="rId11"/>
    <p:sldId id="286" r:id="rId12"/>
    <p:sldId id="27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4" autoAdjust="0"/>
    <p:restoredTop sz="83784" autoAdjust="0"/>
  </p:normalViewPr>
  <p:slideViewPr>
    <p:cSldViewPr snapToGrid="0">
      <p:cViewPr>
        <p:scale>
          <a:sx n="125" d="100"/>
          <a:sy n="125" d="100"/>
        </p:scale>
        <p:origin x="125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457200" marR="0" lvl="1"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914400" marR="0" lvl="2"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371600" marR="0" lvl="3"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1828800" marR="0" lvl="4"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286000" marR="0" lvl="5"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2743200" marR="0" lvl="6"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200400" marR="0" lvl="7"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3657600" marR="0" lvl="8"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t>Read more </a:t>
            </a:r>
            <a:r>
              <a:rPr lang="en-US" b="0" dirty="0"/>
              <a:t>https://www.sparkfun.com/products/8449</a:t>
            </a:r>
          </a:p>
          <a:p>
            <a:pPr lvl="0" rtl="0">
              <a:spcBef>
                <a:spcPts val="0"/>
              </a:spcBef>
              <a:buNone/>
            </a:pPr>
            <a:r>
              <a:rPr lang="en-US" b="1" dirty="0"/>
              <a:t>Example with Arduino: </a:t>
            </a:r>
            <a:r>
              <a:rPr lang="en-US" dirty="0"/>
              <a:t>http://learningaboutelectronics.com/Articles/Vibration-motor-circuit.php</a:t>
            </a: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281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98981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indent="0">
              <a:buNone/>
            </a:pPr>
            <a:endParaRPr sz="1100" b="0" i="0" u="none" strike="noStrike" cap="none" dirty="0">
              <a:solidFill>
                <a:schemeClr val="dk1"/>
              </a:solidFill>
              <a:latin typeface="Arial"/>
              <a:ea typeface="Arial"/>
              <a:cs typeface="Arial"/>
              <a:sym typeface="Arial"/>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indent="0">
              <a:buNone/>
            </a:pPr>
            <a:endParaRPr sz="1100" b="0" i="0" u="none" strike="noStrike" cap="none" dirty="0">
              <a:solidFill>
                <a:schemeClr val="dk1"/>
              </a:solidFill>
              <a:latin typeface="Arial"/>
              <a:ea typeface="Arial"/>
              <a:cs typeface="Arial"/>
              <a:sym typeface="Arial"/>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5532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indent="0">
              <a:buNone/>
            </a:pPr>
            <a:endParaRPr sz="1100" b="0" i="0" u="none" strike="noStrike" cap="none" dirty="0">
              <a:solidFill>
                <a:schemeClr val="dk1"/>
              </a:solidFill>
              <a:latin typeface="Arial"/>
              <a:ea typeface="Arial"/>
              <a:cs typeface="Arial"/>
              <a:sym typeface="Arial"/>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0087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sz="1100" b="0" i="0" u="none" strike="noStrike" kern="1200" cap="none" dirty="0">
                <a:solidFill>
                  <a:schemeClr val="dk1"/>
                </a:solidFill>
                <a:effectLst/>
                <a:latin typeface="Arial"/>
                <a:ea typeface="Arial"/>
                <a:cs typeface="Arial"/>
                <a:sym typeface="Arial"/>
              </a:rPr>
              <a:t>The introduction of the Raspberry Pi Zero allowed one to embed an entire computer in even smaller projects. This guide will cover the latest version of the Zero product line, the Raspberry Pi Zero - Wireless, which has an onboard </a:t>
            </a:r>
            <a:r>
              <a:rPr lang="en-US" sz="1100" b="0" i="0" u="none" strike="noStrike" kern="1200" cap="none" dirty="0" err="1">
                <a:solidFill>
                  <a:schemeClr val="dk1"/>
                </a:solidFill>
                <a:effectLst/>
                <a:latin typeface="Arial"/>
                <a:ea typeface="Arial"/>
                <a:cs typeface="Arial"/>
                <a:sym typeface="Arial"/>
              </a:rPr>
              <a:t>WiFi</a:t>
            </a:r>
            <a:r>
              <a:rPr lang="en-US" sz="1100" b="0" i="0" u="none" strike="noStrike" kern="1200" cap="none" dirty="0">
                <a:solidFill>
                  <a:schemeClr val="dk1"/>
                </a:solidFill>
                <a:effectLst/>
                <a:latin typeface="Arial"/>
                <a:ea typeface="Arial"/>
                <a:cs typeface="Arial"/>
                <a:sym typeface="Arial"/>
              </a:rPr>
              <a:t> module. While these directions should work for most any version and form factor of the Raspberry Pi, it will revolve around the Pi Zero W.</a:t>
            </a:r>
          </a:p>
          <a:p>
            <a:pPr marL="0" indent="0">
              <a:buNone/>
            </a:pPr>
            <a:endParaRPr lang="en-US" sz="1100" b="0" i="0" u="none" strike="noStrike" kern="1200" cap="none" dirty="0">
              <a:solidFill>
                <a:schemeClr val="dk1"/>
              </a:solidFill>
              <a:effectLst/>
              <a:latin typeface="Arial"/>
              <a:ea typeface="Arial"/>
              <a:cs typeface="Arial"/>
              <a:sym typeface="Arial"/>
            </a:endParaRPr>
          </a:p>
          <a:p>
            <a:pPr marL="0" indent="0">
              <a:buNone/>
            </a:pPr>
            <a:r>
              <a:rPr lang="en-US" sz="1100" b="0" i="0" u="none" strike="noStrike" kern="1200" cap="none" dirty="0">
                <a:solidFill>
                  <a:schemeClr val="dk1"/>
                </a:solidFill>
                <a:effectLst/>
                <a:latin typeface="Arial"/>
                <a:ea typeface="Arial"/>
                <a:cs typeface="Arial"/>
                <a:sym typeface="Arial"/>
              </a:rPr>
              <a:t>Additional Connections</a:t>
            </a:r>
          </a:p>
          <a:p>
            <a:pPr marL="0" indent="0">
              <a:buNone/>
            </a:pPr>
            <a:r>
              <a:rPr lang="en-US" sz="1100" b="0" i="0" u="none" strike="noStrike" kern="1200" cap="none" dirty="0">
                <a:solidFill>
                  <a:schemeClr val="dk1"/>
                </a:solidFill>
                <a:effectLst/>
                <a:latin typeface="Arial"/>
                <a:ea typeface="Arial"/>
                <a:cs typeface="Arial"/>
                <a:sym typeface="Arial"/>
              </a:rPr>
              <a:t>Last, you may notice two sets of </a:t>
            </a:r>
            <a:r>
              <a:rPr lang="en-US" sz="1100" b="0" i="0" u="none" strike="noStrike" kern="1200" cap="none" dirty="0" err="1">
                <a:solidFill>
                  <a:schemeClr val="dk1"/>
                </a:solidFill>
                <a:effectLst/>
                <a:latin typeface="Arial"/>
                <a:ea typeface="Arial"/>
                <a:cs typeface="Arial"/>
                <a:sym typeface="Arial"/>
              </a:rPr>
              <a:t>thruhole</a:t>
            </a:r>
            <a:r>
              <a:rPr lang="en-US" sz="1100" b="0" i="0" u="none" strike="noStrike" kern="1200" cap="none" dirty="0">
                <a:solidFill>
                  <a:schemeClr val="dk1"/>
                </a:solidFill>
                <a:effectLst/>
                <a:latin typeface="Arial"/>
                <a:ea typeface="Arial"/>
                <a:cs typeface="Arial"/>
                <a:sym typeface="Arial"/>
              </a:rPr>
              <a:t> pads labeled TV and Run. The TV pads allow you to connect an RCA jack to the board instead of using the HDMI out. The Run pins connect to the chips reset pin and will either turn the board off or turn it back on once it has been shutdown. Connecting a button here is a good way to power cycle your board.</a:t>
            </a:r>
          </a:p>
          <a:p>
            <a:pPr lvl="0" rtl="0">
              <a:spcBef>
                <a:spcPts val="0"/>
              </a:spcBef>
              <a:buNone/>
            </a:pPr>
            <a:endParaRPr lang="en-US" b="1" dirty="0"/>
          </a:p>
          <a:p>
            <a:pPr lvl="0" rtl="0">
              <a:spcBef>
                <a:spcPts val="0"/>
              </a:spcBef>
              <a:buNone/>
            </a:pPr>
            <a:r>
              <a:rPr lang="en-US" b="1" dirty="0"/>
              <a:t>Main Website - </a:t>
            </a:r>
            <a:r>
              <a:rPr lang="en-US" dirty="0"/>
              <a:t>https://www.raspberrypi.org/products/raspberry-pi-zero-w/</a:t>
            </a:r>
          </a:p>
          <a:p>
            <a:pPr lvl="0" rtl="0">
              <a:spcBef>
                <a:spcPts val="0"/>
              </a:spcBef>
              <a:buNone/>
            </a:pPr>
            <a:r>
              <a:rPr lang="en-US" b="1" dirty="0"/>
              <a:t>Arduino vs Raspberry PI - </a:t>
            </a:r>
            <a:r>
              <a:rPr lang="en-US" dirty="0"/>
              <a:t>https://makezine.com/2015/12/04/admittedly-simplistic-guide-raspberry-pi-vs-arduino/ ; https://circuitdigest.com/article/arduino-vs-raspberryp-pi-difference-between-the-two</a:t>
            </a:r>
          </a:p>
          <a:p>
            <a:pPr lvl="0" rtl="0">
              <a:spcBef>
                <a:spcPts val="0"/>
              </a:spcBef>
              <a:buNone/>
            </a:pPr>
            <a:r>
              <a:rPr lang="en-US" b="1" dirty="0"/>
              <a:t>Raspberry PI OS - </a:t>
            </a:r>
            <a:r>
              <a:rPr lang="en-US" dirty="0"/>
              <a:t>https://lifehacker.com/the-best-operating-systems-for-your-raspberry-pi-projec-1774669829</a:t>
            </a:r>
          </a:p>
          <a:p>
            <a:pPr lvl="0" rtl="0">
              <a:spcBef>
                <a:spcPts val="0"/>
              </a:spcBef>
              <a:buNone/>
            </a:pPr>
            <a:r>
              <a:rPr lang="en-US" b="1" dirty="0"/>
              <a:t>Raspberry PI Zero- </a:t>
            </a:r>
            <a:r>
              <a:rPr lang="en-US" dirty="0"/>
              <a:t>https://learn.sparkfun.com/tutorials/getting-started-with-the-raspberry-pi-zero-wireless</a:t>
            </a:r>
          </a:p>
          <a:p>
            <a:pPr lvl="0" rtl="0">
              <a:spcBef>
                <a:spcPts val="0"/>
              </a:spcBef>
              <a:buNone/>
            </a:pP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66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t>Main Website - </a:t>
            </a:r>
            <a:r>
              <a:rPr lang="en-US" dirty="0"/>
              <a:t>https://www.raspberrypi.org/</a:t>
            </a:r>
          </a:p>
          <a:p>
            <a:pPr lvl="0" rtl="0">
              <a:spcBef>
                <a:spcPts val="0"/>
              </a:spcBef>
              <a:buNone/>
            </a:pPr>
            <a:r>
              <a:rPr lang="en-US" b="1" dirty="0"/>
              <a:t>Arduino vs Raspberry PI - </a:t>
            </a:r>
            <a:r>
              <a:rPr lang="en-US" dirty="0"/>
              <a:t>https://makezine.com/2015/12/04/admittedly-simplistic-guide-raspberry-pi-vs-arduino/ ; https://circuitdigest.com/article/arduino-vs-raspberryp-pi-difference-between-the-two</a:t>
            </a:r>
          </a:p>
          <a:p>
            <a:pPr lvl="0" rtl="0">
              <a:spcBef>
                <a:spcPts val="0"/>
              </a:spcBef>
              <a:buNone/>
            </a:pPr>
            <a:r>
              <a:rPr lang="en-US" b="1" dirty="0"/>
              <a:t>Raspberry PI OS - </a:t>
            </a:r>
            <a:r>
              <a:rPr lang="en-US" dirty="0"/>
              <a:t>https://lifehacker.com/the-best-operating-systems-for-your-raspberry-pi-projec-1774669829</a:t>
            </a:r>
          </a:p>
          <a:p>
            <a:pPr lvl="0" rtl="0">
              <a:spcBef>
                <a:spcPts val="0"/>
              </a:spcBef>
              <a:buNone/>
            </a:pPr>
            <a:r>
              <a:rPr lang="en-US" b="1" dirty="0"/>
              <a:t>Raspberry PI Zero vs Raspberry PI 3 - </a:t>
            </a:r>
            <a:r>
              <a:rPr lang="en-US" b="0" dirty="0"/>
              <a:t>http://socialcompare.com/en/comparison/raspberrypi-models-comparison</a:t>
            </a:r>
            <a:endParaRPr b="0"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6244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t>Read more </a:t>
            </a:r>
            <a:r>
              <a:rPr lang="en-US" b="0" dirty="0"/>
              <a:t>https://www.smart-prototyping.com/DHT11-Humidity-and-Temperature-Sensor-Module</a:t>
            </a:r>
          </a:p>
          <a:p>
            <a:pPr lvl="0" rtl="0">
              <a:spcBef>
                <a:spcPts val="0"/>
              </a:spcBef>
              <a:buNone/>
            </a:pPr>
            <a:r>
              <a:rPr lang="en-US" b="1" dirty="0"/>
              <a:t>Example with Arduino: </a:t>
            </a:r>
            <a:r>
              <a:rPr lang="en-US" dirty="0"/>
              <a:t>https://www.smart-prototyping.com/blog/DHT11-Temperature-and-Humidity-Sensor-with-an-Arduino-Uno</a:t>
            </a: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7377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t>Read more: </a:t>
            </a:r>
            <a:r>
              <a:rPr lang="en-US" b="0" dirty="0"/>
              <a:t>https://www.modmypi.com/blog/hc-sr04-ultrasonic-range-sensor-on-the-raspberry-pi</a:t>
            </a:r>
            <a:endParaRPr b="0"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9678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t>Read more </a:t>
            </a:r>
            <a:r>
              <a:rPr lang="en-US" b="0" dirty="0"/>
              <a:t>https://www.sparkfun.com/products/8449</a:t>
            </a:r>
          </a:p>
          <a:p>
            <a:pPr lvl="0" rtl="0">
              <a:spcBef>
                <a:spcPts val="0"/>
              </a:spcBef>
              <a:buNone/>
            </a:pPr>
            <a:r>
              <a:rPr lang="en-US" b="1" dirty="0"/>
              <a:t>Example with Arduino: </a:t>
            </a:r>
            <a:r>
              <a:rPr lang="en-US" dirty="0"/>
              <a:t>http://learningaboutelectronics.com/Articles/Vibration-motor-circuit.php</a:t>
            </a: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3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685800" y="1597819"/>
            <a:ext cx="7772400" cy="11025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13" name="Shape 13"/>
          <p:cNvSpPr txBox="1">
            <a:spLocks noGrp="1"/>
          </p:cNvSpPr>
          <p:nvPr>
            <p:ph type="subTitle" idx="1"/>
          </p:nvPr>
        </p:nvSpPr>
        <p:spPr>
          <a:xfrm>
            <a:off x="1371600" y="2914650"/>
            <a:ext cx="6400800" cy="1314300"/>
          </a:xfrm>
          <a:prstGeom prst="rect">
            <a:avLst/>
          </a:prstGeom>
          <a:noFill/>
          <a:ln>
            <a:noFill/>
          </a:ln>
        </p:spPr>
        <p:txBody>
          <a:bodyPr wrap="square" lIns="91425" tIns="91425" rIns="91425" bIns="91425" anchor="t" anchorCtr="0"/>
          <a:lstStyle>
            <a:lvl1pPr marL="0" marR="0" lvl="0" indent="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rot="5400000">
            <a:off x="6012600" y="771581"/>
            <a:ext cx="3291000" cy="20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67" name="Shape 67"/>
          <p:cNvSpPr txBox="1">
            <a:spLocks noGrp="1"/>
          </p:cNvSpPr>
          <p:nvPr>
            <p:ph type="body" idx="1"/>
          </p:nvPr>
        </p:nvSpPr>
        <p:spPr>
          <a:xfrm rot="5400000">
            <a:off x="1821600" y="-1209619"/>
            <a:ext cx="3291000" cy="60198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19" name="Shape 19"/>
          <p:cNvSpPr txBox="1">
            <a:spLocks noGrp="1"/>
          </p:cNvSpPr>
          <p:nvPr>
            <p:ph type="body" idx="1"/>
          </p:nvPr>
        </p:nvSpPr>
        <p:spPr>
          <a:xfrm>
            <a:off x="457200" y="1200151"/>
            <a:ext cx="8229600" cy="33945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3" y="3305176"/>
            <a:ext cx="7772400" cy="10215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25" name="Shape 25"/>
          <p:cNvSpPr txBox="1">
            <a:spLocks noGrp="1"/>
          </p:cNvSpPr>
          <p:nvPr>
            <p:ph type="body" idx="1"/>
          </p:nvPr>
        </p:nvSpPr>
        <p:spPr>
          <a:xfrm>
            <a:off x="722313" y="2180035"/>
            <a:ext cx="7772400" cy="1125000"/>
          </a:xfrm>
          <a:prstGeom prst="rect">
            <a:avLst/>
          </a:prstGeom>
          <a:noFill/>
          <a:ln>
            <a:noFill/>
          </a:ln>
        </p:spPr>
        <p:txBody>
          <a:bodyPr wrap="square" lIns="91425" tIns="91425" rIns="91425" bIns="91425" anchor="b" anchorCtr="0"/>
          <a:lstStyle>
            <a:lvl1pPr marL="0" marR="0" lvl="0" indent="0" algn="l"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914400" marR="0" lvl="2" indent="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371600" marR="0" lvl="3"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1828800" marR="0" lvl="4"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286000" marR="0" lvl="5"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2743200" marR="0" lvl="6"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200400" marR="0" lvl="7"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3657600" marR="0" lvl="8"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31" name="Shape 31"/>
          <p:cNvSpPr txBox="1">
            <a:spLocks noGrp="1"/>
          </p:cNvSpPr>
          <p:nvPr>
            <p:ph type="body" idx="1"/>
          </p:nvPr>
        </p:nvSpPr>
        <p:spPr>
          <a:xfrm>
            <a:off x="457200" y="900113"/>
            <a:ext cx="4038600" cy="2545500"/>
          </a:xfrm>
          <a:prstGeom prst="rect">
            <a:avLst/>
          </a:prstGeom>
          <a:noFill/>
          <a:ln>
            <a:noFill/>
          </a:ln>
        </p:spPr>
        <p:txBody>
          <a:bodyPr wrap="square" lIns="91425" tIns="91425" rIns="91425" bIns="91425" anchor="t" anchorCtr="0"/>
          <a:lstStyle>
            <a:lvl1pPr marL="342900" marR="0" lvl="0" indent="127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4648200" y="900113"/>
            <a:ext cx="4038600" cy="2545500"/>
          </a:xfrm>
          <a:prstGeom prst="rect">
            <a:avLst/>
          </a:prstGeom>
          <a:noFill/>
          <a:ln>
            <a:noFill/>
          </a:ln>
        </p:spPr>
        <p:txBody>
          <a:bodyPr wrap="square" lIns="91425" tIns="91425" rIns="91425" bIns="91425" anchor="t" anchorCtr="0"/>
          <a:lstStyle>
            <a:lvl1pPr marL="342900" marR="0" lvl="0" indent="127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38" name="Shape 38"/>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1"/>
        <p:cNvGrpSpPr/>
        <p:nvPr/>
      </p:nvGrpSpPr>
      <p:grpSpPr>
        <a:xfrm>
          <a:off x="0" y="0"/>
          <a:ext cx="0" cy="0"/>
          <a:chOff x="0" y="0"/>
          <a:chExt cx="0" cy="0"/>
        </a:xfrm>
      </p:grpSpPr>
      <p:sp>
        <p:nvSpPr>
          <p:cNvPr id="42" name="Shape 42"/>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1" y="204787"/>
            <a:ext cx="3008400" cy="8715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47" name="Shape 47"/>
          <p:cNvSpPr txBox="1">
            <a:spLocks noGrp="1"/>
          </p:cNvSpPr>
          <p:nvPr>
            <p:ph type="body" idx="1"/>
          </p:nvPr>
        </p:nvSpPr>
        <p:spPr>
          <a:xfrm>
            <a:off x="3575050" y="204788"/>
            <a:ext cx="5111700" cy="43899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1" y="1076326"/>
            <a:ext cx="3008400" cy="3518400"/>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2288" y="3600450"/>
            <a:ext cx="5486400" cy="4251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54" name="Shape 54"/>
          <p:cNvSpPr>
            <a:spLocks noGrp="1"/>
          </p:cNvSpPr>
          <p:nvPr>
            <p:ph type="pic" idx="2"/>
          </p:nvPr>
        </p:nvSpPr>
        <p:spPr>
          <a:xfrm>
            <a:off x="1792288" y="459581"/>
            <a:ext cx="5486400" cy="3086100"/>
          </a:xfrm>
          <a:prstGeom prst="rect">
            <a:avLst/>
          </a:prstGeom>
          <a:noFill/>
          <a:ln>
            <a:noFill/>
          </a:ln>
        </p:spPr>
        <p:txBody>
          <a:bodyPr wrap="square" lIns="91425" tIns="91425" rIns="91425" bIns="91425" anchor="t" anchorCtr="0"/>
          <a:lstStyle>
            <a:lvl1pPr marL="0" marR="0" lvl="0" indent="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1792288" y="4025503"/>
            <a:ext cx="5486400" cy="603600"/>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61" name="Shape 61"/>
          <p:cNvSpPr txBox="1">
            <a:spLocks noGrp="1"/>
          </p:cNvSpPr>
          <p:nvPr>
            <p:ph type="body" idx="1"/>
          </p:nvPr>
        </p:nvSpPr>
        <p:spPr>
          <a:xfrm rot="5400000">
            <a:off x="2874750" y="-1217399"/>
            <a:ext cx="3394500" cy="82296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blip>
          <a:srcRect/>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7" name="Shape 7"/>
          <p:cNvSpPr txBox="1">
            <a:spLocks noGrp="1"/>
          </p:cNvSpPr>
          <p:nvPr>
            <p:ph type="body" idx="1"/>
          </p:nvPr>
        </p:nvSpPr>
        <p:spPr>
          <a:xfrm>
            <a:off x="457200" y="1200151"/>
            <a:ext cx="8229600" cy="33945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9867XDW4k9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youtube.com/watch?v=ELeNjLtPvn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Shape 151"/>
          <p:cNvSpPr txBox="1">
            <a:spLocks noGrp="1"/>
          </p:cNvSpPr>
          <p:nvPr>
            <p:ph type="subTitle" idx="1"/>
          </p:nvPr>
        </p:nvSpPr>
        <p:spPr>
          <a:xfrm>
            <a:off x="1295400" y="3908450"/>
            <a:ext cx="6400800" cy="1314300"/>
          </a:xfrm>
          <a:prstGeom prst="rect">
            <a:avLst/>
          </a:prstGeom>
          <a:noFill/>
          <a:ln>
            <a:noFill/>
          </a:ln>
        </p:spPr>
        <p:txBody>
          <a:bodyPr wrap="square" lIns="91425" tIns="91425" rIns="91425" bIns="91425" anchor="t" anchorCtr="0">
            <a:noAutofit/>
          </a:bodyPr>
          <a:lstStyle/>
          <a:p>
            <a:pPr marL="0" marR="0" lvl="0" indent="-114300" algn="ctr" rtl="0">
              <a:lnSpc>
                <a:spcPct val="100000"/>
              </a:lnSpc>
              <a:spcBef>
                <a:spcPts val="0"/>
              </a:spcBef>
              <a:spcAft>
                <a:spcPts val="0"/>
              </a:spcAft>
              <a:buClr>
                <a:srgbClr val="888888"/>
              </a:buClr>
              <a:buSzPts val="1800"/>
              <a:buFont typeface="Arial"/>
              <a:buNone/>
            </a:pPr>
            <a:r>
              <a:rPr lang="en-US" sz="1800" b="0" i="0" u="none" strike="noStrike" cap="none" dirty="0">
                <a:solidFill>
                  <a:srgbClr val="FFFFFF"/>
                </a:solidFill>
                <a:latin typeface="Calibri"/>
                <a:ea typeface="Calibri"/>
                <a:cs typeface="Calibri"/>
                <a:sym typeface="Calibri"/>
              </a:rPr>
              <a:t>Presented By : The Assembly Team</a:t>
            </a:r>
          </a:p>
        </p:txBody>
      </p:sp>
      <p:sp>
        <p:nvSpPr>
          <p:cNvPr id="152" name="Shape 152" descr="Image result for smart phone clip art"/>
          <p:cNvSpPr/>
          <p:nvPr/>
        </p:nvSpPr>
        <p:spPr>
          <a:xfrm>
            <a:off x="4419600" y="2419350"/>
            <a:ext cx="304800" cy="304800"/>
          </a:xfrm>
          <a:prstGeom prst="rect">
            <a:avLst/>
          </a:prstGeom>
          <a:noFill/>
          <a:ln>
            <a:noFill/>
          </a:ln>
        </p:spPr>
        <p:txBody>
          <a:bodyPr wrap="square" lIns="91425" tIns="45700" rIns="91425" bIns="45700" anchor="t"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50" name="Picture 2" descr="https://lh3.googleusercontent.com/oYOk3uI65fSr73V0--ujPH20whsEFxDgG2sHlPFeSz8y9w_S6wLvjZ95zjLecGu1D0Rr8MIHYZoV_PUUIFKnS4SgTpLn4W8E4sxK1dVXCmMH8Wf1m_5ic83ULjxnWGGb6vdZr3RwSQ">
            <a:extLst>
              <a:ext uri="{FF2B5EF4-FFF2-40B4-BE49-F238E27FC236}">
                <a16:creationId xmlns:a16="http://schemas.microsoft.com/office/drawing/2014/main" id="{96949213-80AC-4A0B-BD8D-A7CACF188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380" y="464058"/>
            <a:ext cx="5806440" cy="31935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8" y="65326"/>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sz="3600" b="1" dirty="0">
                <a:solidFill>
                  <a:schemeClr val="bg1"/>
                </a:solidFill>
              </a:rPr>
              <a:t>Circuit diagram</a:t>
            </a:r>
            <a:endParaRPr lang="en" sz="3600" b="1" dirty="0">
              <a:solidFill>
                <a:schemeClr val="bg1"/>
              </a:solidFill>
            </a:endParaRPr>
          </a:p>
        </p:txBody>
      </p:sp>
      <p:pic>
        <p:nvPicPr>
          <p:cNvPr id="3" name="Picture 2" descr="A screenshot of a cell phone&#10;&#10;Description generated with high confidence">
            <a:extLst>
              <a:ext uri="{FF2B5EF4-FFF2-40B4-BE49-F238E27FC236}">
                <a16:creationId xmlns:a16="http://schemas.microsoft.com/office/drawing/2014/main" id="{6C78B5E5-87AE-4416-ABE3-89CD1FA32FFE}"/>
              </a:ext>
            </a:extLst>
          </p:cNvPr>
          <p:cNvPicPr>
            <a:picLocks noChangeAspect="1"/>
          </p:cNvPicPr>
          <p:nvPr/>
        </p:nvPicPr>
        <p:blipFill>
          <a:blip r:embed="rId3"/>
          <a:stretch>
            <a:fillRect/>
          </a:stretch>
        </p:blipFill>
        <p:spPr>
          <a:xfrm>
            <a:off x="1384661" y="922726"/>
            <a:ext cx="6374675" cy="4220774"/>
          </a:xfrm>
          <a:prstGeom prst="rect">
            <a:avLst/>
          </a:prstGeom>
        </p:spPr>
      </p:pic>
    </p:spTree>
    <p:extLst>
      <p:ext uri="{BB962C8B-B14F-4D97-AF65-F5344CB8AC3E}">
        <p14:creationId xmlns:p14="http://schemas.microsoft.com/office/powerpoint/2010/main" val="27521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457200" y="205273"/>
            <a:ext cx="8229600" cy="857400"/>
          </a:xfrm>
          <a:prstGeom prst="rect">
            <a:avLst/>
          </a:prstGeom>
          <a:noFill/>
          <a:ln>
            <a:noFill/>
          </a:ln>
        </p:spPr>
        <p:txBody>
          <a:bodyPr wrap="square" lIns="91425" tIns="91425" rIns="91425" bIns="91425" anchor="ctr" anchorCtr="0">
            <a:noAutofit/>
          </a:bodyPr>
          <a:lstStyle/>
          <a:p>
            <a:pPr marL="0" marR="0" lvl="0" indent="-279400" algn="ctr" rtl="0">
              <a:lnSpc>
                <a:spcPct val="100000"/>
              </a:lnSpc>
              <a:spcBef>
                <a:spcPts val="0"/>
              </a:spcBef>
              <a:spcAft>
                <a:spcPts val="0"/>
              </a:spcAft>
              <a:buClr>
                <a:schemeClr val="dk1"/>
              </a:buClr>
              <a:buSzPts val="4400"/>
              <a:buFont typeface="Calibri"/>
              <a:buNone/>
            </a:pPr>
            <a:r>
              <a:rPr lang="en-US" sz="4400" b="1" dirty="0">
                <a:solidFill>
                  <a:schemeClr val="lt1"/>
                </a:solidFill>
                <a:latin typeface="Calibri"/>
                <a:ea typeface="Calibri"/>
                <a:cs typeface="Calibri"/>
                <a:sym typeface="Calibri"/>
              </a:rPr>
              <a:t>GitHub repository</a:t>
            </a:r>
          </a:p>
        </p:txBody>
      </p:sp>
      <p:sp>
        <p:nvSpPr>
          <p:cNvPr id="172" name="Shape 172"/>
          <p:cNvSpPr txBox="1"/>
          <p:nvPr/>
        </p:nvSpPr>
        <p:spPr>
          <a:xfrm>
            <a:off x="883920" y="1260987"/>
            <a:ext cx="7979861" cy="3354765"/>
          </a:xfrm>
          <a:prstGeom prst="rect">
            <a:avLst/>
          </a:prstGeom>
          <a:noFill/>
          <a:ln>
            <a:noFill/>
          </a:ln>
        </p:spPr>
        <p:txBody>
          <a:bodyPr wrap="square" lIns="91425" tIns="45700" rIns="91425" bIns="45700" anchor="t"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a:p>
            <a:pPr marR="0" lvl="0" algn="l" rtl="0">
              <a:lnSpc>
                <a:spcPct val="100000"/>
              </a:lnSpc>
              <a:spcBef>
                <a:spcPts val="0"/>
              </a:spcBef>
              <a:spcAft>
                <a:spcPts val="0"/>
              </a:spcAft>
              <a:buClr>
                <a:schemeClr val="lt1"/>
              </a:buClr>
              <a:buSzPts val="1700"/>
            </a:pPr>
            <a:r>
              <a:rPr lang="en-US" sz="1700" b="0" i="0" u="none" strike="noStrike" cap="none" dirty="0">
                <a:solidFill>
                  <a:schemeClr val="lt1"/>
                </a:solidFill>
                <a:latin typeface="Arial"/>
                <a:ea typeface="Arial"/>
                <a:cs typeface="Arial"/>
                <a:sym typeface="Arial"/>
              </a:rPr>
              <a:t>To get the instructions and other files go to:</a:t>
            </a:r>
          </a:p>
          <a:p>
            <a:pPr marL="285750" marR="0" lvl="0" indent="-285750" algn="l" rtl="0">
              <a:lnSpc>
                <a:spcPct val="100000"/>
              </a:lnSpc>
              <a:spcBef>
                <a:spcPts val="0"/>
              </a:spcBef>
              <a:spcAft>
                <a:spcPts val="0"/>
              </a:spcAft>
              <a:buClr>
                <a:srgbClr val="000000"/>
              </a:buClr>
              <a:buSzPts val="1400"/>
              <a:buFont typeface="Arial"/>
              <a:buChar char="•"/>
            </a:pPr>
            <a:endParaRPr dirty="0"/>
          </a:p>
          <a:p>
            <a:pPr lvl="0" indent="-127000">
              <a:buClr>
                <a:schemeClr val="dk1"/>
              </a:buClr>
              <a:buSzPts val="2000"/>
            </a:pPr>
            <a:r>
              <a:rPr lang="en-US" sz="2400" b="1" dirty="0">
                <a:solidFill>
                  <a:schemeClr val="dk1"/>
                </a:solidFill>
                <a:highlight>
                  <a:srgbClr val="FFFF00"/>
                </a:highlight>
              </a:rPr>
              <a:t>https://github.com/The-Assembly/Navigation_for_visuallyimpaired</a:t>
            </a:r>
            <a:endParaRPr sz="1600" b="0" i="0" u="none" strike="noStrike" cap="none" dirty="0">
              <a:solidFill>
                <a:schemeClr val="lt1"/>
              </a:solidFill>
              <a:highlight>
                <a:srgbClr val="FFFF00"/>
              </a:highlight>
              <a:latin typeface="Arial"/>
              <a:ea typeface="Arial"/>
              <a:cs typeface="Arial"/>
              <a:sym typeface="Arial"/>
            </a:endParaRPr>
          </a:p>
        </p:txBody>
      </p:sp>
    </p:spTree>
    <p:extLst>
      <p:ext uri="{BB962C8B-B14F-4D97-AF65-F5344CB8AC3E}">
        <p14:creationId xmlns:p14="http://schemas.microsoft.com/office/powerpoint/2010/main" val="137986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061223" y="205979"/>
            <a:ext cx="6770700" cy="857400"/>
          </a:xfrm>
          <a:prstGeom prst="rect">
            <a:avLst/>
          </a:prstGeom>
          <a:noFill/>
          <a:ln>
            <a:noFill/>
          </a:ln>
        </p:spPr>
        <p:txBody>
          <a:bodyPr wrap="square" lIns="91425" tIns="45700" rIns="91425" bIns="45700" anchor="ctr" anchorCtr="0">
            <a:noAutofit/>
          </a:bodyPr>
          <a:lstStyle/>
          <a:p>
            <a:pPr marL="1828800" marR="0" lvl="0" indent="-69850" algn="l" rtl="0">
              <a:lnSpc>
                <a:spcPct val="100000"/>
              </a:lnSpc>
              <a:spcBef>
                <a:spcPts val="0"/>
              </a:spcBef>
              <a:spcAft>
                <a:spcPts val="0"/>
              </a:spcAft>
              <a:buClr>
                <a:schemeClr val="dk1"/>
              </a:buClr>
              <a:buSzPts val="1100"/>
              <a:buFont typeface="Calibri"/>
              <a:buNone/>
            </a:pPr>
            <a:r>
              <a:rPr lang="en-US" sz="4400" b="0" i="0" u="none" strike="noStrike" cap="none">
                <a:solidFill>
                  <a:srgbClr val="FFFFFF"/>
                </a:solidFill>
                <a:latin typeface="Calibri"/>
                <a:ea typeface="Calibri"/>
                <a:cs typeface="Calibri"/>
                <a:sym typeface="Calibri"/>
              </a:rPr>
              <a:t>THANK YOU</a:t>
            </a:r>
          </a:p>
        </p:txBody>
      </p:sp>
      <p:pic>
        <p:nvPicPr>
          <p:cNvPr id="287" name="Shape 287" descr="A screenshot of a cell phone  Description generated with high confidenc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88" name="Shape 288"/>
          <p:cNvSpPr txBox="1"/>
          <p:nvPr/>
        </p:nvSpPr>
        <p:spPr>
          <a:xfrm>
            <a:off x="1312077" y="411958"/>
            <a:ext cx="6770700" cy="857400"/>
          </a:xfrm>
          <a:prstGeom prst="rect">
            <a:avLst/>
          </a:prstGeom>
          <a:noFill/>
          <a:ln>
            <a:noFill/>
          </a:ln>
        </p:spPr>
        <p:txBody>
          <a:bodyPr wrap="square" lIns="91425" tIns="45700" rIns="91425" bIns="45700" anchor="ctr" anchorCtr="0">
            <a:noAutofit/>
          </a:bodyPr>
          <a:lstStyle/>
          <a:p>
            <a:pPr marL="1828800" marR="0" lvl="0" indent="-69850" algn="l" rtl="0">
              <a:lnSpc>
                <a:spcPct val="100000"/>
              </a:lnSpc>
              <a:spcBef>
                <a:spcPts val="0"/>
              </a:spcBef>
              <a:spcAft>
                <a:spcPts val="0"/>
              </a:spcAft>
              <a:buClr>
                <a:schemeClr val="dk1"/>
              </a:buClr>
              <a:buSzPts val="1100"/>
              <a:buFont typeface="Calibri"/>
              <a:buNone/>
            </a:pPr>
            <a:r>
              <a:rPr lang="en-US" sz="4400" b="0" i="0" u="none" strike="noStrike" cap="none" dirty="0">
                <a:solidFill>
                  <a:srgbClr val="FFFFFF"/>
                </a:solidFill>
                <a:latin typeface="Calibri"/>
                <a:ea typeface="Calibri"/>
                <a:cs typeface="Calibri"/>
                <a:sym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05979"/>
            <a:ext cx="8229600" cy="618638"/>
          </a:xfrm>
          <a:prstGeom prst="rect">
            <a:avLst/>
          </a:prstGeom>
          <a:noFill/>
          <a:ln>
            <a:noFill/>
          </a:ln>
        </p:spPr>
        <p:txBody>
          <a:bodyPr wrap="square" lIns="91425" tIns="91425" rIns="91425" bIns="91425" anchor="ctr" anchorCtr="0">
            <a:noAutofit/>
          </a:bodyPr>
          <a:lstStyle/>
          <a:p>
            <a:pPr marL="0" marR="0" lvl="0" indent="-203200" algn="ctr" rtl="0">
              <a:lnSpc>
                <a:spcPct val="100000"/>
              </a:lnSpc>
              <a:spcBef>
                <a:spcPts val="0"/>
              </a:spcBef>
              <a:spcAft>
                <a:spcPts val="0"/>
              </a:spcAft>
              <a:buClr>
                <a:schemeClr val="dk1"/>
              </a:buClr>
              <a:buSzPts val="3200"/>
              <a:buFont typeface="Calibri"/>
              <a:buNone/>
            </a:pPr>
            <a:r>
              <a:rPr lang="en-US" sz="3200" b="1" i="0" u="none" strike="noStrike" cap="none" dirty="0">
                <a:solidFill>
                  <a:srgbClr val="FFFFFF"/>
                </a:solidFill>
                <a:latin typeface="Calibri"/>
                <a:ea typeface="Calibri"/>
                <a:cs typeface="Calibri"/>
                <a:sym typeface="Calibri"/>
              </a:rPr>
              <a:t>Introduction</a:t>
            </a:r>
          </a:p>
        </p:txBody>
      </p:sp>
      <p:sp>
        <p:nvSpPr>
          <p:cNvPr id="158" name="Shape 158"/>
          <p:cNvSpPr txBox="1">
            <a:spLocks noGrp="1"/>
          </p:cNvSpPr>
          <p:nvPr>
            <p:ph type="body" idx="1"/>
          </p:nvPr>
        </p:nvSpPr>
        <p:spPr>
          <a:xfrm>
            <a:off x="346287" y="995326"/>
            <a:ext cx="8229600" cy="1976474"/>
          </a:xfrm>
          <a:prstGeom prst="rect">
            <a:avLst/>
          </a:prstGeom>
          <a:noFill/>
          <a:ln>
            <a:noFill/>
          </a:ln>
        </p:spPr>
        <p:txBody>
          <a:bodyPr wrap="square" lIns="91425" tIns="91425" rIns="91425" bIns="91425" anchor="t" anchorCtr="0">
            <a:noAutofit/>
          </a:bodyPr>
          <a:lstStyle/>
          <a:p>
            <a:pPr fontAlgn="base">
              <a:buClr>
                <a:schemeClr val="bg1"/>
              </a:buClr>
            </a:pPr>
            <a:r>
              <a:rPr lang="en-US" sz="2400" dirty="0">
                <a:solidFill>
                  <a:schemeClr val="bg1"/>
                </a:solidFill>
              </a:rPr>
              <a:t> Navigation in indoor environments is highly challenging for the severely visually impaired, particularly in spaces visited for the first time. </a:t>
            </a:r>
          </a:p>
          <a:p>
            <a:pPr fontAlgn="base">
              <a:buClr>
                <a:schemeClr val="bg1"/>
              </a:buClr>
            </a:pPr>
            <a:r>
              <a:rPr lang="en-US" sz="2400" dirty="0">
                <a:solidFill>
                  <a:schemeClr val="bg1"/>
                </a:solidFill>
              </a:rPr>
              <a:t> Several solutions have been proposed to deal with this challenge. </a:t>
            </a:r>
          </a:p>
        </p:txBody>
      </p:sp>
      <p:pic>
        <p:nvPicPr>
          <p:cNvPr id="3077" name="Picture 5" descr="https://lh5.googleusercontent.com/4bBZujbpR68N08GbHOqD1mk-AMqFpz5C3N2OXtbwNmyJO7OyZzN2CslhgSjmdiHWGJJcP42dyWATgEgcqtSO1BCk_kyJPCWR9rgVYXCDJDB8apK3-al5KV15NU9fSZ9S1TQSisavAA">
            <a:extLst>
              <a:ext uri="{FF2B5EF4-FFF2-40B4-BE49-F238E27FC236}">
                <a16:creationId xmlns:a16="http://schemas.microsoft.com/office/drawing/2014/main" id="{7ED194A8-7C27-41CE-9B9C-060C9866E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580" y="2667953"/>
            <a:ext cx="2667000" cy="177355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s://lh3.googleusercontent.com/8UepoYMNmTwolRTmzGK9NXKFGAdY5WtW-380FNl4VCQqK4tLN2Ng7E8cO-ItvDooeqE7ADlkm3g58tRHNWZHVh2fPA6VzUYvN-t9f58TXaY4YVog3hm5WZycCeyDl2zxw7o-4jXmmw">
            <a:extLst>
              <a:ext uri="{FF2B5EF4-FFF2-40B4-BE49-F238E27FC236}">
                <a16:creationId xmlns:a16="http://schemas.microsoft.com/office/drawing/2014/main" id="{CCE757F2-5854-41E7-AB05-038B2C1ED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74" y="2667953"/>
            <a:ext cx="1773556" cy="1773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05979"/>
            <a:ext cx="8229600" cy="618638"/>
          </a:xfrm>
          <a:prstGeom prst="rect">
            <a:avLst/>
          </a:prstGeom>
          <a:noFill/>
          <a:ln>
            <a:noFill/>
          </a:ln>
        </p:spPr>
        <p:txBody>
          <a:bodyPr wrap="square" lIns="91425" tIns="91425" rIns="91425" bIns="91425" anchor="ctr" anchorCtr="0">
            <a:noAutofit/>
          </a:bodyPr>
          <a:lstStyle/>
          <a:p>
            <a:pPr marL="0" marR="0" lvl="0" indent="-203200" algn="ctr" rtl="0">
              <a:lnSpc>
                <a:spcPct val="100000"/>
              </a:lnSpc>
              <a:spcBef>
                <a:spcPts val="0"/>
              </a:spcBef>
              <a:spcAft>
                <a:spcPts val="0"/>
              </a:spcAft>
              <a:buClr>
                <a:schemeClr val="dk1"/>
              </a:buClr>
              <a:buSzPts val="3200"/>
              <a:buFont typeface="Calibri"/>
              <a:buNone/>
            </a:pPr>
            <a:endParaRPr lang="en-US" sz="3200" b="1" i="0" u="none" strike="noStrike" cap="none" dirty="0">
              <a:solidFill>
                <a:srgbClr val="FFFFFF"/>
              </a:solidFill>
              <a:latin typeface="Calibri"/>
              <a:ea typeface="Calibri"/>
              <a:cs typeface="Calibri"/>
              <a:sym typeface="Calibri"/>
            </a:endParaRPr>
          </a:p>
        </p:txBody>
      </p:sp>
      <p:sp>
        <p:nvSpPr>
          <p:cNvPr id="158" name="Shape 158"/>
          <p:cNvSpPr txBox="1">
            <a:spLocks noGrp="1"/>
          </p:cNvSpPr>
          <p:nvPr>
            <p:ph type="body" idx="1"/>
          </p:nvPr>
        </p:nvSpPr>
        <p:spPr>
          <a:xfrm>
            <a:off x="346287" y="995326"/>
            <a:ext cx="8229600" cy="3388932"/>
          </a:xfrm>
          <a:prstGeom prst="rect">
            <a:avLst/>
          </a:prstGeom>
          <a:noFill/>
          <a:ln>
            <a:noFill/>
          </a:ln>
        </p:spPr>
        <p:txBody>
          <a:bodyPr wrap="square" lIns="91425" tIns="91425" rIns="91425" bIns="91425" anchor="t" anchorCtr="0">
            <a:noAutofit/>
          </a:bodyPr>
          <a:lstStyle/>
          <a:p>
            <a:pPr fontAlgn="base"/>
            <a:r>
              <a:rPr lang="en-US" sz="2400" dirty="0">
                <a:solidFill>
                  <a:schemeClr val="bg1"/>
                </a:solidFill>
              </a:rPr>
              <a:t>The research on outdoor environments mainly addresses the problem of users positioning during micro-navigation and macro-navigation</a:t>
            </a:r>
          </a:p>
          <a:p>
            <a:pPr fontAlgn="base"/>
            <a:br>
              <a:rPr lang="en-US" sz="2400" dirty="0">
                <a:solidFill>
                  <a:schemeClr val="bg1"/>
                </a:solidFill>
              </a:rPr>
            </a:br>
            <a:r>
              <a:rPr lang="en-US" sz="2400" dirty="0">
                <a:solidFill>
                  <a:schemeClr val="bg1"/>
                </a:solidFill>
              </a:rPr>
              <a:t>Micro-navigation studies the delivery of information from the immediate physical environment, and macro-navigation explores the challenges of dealing with the distant environment.</a:t>
            </a:r>
          </a:p>
        </p:txBody>
      </p:sp>
    </p:spTree>
    <p:extLst>
      <p:ext uri="{BB962C8B-B14F-4D97-AF65-F5344CB8AC3E}">
        <p14:creationId xmlns:p14="http://schemas.microsoft.com/office/powerpoint/2010/main" val="266627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05979"/>
            <a:ext cx="8229600" cy="618638"/>
          </a:xfrm>
          <a:prstGeom prst="rect">
            <a:avLst/>
          </a:prstGeom>
          <a:noFill/>
          <a:ln>
            <a:noFill/>
          </a:ln>
        </p:spPr>
        <p:txBody>
          <a:bodyPr wrap="square" lIns="91425" tIns="91425" rIns="91425" bIns="91425" anchor="ctr" anchorCtr="0">
            <a:noAutofit/>
          </a:bodyPr>
          <a:lstStyle/>
          <a:p>
            <a:pPr marL="0" marR="0" lvl="0" indent="-203200" algn="ctr" rtl="0">
              <a:lnSpc>
                <a:spcPct val="100000"/>
              </a:lnSpc>
              <a:spcBef>
                <a:spcPts val="0"/>
              </a:spcBef>
              <a:spcAft>
                <a:spcPts val="0"/>
              </a:spcAft>
              <a:buClr>
                <a:schemeClr val="dk1"/>
              </a:buClr>
              <a:buSzPts val="3200"/>
              <a:buFont typeface="Calibri"/>
              <a:buNone/>
            </a:pPr>
            <a:r>
              <a:rPr lang="en-US" sz="3200" b="1" i="0" u="none" strike="noStrike" cap="none" dirty="0">
                <a:solidFill>
                  <a:srgbClr val="FFFFFF"/>
                </a:solidFill>
                <a:latin typeface="Calibri"/>
                <a:ea typeface="Calibri"/>
                <a:cs typeface="Calibri"/>
                <a:sym typeface="Calibri"/>
              </a:rPr>
              <a:t>Future Technologies</a:t>
            </a:r>
          </a:p>
        </p:txBody>
      </p:sp>
      <p:sp>
        <p:nvSpPr>
          <p:cNvPr id="158" name="Shape 158"/>
          <p:cNvSpPr txBox="1">
            <a:spLocks noGrp="1"/>
          </p:cNvSpPr>
          <p:nvPr>
            <p:ph type="body" idx="1"/>
          </p:nvPr>
        </p:nvSpPr>
        <p:spPr>
          <a:xfrm>
            <a:off x="346287" y="995326"/>
            <a:ext cx="8229600" cy="3388932"/>
          </a:xfrm>
          <a:prstGeom prst="rect">
            <a:avLst/>
          </a:prstGeom>
          <a:noFill/>
          <a:ln>
            <a:noFill/>
          </a:ln>
        </p:spPr>
        <p:txBody>
          <a:bodyPr wrap="square" lIns="91425" tIns="91425" rIns="91425" bIns="91425" anchor="t" anchorCtr="0">
            <a:noAutofit/>
          </a:bodyPr>
          <a:lstStyle/>
          <a:p>
            <a:pPr fontAlgn="base"/>
            <a:r>
              <a:rPr lang="en-US" sz="2400" u="sng" dirty="0">
                <a:highlight>
                  <a:srgbClr val="FFFF00"/>
                </a:highlight>
                <a:hlinkClick r:id="rId3"/>
              </a:rPr>
              <a:t>https://www.youtube.com/watch?v=9867XDW4k98</a:t>
            </a:r>
            <a:endParaRPr lang="en-US" sz="2400" dirty="0">
              <a:highlight>
                <a:srgbClr val="FFFF00"/>
              </a:highlight>
            </a:endParaRPr>
          </a:p>
          <a:p>
            <a:pPr fontAlgn="base"/>
            <a:r>
              <a:rPr lang="en-US" sz="2400" u="sng" dirty="0">
                <a:highlight>
                  <a:srgbClr val="FFFF00"/>
                </a:highlight>
                <a:hlinkClick r:id="rId4"/>
              </a:rPr>
              <a:t>https://www.youtube.com/watch?v=ELeNjLtPvno</a:t>
            </a:r>
            <a:endParaRPr lang="en-US" sz="2400" dirty="0">
              <a:highlight>
                <a:srgbClr val="FFFF00"/>
              </a:highlight>
            </a:endParaRPr>
          </a:p>
        </p:txBody>
      </p:sp>
    </p:spTree>
    <p:extLst>
      <p:ext uri="{BB962C8B-B14F-4D97-AF65-F5344CB8AC3E}">
        <p14:creationId xmlns:p14="http://schemas.microsoft.com/office/powerpoint/2010/main" val="170450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 sz="3600" dirty="0">
                <a:solidFill>
                  <a:schemeClr val="bg1"/>
                </a:solidFill>
              </a:rPr>
              <a:t>The Raspberry P</a:t>
            </a:r>
            <a:r>
              <a:rPr lang="en-US" sz="3600" dirty="0">
                <a:solidFill>
                  <a:schemeClr val="bg1"/>
                </a:solidFill>
              </a:rPr>
              <a:t>I Zero W</a:t>
            </a:r>
            <a:r>
              <a:rPr lang="en" sz="3600" dirty="0">
                <a:solidFill>
                  <a:schemeClr val="bg1"/>
                </a:solidFill>
              </a:rPr>
              <a:t> </a:t>
            </a:r>
          </a:p>
        </p:txBody>
      </p:sp>
      <p:pic>
        <p:nvPicPr>
          <p:cNvPr id="4098" name="Picture 2" descr="Image result for raspberry pi zero">
            <a:extLst>
              <a:ext uri="{FF2B5EF4-FFF2-40B4-BE49-F238E27FC236}">
                <a16:creationId xmlns:a16="http://schemas.microsoft.com/office/drawing/2014/main" id="{EDB6748A-0471-4746-8740-80368A0DB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332" y="1179410"/>
            <a:ext cx="6869335" cy="343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070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 sz="3200" dirty="0">
                <a:solidFill>
                  <a:schemeClr val="bg1"/>
                </a:solidFill>
              </a:rPr>
              <a:t>Raspberry P</a:t>
            </a:r>
            <a:r>
              <a:rPr lang="en-US" sz="3200" dirty="0">
                <a:solidFill>
                  <a:schemeClr val="bg1"/>
                </a:solidFill>
              </a:rPr>
              <a:t>I Zero VS Raspberry PI 3</a:t>
            </a:r>
            <a:r>
              <a:rPr lang="en" sz="3200" dirty="0">
                <a:solidFill>
                  <a:schemeClr val="bg1"/>
                </a:solidFill>
              </a:rPr>
              <a:t> </a:t>
            </a:r>
          </a:p>
        </p:txBody>
      </p:sp>
      <p:pic>
        <p:nvPicPr>
          <p:cNvPr id="2054" name="Picture 6" descr="Image result for raspberry pi zero">
            <a:extLst>
              <a:ext uri="{FF2B5EF4-FFF2-40B4-BE49-F238E27FC236}">
                <a16:creationId xmlns:a16="http://schemas.microsoft.com/office/drawing/2014/main" id="{B819280D-D11E-406A-A8AC-03804ACB3D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66" t="17334" r="8993" b="20148"/>
          <a:stretch/>
        </p:blipFill>
        <p:spPr bwMode="auto">
          <a:xfrm rot="20826799">
            <a:off x="460093" y="1848850"/>
            <a:ext cx="3496108" cy="14458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raspberry pi 3">
            <a:extLst>
              <a:ext uri="{FF2B5EF4-FFF2-40B4-BE49-F238E27FC236}">
                <a16:creationId xmlns:a16="http://schemas.microsoft.com/office/drawing/2014/main" id="{7371236C-958F-46B3-89EC-EA652BED48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88" t="8537" r="4115" b="5691"/>
          <a:stretch/>
        </p:blipFill>
        <p:spPr bwMode="auto">
          <a:xfrm rot="277266">
            <a:off x="4681003" y="1310640"/>
            <a:ext cx="4030980" cy="286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2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sz="3600" b="1" dirty="0">
                <a:solidFill>
                  <a:schemeClr val="bg1"/>
                </a:solidFill>
              </a:rPr>
              <a:t>Ultrasonic Sensor</a:t>
            </a:r>
            <a:endParaRPr lang="en" sz="3600" b="1" dirty="0">
              <a:solidFill>
                <a:schemeClr val="bg1"/>
              </a:solidFill>
            </a:endParaRPr>
          </a:p>
        </p:txBody>
      </p:sp>
      <p:pic>
        <p:nvPicPr>
          <p:cNvPr id="2050" name="Picture 2" descr="Image result for ultrasonic sensor">
            <a:extLst>
              <a:ext uri="{FF2B5EF4-FFF2-40B4-BE49-F238E27FC236}">
                <a16:creationId xmlns:a16="http://schemas.microsoft.com/office/drawing/2014/main" id="{C8BB36C5-7785-4761-8B21-D7B82FA96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861" y="1319865"/>
            <a:ext cx="1769250" cy="11677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ultrasonic sensor">
            <a:extLst>
              <a:ext uri="{FF2B5EF4-FFF2-40B4-BE49-F238E27FC236}">
                <a16:creationId xmlns:a16="http://schemas.microsoft.com/office/drawing/2014/main" id="{24DBE755-C140-4EE9-BCA1-4016CE98E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660" y="2571750"/>
            <a:ext cx="4019515" cy="1831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5F2EC26-12E2-488F-BA59-6FD37C4F2A1B}"/>
              </a:ext>
            </a:extLst>
          </p:cNvPr>
          <p:cNvSpPr/>
          <p:nvPr/>
        </p:nvSpPr>
        <p:spPr>
          <a:xfrm>
            <a:off x="594360" y="1119337"/>
            <a:ext cx="5120640" cy="954107"/>
          </a:xfrm>
          <a:prstGeom prst="rect">
            <a:avLst/>
          </a:prstGeom>
        </p:spPr>
        <p:txBody>
          <a:bodyPr wrap="square">
            <a:spAutoFit/>
          </a:bodyPr>
          <a:lstStyle/>
          <a:p>
            <a:r>
              <a:rPr lang="en-US" dirty="0">
                <a:solidFill>
                  <a:srgbClr val="FFFFFF"/>
                </a:solidFill>
                <a:latin typeface="Calibri" panose="020F0502020204030204" pitchFamily="34" charset="0"/>
              </a:rPr>
              <a:t>It emits an ultrasound at 40 000 Hz which travels through the air and if there is an object or obstacle on its path It will bounce back to the module. Considering the travel time and the speed of the sound you can calculate the distance.</a:t>
            </a:r>
            <a:endParaRPr lang="en-US" dirty="0"/>
          </a:p>
        </p:txBody>
      </p:sp>
      <p:pic>
        <p:nvPicPr>
          <p:cNvPr id="1026" name="Picture 2" descr="https://lh6.googleusercontent.com/_yE2itqhwa5Xl1KXbpVB9MKwQgjFZUJ3C1zOJtXQUkFseTorWO2EhyA9x72fkFF-sYtXYK37PAPjbYaqmbun6S-zNMdwnHjnIwF9ZzKUJkaGxQRioOBKcO-Dd_fAmBK7hpbMDePqDA">
            <a:extLst>
              <a:ext uri="{FF2B5EF4-FFF2-40B4-BE49-F238E27FC236}">
                <a16:creationId xmlns:a16="http://schemas.microsoft.com/office/drawing/2014/main" id="{DD23C6E0-F7CC-4C04-AD2A-857FCFF0EC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889" y="2487570"/>
            <a:ext cx="2648445" cy="194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35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sz="3600" b="1" dirty="0">
                <a:solidFill>
                  <a:schemeClr val="bg1"/>
                </a:solidFill>
              </a:rPr>
              <a:t>Voltage divider</a:t>
            </a:r>
            <a:endParaRPr lang="en" sz="3600" b="1" dirty="0">
              <a:solidFill>
                <a:schemeClr val="bg1"/>
              </a:solidFill>
            </a:endParaRPr>
          </a:p>
        </p:txBody>
      </p:sp>
      <p:pic>
        <p:nvPicPr>
          <p:cNvPr id="6" name="Picture 5" descr="https://www.modmypi.com/image/data/tutorials/hc-sr04/hc-sr04-tut-1.png">
            <a:extLst>
              <a:ext uri="{FF2B5EF4-FFF2-40B4-BE49-F238E27FC236}">
                <a16:creationId xmlns:a16="http://schemas.microsoft.com/office/drawing/2014/main" id="{1CCD32D8-8136-4EC4-843A-13AD5C250BA6}"/>
              </a:ext>
            </a:extLst>
          </p:cNvPr>
          <p:cNvPicPr/>
          <p:nvPr/>
        </p:nvPicPr>
        <p:blipFill rotWithShape="1">
          <a:blip r:embed="rId3">
            <a:extLst>
              <a:ext uri="{28A0092B-C50C-407E-A947-70E740481C1C}">
                <a14:useLocalDpi xmlns:a14="http://schemas.microsoft.com/office/drawing/2010/main" val="0"/>
              </a:ext>
            </a:extLst>
          </a:blip>
          <a:srcRect r="17956"/>
          <a:stretch/>
        </p:blipFill>
        <p:spPr bwMode="auto">
          <a:xfrm>
            <a:off x="1242060" y="1063379"/>
            <a:ext cx="2263140" cy="3619500"/>
          </a:xfrm>
          <a:prstGeom prst="rect">
            <a:avLst/>
          </a:prstGeom>
          <a:noFill/>
          <a:ln>
            <a:noFill/>
          </a:ln>
        </p:spPr>
      </p:pic>
      <p:pic>
        <p:nvPicPr>
          <p:cNvPr id="7" name="Picture 6" descr="https://www.modmypi.com/image/data/tutorials/hc-sr04/hc-sr04-eq1.png">
            <a:extLst>
              <a:ext uri="{FF2B5EF4-FFF2-40B4-BE49-F238E27FC236}">
                <a16:creationId xmlns:a16="http://schemas.microsoft.com/office/drawing/2014/main" id="{9681F632-2597-4015-8C94-EB9419991C9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90061" y="1979295"/>
            <a:ext cx="4190999" cy="1388745"/>
          </a:xfrm>
          <a:prstGeom prst="rect">
            <a:avLst/>
          </a:prstGeom>
          <a:noFill/>
          <a:ln>
            <a:noFill/>
          </a:ln>
        </p:spPr>
      </p:pic>
    </p:spTree>
    <p:extLst>
      <p:ext uri="{BB962C8B-B14F-4D97-AF65-F5344CB8AC3E}">
        <p14:creationId xmlns:p14="http://schemas.microsoft.com/office/powerpoint/2010/main" val="3126442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sz="3600" b="1" dirty="0">
                <a:solidFill>
                  <a:schemeClr val="bg1"/>
                </a:solidFill>
              </a:rPr>
              <a:t>Vibration Motor</a:t>
            </a:r>
            <a:endParaRPr lang="en" sz="3600" b="1" dirty="0">
              <a:solidFill>
                <a:schemeClr val="bg1"/>
              </a:solidFill>
            </a:endParaRPr>
          </a:p>
        </p:txBody>
      </p:sp>
      <p:pic>
        <p:nvPicPr>
          <p:cNvPr id="1026" name="Picture 2" descr="Image result for ROB-08449">
            <a:extLst>
              <a:ext uri="{FF2B5EF4-FFF2-40B4-BE49-F238E27FC236}">
                <a16:creationId xmlns:a16="http://schemas.microsoft.com/office/drawing/2014/main" id="{7AAB69EC-BC79-4187-8A92-D8528B8E9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18" t="8421" r="3217" b="13684"/>
          <a:stretch/>
        </p:blipFill>
        <p:spPr bwMode="auto">
          <a:xfrm>
            <a:off x="2785309" y="1073090"/>
            <a:ext cx="3573380" cy="299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75501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562</Words>
  <Application>Microsoft Office PowerPoint</Application>
  <PresentationFormat>On-screen Show (16:9)</PresentationFormat>
  <Paragraphs>43</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Introduction</vt:lpstr>
      <vt:lpstr>PowerPoint Presentation</vt:lpstr>
      <vt:lpstr>Future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with chatbots</dc:title>
  <dc:creator>Beschier</dc:creator>
  <cp:lastModifiedBy>Rahul Kumar</cp:lastModifiedBy>
  <cp:revision>53</cp:revision>
  <dcterms:modified xsi:type="dcterms:W3CDTF">2018-03-17T06:27:20Z</dcterms:modified>
</cp:coreProperties>
</file>