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IBM Plex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IBMPlexSans-bold.fntdata"/><Relationship Id="rId10" Type="http://schemas.openxmlformats.org/officeDocument/2006/relationships/slide" Target="slides/slide5.xml"/><Relationship Id="rId32" Type="http://schemas.openxmlformats.org/officeDocument/2006/relationships/font" Target="fonts/IBMPlexSans-regular.fntdata"/><Relationship Id="rId13" Type="http://schemas.openxmlformats.org/officeDocument/2006/relationships/slide" Target="slides/slide8.xml"/><Relationship Id="rId35" Type="http://schemas.openxmlformats.org/officeDocument/2006/relationships/font" Target="fonts/IBMPlexSans-boldItalic.fntdata"/><Relationship Id="rId12" Type="http://schemas.openxmlformats.org/officeDocument/2006/relationships/slide" Target="slides/slide7.xml"/><Relationship Id="rId34" Type="http://schemas.openxmlformats.org/officeDocument/2006/relationships/font" Target="fonts/IBMPlex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br.com/what-is-rfid-how-does-rfid-work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atlasrfidstore.com/active-rfid-vs-passive-rfid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xp.com/docs/en/data-sheet/MFRC522.pdf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https://www.abr.com/what-is-rfid-how-does-rfid-work/</a:t>
            </a:r>
            <a:endParaRPr/>
          </a:p>
        </p:txBody>
      </p:sp>
      <p:sp>
        <p:nvSpPr>
          <p:cNvPr id="182" name="Google Shape;18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https://blog.atlasrfidstore.com/active-rfid-vs-passive-rfid</a:t>
            </a:r>
            <a:endParaRPr/>
          </a:p>
        </p:txBody>
      </p:sp>
      <p:sp>
        <p:nvSpPr>
          <p:cNvPr id="192" name="Google Shape;19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https://www.nxp.com/docs/en/data-sheet/MFRC522.pdf</a:t>
            </a:r>
            <a:endParaRPr/>
          </a:p>
        </p:txBody>
      </p:sp>
      <p:sp>
        <p:nvSpPr>
          <p:cNvPr id="203" name="Google Shape;20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1" y="1709739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867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8000" cy="3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867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200" cy="3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indent="-36195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indent="-32385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indent="-32385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indent="-32385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indent="-32385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indent="-32385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indent="-32385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20056" l="0" r="0" t="0"/>
          <a:stretch/>
        </p:blipFill>
        <p:spPr>
          <a:xfrm>
            <a:off x="142891" y="64850"/>
            <a:ext cx="889000" cy="81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20649" l="0" r="0" t="2093"/>
          <a:stretch/>
        </p:blipFill>
        <p:spPr>
          <a:xfrm>
            <a:off x="47517" y="5825285"/>
            <a:ext cx="12096968" cy="85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6725" y="-6507"/>
            <a:ext cx="914400" cy="952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192.168.1.8:1880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firebase.google.com/" TargetMode="External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appinventor.mit.edu/explore/" TargetMode="External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92" name="Google Shape;92;p14"/>
          <p:cNvPicPr preferRelativeResize="0"/>
          <p:nvPr/>
        </p:nvPicPr>
        <p:blipFill rotWithShape="1">
          <a:blip r:embed="rId3">
            <a:alphaModFix/>
          </a:blip>
          <a:srcRect b="1314" l="0" r="0" t="0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838200" y="108743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57200" lvl="0" marL="643462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Connect the ultrasonic sensor according to circuit diagram.</a:t>
            </a:r>
            <a:endParaRPr/>
          </a:p>
          <a:p>
            <a:pPr indent="0" lvl="1" marL="795847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	     </a:t>
            </a:r>
            <a:endParaRPr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34422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0" y="-138499"/>
            <a:ext cx="12192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676275" y="138500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Sensor Implementation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635" r="0" t="0"/>
          <a:stretch/>
        </p:blipFill>
        <p:spPr>
          <a:xfrm>
            <a:off x="840225" y="152400"/>
            <a:ext cx="1039819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838200" y="108743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57200" lvl="0" marL="643462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Install the file “ultrasonic.py” from the assembly repository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1" marL="795847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	     </a:t>
            </a:r>
            <a:endParaRPr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34422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0" y="-138499"/>
            <a:ext cx="12192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676275" y="138500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Sensor Implementation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838200" y="108743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57200" lvl="0" marL="643462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Access Node-red</a:t>
            </a:r>
            <a:endParaRPr/>
          </a:p>
          <a:p>
            <a:pPr indent="-4233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Start Node Red: Run the command:</a:t>
            </a:r>
            <a:endParaRPr sz="2800"/>
          </a:p>
          <a:p>
            <a:pPr indent="0" lvl="1" marL="795847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node-red-start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233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Access URL from your web browser: </a:t>
            </a:r>
            <a:r>
              <a:rPr lang="en-US" sz="2800">
                <a:solidFill>
                  <a:srgbClr val="3B6CAA"/>
                </a:solidFill>
                <a:latin typeface="IBM Plex Sans"/>
                <a:ea typeface="IBM Plex Sans"/>
                <a:cs typeface="IBM Plex Sans"/>
                <a:sym typeface="IBM Plex Sans"/>
              </a:rPr>
              <a:t>http://&lt;iprasberrypi&gt;:1880. </a:t>
            </a:r>
            <a:r>
              <a:rPr lang="en-US" sz="2800">
                <a:solidFill>
                  <a:srgbClr val="323232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example my Pi is on my home office network on address 192.168.1.8, so to access Node-RED I browse to </a:t>
            </a:r>
            <a:r>
              <a:rPr lang="en-US" sz="2800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http://192.168.1.8:1880/</a:t>
            </a:r>
            <a:r>
              <a:rPr lang="en-US" sz="800"/>
              <a:t>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1" marL="795847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68300" lvl="1" marL="1100662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1" marL="795847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	     </a:t>
            </a:r>
            <a:endParaRPr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34422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0" y="-138499"/>
            <a:ext cx="12192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704850" y="138500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Sensor Implementation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5486" l="0" r="0" t="45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/>
          <p:nvPr/>
        </p:nvSpPr>
        <p:spPr>
          <a:xfrm flipH="1">
            <a:off x="0" y="998175"/>
            <a:ext cx="6017172" cy="5859825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74509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709448" y="1913950"/>
            <a:ext cx="4204137" cy="134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Radio Frequency Identification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27"/>
          <p:cNvCxnSpPr/>
          <p:nvPr/>
        </p:nvCxnSpPr>
        <p:spPr>
          <a:xfrm>
            <a:off x="2287051" y="3337139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26" y="3435152"/>
            <a:ext cx="4158980" cy="234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0" t="11118"/>
          <a:stretch/>
        </p:blipFill>
        <p:spPr>
          <a:xfrm>
            <a:off x="1743076" y="-1"/>
            <a:ext cx="9008956" cy="6005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738" y="287178"/>
            <a:ext cx="8138620" cy="579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RC522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648931" y="1671638"/>
            <a:ext cx="3667037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800"/>
              <a:t>Supports all variants of MIFRARE tags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800"/>
              <a:t>Highly integrated reader/writer IC for contactless radio communication 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800"/>
              <a:t>Operation range at 13.56 MHz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800"/>
              <a:t>Operating distance up to 50 mm depending on the antenna size and tuning 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0" l="0" r="9173" t="0"/>
          <a:stretch/>
        </p:blipFill>
        <p:spPr>
          <a:xfrm>
            <a:off x="4655058" y="1167135"/>
            <a:ext cx="6270117" cy="505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1004887" y="0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RFID Implementation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838200" y="108743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Step One</a:t>
            </a:r>
            <a:endParaRPr/>
          </a:p>
          <a:p>
            <a:pPr indent="-4233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Connect the RC522 card reader to your Pi 3</a:t>
            </a:r>
            <a:endParaRPr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34422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850" y="104963"/>
            <a:ext cx="8942138" cy="664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1981200" y="239627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the Assembly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014413" y="1143649"/>
            <a:ext cx="101632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4120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smart lab based out of In5 since Dec 2014</a:t>
            </a:r>
            <a:endParaRPr b="0" i="0" sz="26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120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200 free workshops done </a:t>
            </a:r>
            <a:endParaRPr b="0" i="0" sz="26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120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ASSEMBLY: HACK - Embedded systems, iOT and hardware</a:t>
            </a:r>
            <a:endParaRPr b="0" i="0" sz="26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120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ASSEMBLY: CODE - Software projects - APIs, frameworks, apps</a:t>
            </a:r>
            <a:endParaRPr b="0" i="0" sz="26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120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range: 16-60 - students, professionals, entrepreneurs</a:t>
            </a:r>
            <a:endParaRPr b="0" i="0" sz="26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120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smart technology and practical applications</a:t>
            </a:r>
            <a:endParaRPr b="0" i="0" sz="26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4120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Forum: members.theassembly.ae</a:t>
            </a:r>
            <a:endParaRPr b="1" i="0" sz="26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1004887" y="0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RFID Implementation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838200" y="108743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Step Two</a:t>
            </a:r>
            <a:endParaRPr/>
          </a:p>
          <a:p>
            <a:pPr indent="-4233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At command prompt type </a:t>
            </a:r>
            <a:endParaRPr/>
          </a:p>
          <a:p>
            <a:pPr indent="0" lvl="1" marL="795847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sudo raspi-config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4233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Highlight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5 Interfacing Options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and press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Enter:</a:t>
            </a:r>
            <a:endParaRPr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34422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f1"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3" y="2762250"/>
            <a:ext cx="70580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1004887" y="0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RFID Implementation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838200" y="108743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Step Two</a:t>
            </a:r>
            <a:endParaRPr/>
          </a:p>
          <a:p>
            <a:pPr indent="-4233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Highlight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P4 SPI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and press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Enter:</a:t>
            </a:r>
            <a:endParaRPr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233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and press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then on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press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press tab twice to select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Finish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and press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to exit the configuration utility.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1" marL="795847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	     </a:t>
            </a:r>
            <a:endParaRPr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34422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f2"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025" y="2095500"/>
            <a:ext cx="67056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04887" y="0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RFID Implementation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838200" y="108743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Step Four</a:t>
            </a:r>
            <a:endParaRPr/>
          </a:p>
          <a:p>
            <a:pPr indent="-4233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Install the file “rfidreader.py” from the assembly repository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1" marL="795847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	     </a:t>
            </a:r>
            <a:endParaRPr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34422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0" y="-138499"/>
            <a:ext cx="12192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1004887" y="0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RFID Implementation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838200" y="108743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Step Five</a:t>
            </a:r>
            <a:endParaRPr/>
          </a:p>
          <a:p>
            <a:pPr indent="-423323" lvl="1" marL="10667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Move to Node red</a:t>
            </a:r>
            <a:endParaRPr/>
          </a:p>
          <a:p>
            <a:pPr indent="0" lvl="1" marL="795847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1" marL="795847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1" marL="795847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	     </a:t>
            </a:r>
            <a:endParaRPr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334423" lvl="1" marL="121917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34422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0" y="-138499"/>
            <a:ext cx="12192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Firebase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Development platform for mobile and web applications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Developed by Firebase Inc., now 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  acquired by Google.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Provides a real-time database and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  backend as a service.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https://firebase.google.com/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firebase" id="253" name="Google Shape;2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2287" y="2476500"/>
            <a:ext cx="43434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MIT App Inventor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An open source web application provided by Google now maintained by MIT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Allows users to drag-and-drop visual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  objects to create software application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  for android devices.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http://appinventor.mit.edu/explore/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1850" y="2720663"/>
            <a:ext cx="4894275" cy="342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4302600" y="2587475"/>
            <a:ext cx="3586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-US"/>
              <a:t>Thank You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2317200" y="989193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TAG US ON OUR SOCIAL MEDIA</a:t>
            </a:r>
            <a:endParaRPr b="1" i="0" sz="32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6" name="Google Shape;106;p16"/>
          <p:cNvGrpSpPr/>
          <p:nvPr/>
        </p:nvGrpSpPr>
        <p:grpSpPr>
          <a:xfrm>
            <a:off x="2317211" y="1566834"/>
            <a:ext cx="7745867" cy="3000607"/>
            <a:chOff x="1669774" y="1828793"/>
            <a:chExt cx="7885707" cy="3000606"/>
          </a:xfrm>
        </p:grpSpPr>
        <p:sp>
          <p:nvSpPr>
            <p:cNvPr id="107" name="Google Shape;107;p16"/>
            <p:cNvSpPr/>
            <p:nvPr/>
          </p:nvSpPr>
          <p:spPr>
            <a:xfrm>
              <a:off x="4313581" y="1828793"/>
              <a:ext cx="5241900" cy="30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Assembly (@MakeSmartThings)</a:t>
              </a:r>
              <a:endParaRPr b="1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@MakeSmartThings</a:t>
              </a:r>
              <a:endParaRPr b="1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@MakeSmartThings</a:t>
              </a:r>
              <a:endParaRPr b="1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Assembly</a:t>
              </a:r>
              <a:endParaRPr b="1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669774" y="1828799"/>
              <a:ext cx="2556900" cy="30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4075CF"/>
                  </a:solidFill>
                  <a:latin typeface="Avenir"/>
                  <a:ea typeface="Avenir"/>
                  <a:cs typeface="Avenir"/>
                  <a:sym typeface="Avenir"/>
                </a:rPr>
                <a:t>FACEBOOK</a:t>
              </a:r>
              <a:endPara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B0F0"/>
                  </a:solidFill>
                  <a:latin typeface="Avenir"/>
                  <a:ea typeface="Avenir"/>
                  <a:cs typeface="Avenir"/>
                  <a:sym typeface="Avenir"/>
                </a:rPr>
                <a:t>TWITTER</a:t>
              </a:r>
              <a:endParaRPr b="1" i="0" sz="2400" u="none" cap="none" strike="noStrike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15E42"/>
                  </a:solidFill>
                  <a:latin typeface="Avenir"/>
                  <a:ea typeface="Avenir"/>
                  <a:cs typeface="Avenir"/>
                  <a:sym typeface="Avenir"/>
                </a:rPr>
                <a:t>INSTAGRAM</a:t>
              </a:r>
              <a:endParaRPr b="1" i="0" sz="2400" u="none" cap="none" strike="noStrike">
                <a:solidFill>
                  <a:srgbClr val="C15E42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Avenir"/>
                  <a:ea typeface="Avenir"/>
                  <a:cs typeface="Avenir"/>
                  <a:sym typeface="Avenir"/>
                </a:rPr>
                <a:t>YOUTUBE</a:t>
              </a:r>
              <a:endParaRPr b="1" i="0" sz="24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2139600" y="169593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968667" y="1026800"/>
            <a:ext cx="10413200" cy="4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a smart parking system?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3323" lvl="0" marL="609585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of our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3323" lvl="0" marL="609585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Node-Red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3323" lvl="0" marL="609585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 Implementation (Ultrasonic)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3323" lvl="0" marL="609585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RFID Implementation</a:t>
            </a:r>
            <a:endParaRPr/>
          </a:p>
          <a:p>
            <a:pPr indent="-423323" lvl="0" marL="609585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/>
          </a:p>
          <a:p>
            <a:pPr indent="-423323" lvl="0" marL="609585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 app Inventor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3323" lvl="0" marL="609585" marR="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Interface Implementation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Why a smart parking system?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Moving forward in technology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Tracking and using data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Better living standards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Can be made to supplement a service</a:t>
            </a:r>
            <a:endParaRPr/>
          </a:p>
          <a:p>
            <a:pPr indent="-423322" lvl="0" marL="609584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Improving security systems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Architecture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23322" lvl="0" marL="609584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Raspberry Pi</a:t>
            </a:r>
            <a:endParaRPr/>
          </a:p>
          <a:p>
            <a:pPr indent="-423322" lvl="0" marL="609584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Node-Red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Google’s Firebase 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MIT App Inventor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6350" y="1482613"/>
            <a:ext cx="62674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2093575" y="1124643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 b="1" i="0" sz="4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0" y="2349500"/>
            <a:ext cx="121920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8654" lvl="0" marL="6095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cap="none" strike="noStrike"/>
              <a:t>https://github.com/The-Assembly/Smart_Parking</a:t>
            </a:r>
            <a:endParaRPr i="0" sz="4000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204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Node-Red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838200" y="155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Flow-based visual programming tool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Used for wiring in IoT projects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Developed by IBM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4077" y="2684921"/>
            <a:ext cx="5030273" cy="332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3925" y="3486150"/>
            <a:ext cx="2347913" cy="234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38200" y="15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Sensor Implementation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838200" y="13916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400"/>
              <a:t>Accurate within 30 degrees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400"/>
              <a:t>VCC on 5V, Echo on 3.3V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400"/>
              <a:t>Trigger pulse lasts 10 microseconds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400"/>
              <a:t>Green Pins for Trigger/Echo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400"/>
              <a:t>Red for 5V, Black for GND</a:t>
            </a:r>
            <a:endParaRPr/>
          </a:p>
          <a:p>
            <a:pPr indent="-423323" lvl="0" marL="609585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400"/>
              <a:t>Predefined: 5,6,12,13,16 </a:t>
            </a:r>
            <a:endParaRPr sz="2400"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9561" y="1599988"/>
            <a:ext cx="4934250" cy="2143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4027" y="4086931"/>
            <a:ext cx="5765292" cy="179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7931" y="4736978"/>
            <a:ext cx="2039112" cy="1142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