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82" y="20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A6C9-5A70-1648-9139-4C156DD9C702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0999-3873-CB46-B8CD-ED1F68C5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2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A6C9-5A70-1648-9139-4C156DD9C702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0999-3873-CB46-B8CD-ED1F68C5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1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A6C9-5A70-1648-9139-4C156DD9C702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0999-3873-CB46-B8CD-ED1F68C5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3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A6C9-5A70-1648-9139-4C156DD9C702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0999-3873-CB46-B8CD-ED1F68C5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6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A6C9-5A70-1648-9139-4C156DD9C702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0999-3873-CB46-B8CD-ED1F68C5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68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A6C9-5A70-1648-9139-4C156DD9C702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0999-3873-CB46-B8CD-ED1F68C5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2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A6C9-5A70-1648-9139-4C156DD9C702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0999-3873-CB46-B8CD-ED1F68C5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7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A6C9-5A70-1648-9139-4C156DD9C702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0999-3873-CB46-B8CD-ED1F68C5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4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A6C9-5A70-1648-9139-4C156DD9C702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0999-3873-CB46-B8CD-ED1F68C5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0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A6C9-5A70-1648-9139-4C156DD9C702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0999-3873-CB46-B8CD-ED1F68C5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56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A6C9-5A70-1648-9139-4C156DD9C702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0999-3873-CB46-B8CD-ED1F68C5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3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BA6C9-5A70-1648-9139-4C156DD9C702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90999-3873-CB46-B8CD-ED1F68C5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5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Precision Remote Control</a:t>
            </a:r>
          </a:p>
          <a:p>
            <a:r>
              <a:rPr lang="en-US"/>
              <a:t>The </a:t>
            </a:r>
            <a:r>
              <a:rPr lang="en-US" dirty="0"/>
              <a:t>Assembly Team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329463"/>
            <a:ext cx="7772400" cy="1102519"/>
          </a:xfrm>
        </p:spPr>
        <p:txBody>
          <a:bodyPr/>
          <a:lstStyle/>
          <a:p>
            <a:r>
              <a:rPr lang="en-US" b="1" dirty="0"/>
              <a:t>Robot ARM</a:t>
            </a:r>
          </a:p>
        </p:txBody>
      </p:sp>
    </p:spTree>
    <p:extLst>
      <p:ext uri="{BB962C8B-B14F-4D97-AF65-F5344CB8AC3E}">
        <p14:creationId xmlns:p14="http://schemas.microsoft.com/office/powerpoint/2010/main" val="4245922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77887" y="1557766"/>
            <a:ext cx="5791200" cy="1371600"/>
          </a:xfrm>
        </p:spPr>
        <p:txBody>
          <a:bodyPr/>
          <a:lstStyle/>
          <a:p>
            <a:r>
              <a:rPr lang="en-US" b="1" dirty="0"/>
              <a:t>Motor Control (cont’d)</a:t>
            </a:r>
          </a:p>
        </p:txBody>
      </p:sp>
    </p:spTree>
    <p:extLst>
      <p:ext uri="{BB962C8B-B14F-4D97-AF65-F5344CB8AC3E}">
        <p14:creationId xmlns:p14="http://schemas.microsoft.com/office/powerpoint/2010/main" val="272939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531971" y="1179930"/>
            <a:ext cx="3879273" cy="27086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129" y="2026228"/>
            <a:ext cx="1552864" cy="15528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53" y="1187900"/>
            <a:ext cx="1962727" cy="1962727"/>
          </a:xfrm>
          <a:prstGeom prst="rect">
            <a:avLst/>
          </a:prstGeom>
        </p:spPr>
      </p:pic>
      <p:cxnSp>
        <p:nvCxnSpPr>
          <p:cNvPr id="10" name="Elbow Connector 7"/>
          <p:cNvCxnSpPr>
            <a:cxnSpLocks/>
          </p:cNvCxnSpPr>
          <p:nvPr/>
        </p:nvCxnSpPr>
        <p:spPr>
          <a:xfrm>
            <a:off x="1893453" y="2401456"/>
            <a:ext cx="1331246" cy="53340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8"/>
          <p:cNvCxnSpPr>
            <a:cxnSpLocks/>
          </p:cNvCxnSpPr>
          <p:nvPr/>
        </p:nvCxnSpPr>
        <p:spPr>
          <a:xfrm>
            <a:off x="1679917" y="2794002"/>
            <a:ext cx="1437355" cy="2355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9"/>
          <p:cNvCxnSpPr>
            <a:cxnSpLocks/>
          </p:cNvCxnSpPr>
          <p:nvPr/>
        </p:nvCxnSpPr>
        <p:spPr>
          <a:xfrm>
            <a:off x="1679917" y="2586183"/>
            <a:ext cx="1544782" cy="99290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23"/>
          <p:cNvCxnSpPr>
            <a:cxnSpLocks/>
          </p:cNvCxnSpPr>
          <p:nvPr/>
        </p:nvCxnSpPr>
        <p:spPr>
          <a:xfrm>
            <a:off x="5743917" y="2350659"/>
            <a:ext cx="898236" cy="4433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25"/>
          <p:cNvCxnSpPr>
            <a:cxnSpLocks/>
          </p:cNvCxnSpPr>
          <p:nvPr/>
        </p:nvCxnSpPr>
        <p:spPr>
          <a:xfrm flipV="1">
            <a:off x="5743917" y="3029528"/>
            <a:ext cx="898236" cy="817420"/>
          </a:xfrm>
          <a:prstGeom prst="bentConnector3">
            <a:avLst>
              <a:gd name="adj1" fmla="val 50000"/>
            </a:avLst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0492" y="1"/>
            <a:ext cx="1071558" cy="1861127"/>
          </a:xfrm>
          <a:prstGeom prst="rect">
            <a:avLst/>
          </a:prstGeom>
        </p:spPr>
      </p:pic>
      <p:cxnSp>
        <p:nvCxnSpPr>
          <p:cNvPr id="16" name="Elbow Connector 33"/>
          <p:cNvCxnSpPr>
            <a:cxnSpLocks/>
          </p:cNvCxnSpPr>
          <p:nvPr/>
        </p:nvCxnSpPr>
        <p:spPr>
          <a:xfrm rot="5400000" flipH="1" flipV="1">
            <a:off x="5709280" y="551878"/>
            <a:ext cx="2258292" cy="13392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40"/>
          <p:cNvCxnSpPr>
            <a:cxnSpLocks/>
          </p:cNvCxnSpPr>
          <p:nvPr/>
        </p:nvCxnSpPr>
        <p:spPr>
          <a:xfrm rot="5400000" flipH="1" flipV="1">
            <a:off x="5685325" y="1167534"/>
            <a:ext cx="2493816" cy="34348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96094" y="3983306"/>
            <a:ext cx="96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Voltage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72431" y="3983306"/>
            <a:ext cx="762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Pulse</a:t>
            </a:r>
          </a:p>
        </p:txBody>
      </p:sp>
      <p:sp>
        <p:nvSpPr>
          <p:cNvPr id="20" name="Right Arrow 49"/>
          <p:cNvSpPr/>
          <p:nvPr/>
        </p:nvSpPr>
        <p:spPr>
          <a:xfrm>
            <a:off x="2180988" y="3922722"/>
            <a:ext cx="547256" cy="551180"/>
          </a:xfrm>
          <a:prstGeom prst="right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50"/>
          <p:cNvSpPr/>
          <p:nvPr/>
        </p:nvSpPr>
        <p:spPr>
          <a:xfrm>
            <a:off x="6711426" y="3922722"/>
            <a:ext cx="547256" cy="55118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832050" y="2643588"/>
            <a:ext cx="100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</a:t>
            </a:r>
          </a:p>
        </p:txBody>
      </p:sp>
      <p:sp>
        <p:nvSpPr>
          <p:cNvPr id="23" name="Curved Down Arrow 55"/>
          <p:cNvSpPr/>
          <p:nvPr/>
        </p:nvSpPr>
        <p:spPr>
          <a:xfrm rot="5234573">
            <a:off x="7904338" y="2117622"/>
            <a:ext cx="544105" cy="489531"/>
          </a:xfrm>
          <a:prstGeom prst="curvedDownArrow">
            <a:avLst/>
          </a:prstGeom>
          <a:solidFill>
            <a:srgbClr val="F5C20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798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918252" y="1498132"/>
            <a:ext cx="5791200" cy="1371600"/>
          </a:xfrm>
        </p:spPr>
        <p:txBody>
          <a:bodyPr/>
          <a:lstStyle/>
          <a:p>
            <a:r>
              <a:rPr lang="en-US" dirty="0"/>
              <a:t>Our </a:t>
            </a:r>
            <a:r>
              <a:rPr lang="en-US" b="1" dirty="0"/>
              <a:t>Robot</a:t>
            </a:r>
            <a:r>
              <a:rPr lang="en-US" dirty="0"/>
              <a:t> TODAY</a:t>
            </a:r>
          </a:p>
        </p:txBody>
      </p:sp>
    </p:spTree>
    <p:extLst>
      <p:ext uri="{BB962C8B-B14F-4D97-AF65-F5344CB8AC3E}">
        <p14:creationId xmlns:p14="http://schemas.microsoft.com/office/powerpoint/2010/main" val="1189765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n 8"/>
          <p:cNvSpPr/>
          <p:nvPr/>
        </p:nvSpPr>
        <p:spPr>
          <a:xfrm>
            <a:off x="2390949" y="3487382"/>
            <a:ext cx="2586366" cy="900546"/>
          </a:xfrm>
          <a:prstGeom prst="can">
            <a:avLst/>
          </a:prstGeom>
          <a:solidFill>
            <a:srgbClr val="D1282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3"/>
          <p:cNvSpPr/>
          <p:nvPr/>
        </p:nvSpPr>
        <p:spPr>
          <a:xfrm rot="19799628">
            <a:off x="3366944" y="1752861"/>
            <a:ext cx="2251363" cy="692727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4"/>
          <p:cNvSpPr/>
          <p:nvPr/>
        </p:nvSpPr>
        <p:spPr>
          <a:xfrm rot="16200000">
            <a:off x="3039804" y="2623783"/>
            <a:ext cx="1302328" cy="692727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5"/>
          <p:cNvSpPr/>
          <p:nvPr/>
        </p:nvSpPr>
        <p:spPr>
          <a:xfrm rot="1200506">
            <a:off x="5051384" y="1502320"/>
            <a:ext cx="1472641" cy="692727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ock Arc 10"/>
          <p:cNvSpPr/>
          <p:nvPr/>
        </p:nvSpPr>
        <p:spPr>
          <a:xfrm rot="17565988">
            <a:off x="6676624" y="1479352"/>
            <a:ext cx="981363" cy="1893455"/>
          </a:xfrm>
          <a:prstGeom prst="blockArc">
            <a:avLst/>
          </a:prstGeom>
          <a:solidFill>
            <a:srgbClr val="D1282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Right Arrow 9"/>
          <p:cNvSpPr/>
          <p:nvPr/>
        </p:nvSpPr>
        <p:spPr>
          <a:xfrm>
            <a:off x="2090768" y="2882402"/>
            <a:ext cx="1004455" cy="738909"/>
          </a:xfrm>
          <a:prstGeom prst="curved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ircular Arrow 13"/>
          <p:cNvSpPr/>
          <p:nvPr/>
        </p:nvSpPr>
        <p:spPr>
          <a:xfrm rot="17615722">
            <a:off x="2986695" y="2008215"/>
            <a:ext cx="715818" cy="727364"/>
          </a:xfrm>
          <a:prstGeom prst="circular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ircular Arrow 14"/>
          <p:cNvSpPr/>
          <p:nvPr/>
        </p:nvSpPr>
        <p:spPr>
          <a:xfrm rot="336918">
            <a:off x="4917095" y="872655"/>
            <a:ext cx="715818" cy="727364"/>
          </a:xfrm>
          <a:prstGeom prst="circular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Left-Right Arrow 15"/>
          <p:cNvSpPr/>
          <p:nvPr/>
        </p:nvSpPr>
        <p:spPr>
          <a:xfrm rot="6364389">
            <a:off x="7063141" y="2426595"/>
            <a:ext cx="623455" cy="244764"/>
          </a:xfrm>
          <a:prstGeom prst="left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19957113">
            <a:off x="3482581" y="2328101"/>
            <a:ext cx="677124" cy="288318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7" name="Rectangle 16"/>
          <p:cNvSpPr/>
          <p:nvPr/>
        </p:nvSpPr>
        <p:spPr>
          <a:xfrm rot="19957113">
            <a:off x="4766435" y="1614593"/>
            <a:ext cx="677124" cy="288318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8" name="Rectangle 17"/>
          <p:cNvSpPr/>
          <p:nvPr/>
        </p:nvSpPr>
        <p:spPr>
          <a:xfrm rot="17832835">
            <a:off x="6048084" y="1898310"/>
            <a:ext cx="677124" cy="288318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60208" y="3332786"/>
            <a:ext cx="677124" cy="288318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92017" y="867005"/>
            <a:ext cx="24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Degrees of Freedom</a:t>
            </a:r>
          </a:p>
        </p:txBody>
      </p:sp>
    </p:spTree>
    <p:extLst>
      <p:ext uri="{BB962C8B-B14F-4D97-AF65-F5344CB8AC3E}">
        <p14:creationId xmlns:p14="http://schemas.microsoft.com/office/powerpoint/2010/main" val="3498419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948070" y="1587584"/>
            <a:ext cx="5791200" cy="1371600"/>
          </a:xfrm>
        </p:spPr>
        <p:txBody>
          <a:bodyPr/>
          <a:lstStyle/>
          <a:p>
            <a:r>
              <a:rPr lang="en-US" b="1" dirty="0"/>
              <a:t>Fritzing</a:t>
            </a:r>
            <a:r>
              <a:rPr lang="en-US" dirty="0"/>
              <a:t> </a:t>
            </a:r>
            <a:r>
              <a:rPr lang="en-US" b="1" dirty="0"/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2990958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053" y="314264"/>
            <a:ext cx="6869545" cy="41765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83235" y="73143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83235" y="1680473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66320" y="2687236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88052" y="3578546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1364" y="134340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81364" y="210996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81364" y="279108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81364" y="339388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94408" y="3861018"/>
            <a:ext cx="2161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Potentiometers</a:t>
            </a:r>
          </a:p>
          <a:p>
            <a:r>
              <a:rPr lang="en-US" dirty="0"/>
              <a:t>Connect to A0 – A3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42843" y="2402541"/>
            <a:ext cx="13011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Motors</a:t>
            </a:r>
          </a:p>
          <a:p>
            <a:r>
              <a:rPr lang="en-US" dirty="0"/>
              <a:t>A to pin 11</a:t>
            </a:r>
          </a:p>
          <a:p>
            <a:r>
              <a:rPr lang="en-US" dirty="0"/>
              <a:t>B to pin 10</a:t>
            </a:r>
          </a:p>
          <a:p>
            <a:r>
              <a:rPr lang="en-US" dirty="0"/>
              <a:t>C to pin 5</a:t>
            </a:r>
          </a:p>
          <a:p>
            <a:r>
              <a:rPr lang="en-US" dirty="0"/>
              <a:t>D to pin 3</a:t>
            </a:r>
          </a:p>
        </p:txBody>
      </p:sp>
    </p:spTree>
    <p:extLst>
      <p:ext uri="{BB962C8B-B14F-4D97-AF65-F5344CB8AC3E}">
        <p14:creationId xmlns:p14="http://schemas.microsoft.com/office/powerpoint/2010/main" val="3804166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995" y="205979"/>
            <a:ext cx="6838010" cy="85725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52995" y="1242391"/>
            <a:ext cx="6977270" cy="96409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Robot Arm</a:t>
            </a:r>
          </a:p>
          <a:p>
            <a:pPr lvl="1"/>
            <a:r>
              <a:rPr lang="en-US" dirty="0"/>
              <a:t>Programmable mechanical device with similar functions like human arm.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28" y="2032603"/>
            <a:ext cx="2552700" cy="2120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274" y="2032603"/>
            <a:ext cx="2541309" cy="20562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310" y="2032603"/>
            <a:ext cx="1959792" cy="23125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54728" y="415234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SCARA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54946" y="4160491"/>
            <a:ext cx="117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Cartesian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13946" y="4177625"/>
            <a:ext cx="128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Articulated</a:t>
            </a:r>
          </a:p>
        </p:txBody>
      </p:sp>
    </p:spTree>
    <p:extLst>
      <p:ext uri="{BB962C8B-B14F-4D97-AF65-F5344CB8AC3E}">
        <p14:creationId xmlns:p14="http://schemas.microsoft.com/office/powerpoint/2010/main" val="256476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16427" y="1812632"/>
            <a:ext cx="5360400" cy="854048"/>
          </a:xfrm>
        </p:spPr>
        <p:txBody>
          <a:bodyPr/>
          <a:lstStyle/>
          <a:p>
            <a:r>
              <a:rPr lang="en-US" dirty="0"/>
              <a:t>Degrees OF Freedom</a:t>
            </a:r>
          </a:p>
        </p:txBody>
      </p:sp>
    </p:spTree>
    <p:extLst>
      <p:ext uri="{BB962C8B-B14F-4D97-AF65-F5344CB8AC3E}">
        <p14:creationId xmlns:p14="http://schemas.microsoft.com/office/powerpoint/2010/main" val="2157997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837" y="778169"/>
            <a:ext cx="3307826" cy="3025763"/>
          </a:xfrm>
          <a:prstGeom prst="rect">
            <a:avLst/>
          </a:prstGeom>
        </p:spPr>
      </p:pic>
      <p:sp>
        <p:nvSpPr>
          <p:cNvPr id="17" name="Line Callout 1 13"/>
          <p:cNvSpPr/>
          <p:nvPr/>
        </p:nvSpPr>
        <p:spPr>
          <a:xfrm>
            <a:off x="5344237" y="5818909"/>
            <a:ext cx="369454" cy="369455"/>
          </a:xfrm>
          <a:prstGeom prst="borderCallout1">
            <a:avLst>
              <a:gd name="adj1" fmla="val 25000"/>
              <a:gd name="adj2" fmla="val 113542"/>
              <a:gd name="adj3" fmla="val 68750"/>
              <a:gd name="adj4" fmla="val 411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Line Callout 1 14"/>
          <p:cNvSpPr/>
          <p:nvPr/>
        </p:nvSpPr>
        <p:spPr>
          <a:xfrm>
            <a:off x="7726219" y="6003636"/>
            <a:ext cx="369454" cy="369455"/>
          </a:xfrm>
          <a:prstGeom prst="borderCallout1">
            <a:avLst>
              <a:gd name="adj1" fmla="val 18750"/>
              <a:gd name="adj2" fmla="val -8333"/>
              <a:gd name="adj3" fmla="val -46875"/>
              <a:gd name="adj4" fmla="val -11020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3699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232" y="224069"/>
            <a:ext cx="2552700" cy="2120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862" y="1342854"/>
            <a:ext cx="1959792" cy="2312554"/>
          </a:xfrm>
          <a:prstGeom prst="rect">
            <a:avLst/>
          </a:prstGeom>
        </p:spPr>
      </p:pic>
      <p:sp>
        <p:nvSpPr>
          <p:cNvPr id="10" name="Line Callout 1 7"/>
          <p:cNvSpPr/>
          <p:nvPr/>
        </p:nvSpPr>
        <p:spPr>
          <a:xfrm>
            <a:off x="1488814" y="698587"/>
            <a:ext cx="369454" cy="369455"/>
          </a:xfrm>
          <a:prstGeom prst="borderCallout1">
            <a:avLst>
              <a:gd name="adj1" fmla="val 78125"/>
              <a:gd name="adj2" fmla="val 104167"/>
              <a:gd name="adj3" fmla="val 209375"/>
              <a:gd name="adj4" fmla="val 30854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Line Callout 1 8"/>
          <p:cNvSpPr/>
          <p:nvPr/>
        </p:nvSpPr>
        <p:spPr>
          <a:xfrm>
            <a:off x="3961851" y="1843898"/>
            <a:ext cx="369454" cy="369455"/>
          </a:xfrm>
          <a:prstGeom prst="borderCallout1">
            <a:avLst>
              <a:gd name="adj1" fmla="val 18750"/>
              <a:gd name="adj2" fmla="val -8333"/>
              <a:gd name="adj3" fmla="val -81250"/>
              <a:gd name="adj4" fmla="val -10708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Line Callout 1 9"/>
          <p:cNvSpPr/>
          <p:nvPr/>
        </p:nvSpPr>
        <p:spPr>
          <a:xfrm>
            <a:off x="4656887" y="342989"/>
            <a:ext cx="369454" cy="369455"/>
          </a:xfrm>
          <a:prstGeom prst="borderCallout1">
            <a:avLst>
              <a:gd name="adj1" fmla="val 18750"/>
              <a:gd name="adj2" fmla="val -8333"/>
              <a:gd name="adj3" fmla="val 140625"/>
              <a:gd name="adj4" fmla="val -10083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6469135" y="1918503"/>
            <a:ext cx="369454" cy="369455"/>
          </a:xfrm>
          <a:prstGeom prst="borderCallout1">
            <a:avLst>
              <a:gd name="adj1" fmla="val 3125"/>
              <a:gd name="adj2" fmla="val 91667"/>
              <a:gd name="adj3" fmla="val -34375"/>
              <a:gd name="adj4" fmla="val 1835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Line Callout 1 16"/>
          <p:cNvSpPr/>
          <p:nvPr/>
        </p:nvSpPr>
        <p:spPr>
          <a:xfrm>
            <a:off x="7980964" y="2070903"/>
            <a:ext cx="369454" cy="369455"/>
          </a:xfrm>
          <a:prstGeom prst="borderCallout1">
            <a:avLst>
              <a:gd name="adj1" fmla="val 18750"/>
              <a:gd name="adj2" fmla="val -8333"/>
              <a:gd name="adj3" fmla="val -84375"/>
              <a:gd name="adj4" fmla="val -3833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" name="Line Callout 1 17"/>
          <p:cNvSpPr/>
          <p:nvPr/>
        </p:nvSpPr>
        <p:spPr>
          <a:xfrm>
            <a:off x="8676000" y="1853848"/>
            <a:ext cx="369454" cy="369455"/>
          </a:xfrm>
          <a:prstGeom prst="borderCallout1">
            <a:avLst>
              <a:gd name="adj1" fmla="val 18750"/>
              <a:gd name="adj2" fmla="val -8333"/>
              <a:gd name="adj3" fmla="val -46875"/>
              <a:gd name="adj4" fmla="val -11958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744" y="2398081"/>
            <a:ext cx="2541309" cy="2056246"/>
          </a:xfrm>
          <a:prstGeom prst="rect">
            <a:avLst/>
          </a:prstGeom>
        </p:spPr>
      </p:pic>
      <p:sp>
        <p:nvSpPr>
          <p:cNvPr id="28" name="Line Callout 1 10"/>
          <p:cNvSpPr/>
          <p:nvPr/>
        </p:nvSpPr>
        <p:spPr>
          <a:xfrm>
            <a:off x="1718144" y="2213353"/>
            <a:ext cx="369454" cy="369455"/>
          </a:xfrm>
          <a:prstGeom prst="borderCallout1">
            <a:avLst>
              <a:gd name="adj1" fmla="val 84375"/>
              <a:gd name="adj2" fmla="val 104167"/>
              <a:gd name="adj3" fmla="val 209375"/>
              <a:gd name="adj4" fmla="val 308542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Line Callout 1 12"/>
          <p:cNvSpPr/>
          <p:nvPr/>
        </p:nvSpPr>
        <p:spPr>
          <a:xfrm>
            <a:off x="2144017" y="3542018"/>
            <a:ext cx="369454" cy="369455"/>
          </a:xfrm>
          <a:prstGeom prst="borderCallout1">
            <a:avLst>
              <a:gd name="adj1" fmla="val 9375"/>
              <a:gd name="adj2" fmla="val 94792"/>
              <a:gd name="adj3" fmla="val -34375"/>
              <a:gd name="adj4" fmla="val 280418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Line Callout 1 15"/>
          <p:cNvSpPr/>
          <p:nvPr/>
        </p:nvSpPr>
        <p:spPr>
          <a:xfrm>
            <a:off x="6469135" y="3241476"/>
            <a:ext cx="369454" cy="369455"/>
          </a:xfrm>
          <a:prstGeom prst="borderCallout1">
            <a:avLst>
              <a:gd name="adj1" fmla="val 3125"/>
              <a:gd name="adj2" fmla="val 91667"/>
              <a:gd name="adj3" fmla="val -34375"/>
              <a:gd name="adj4" fmla="val 1835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Line Callout 1 15"/>
          <p:cNvSpPr/>
          <p:nvPr/>
        </p:nvSpPr>
        <p:spPr>
          <a:xfrm>
            <a:off x="8090646" y="2878365"/>
            <a:ext cx="369454" cy="369455"/>
          </a:xfrm>
          <a:prstGeom prst="borderCallout1">
            <a:avLst>
              <a:gd name="adj1" fmla="val 3125"/>
              <a:gd name="adj2" fmla="val 91667"/>
              <a:gd name="adj3" fmla="val -74728"/>
              <a:gd name="adj4" fmla="val -13928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Line Callout 1 11"/>
          <p:cNvSpPr/>
          <p:nvPr/>
        </p:nvSpPr>
        <p:spPr>
          <a:xfrm>
            <a:off x="4860114" y="2253120"/>
            <a:ext cx="369454" cy="369455"/>
          </a:xfrm>
          <a:prstGeom prst="borderCallout1">
            <a:avLst>
              <a:gd name="adj1" fmla="val 18750"/>
              <a:gd name="adj2" fmla="val -8333"/>
              <a:gd name="adj3" fmla="val 228614"/>
              <a:gd name="adj4" fmla="val -39355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5324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28" grpId="0" animBg="1"/>
      <p:bldP spid="29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90261" y="1524318"/>
            <a:ext cx="5791200" cy="1371600"/>
          </a:xfrm>
        </p:spPr>
        <p:txBody>
          <a:bodyPr/>
          <a:lstStyle/>
          <a:p>
            <a:r>
              <a:rPr lang="en-US" b="1" dirty="0"/>
              <a:t>Electric MOTORS</a:t>
            </a:r>
          </a:p>
        </p:txBody>
      </p:sp>
    </p:spTree>
    <p:extLst>
      <p:ext uri="{BB962C8B-B14F-4D97-AF65-F5344CB8AC3E}">
        <p14:creationId xmlns:p14="http://schemas.microsoft.com/office/powerpoint/2010/main" val="3066945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039" y="11544"/>
            <a:ext cx="1541319" cy="15413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424" y="0"/>
            <a:ext cx="1552863" cy="1552863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905924"/>
              </p:ext>
            </p:extLst>
          </p:nvPr>
        </p:nvGraphicFramePr>
        <p:xfrm>
          <a:off x="1115994" y="1726048"/>
          <a:ext cx="7365999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5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5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5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DC 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SERVO MOTOR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3: + ,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2: +, - ,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Position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Rated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Torque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electric car driver, drones, winches, rolling doors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remote steering/speed control, meter display, robots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54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977887" y="1703223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MOTOR CONTROL</a:t>
            </a:r>
          </a:p>
        </p:txBody>
      </p:sp>
    </p:spTree>
    <p:extLst>
      <p:ext uri="{BB962C8B-B14F-4D97-AF65-F5344CB8AC3E}">
        <p14:creationId xmlns:p14="http://schemas.microsoft.com/office/powerpoint/2010/main" val="261823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152" y="711551"/>
            <a:ext cx="65786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88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Remote%20Controlled%20Precision%20Robot</Template>
  <TotalTime>366</TotalTime>
  <Words>144</Words>
  <Application>Microsoft Office PowerPoint</Application>
  <PresentationFormat>On-screen Show (16:9)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Robot ARM</vt:lpstr>
      <vt:lpstr>Background</vt:lpstr>
      <vt:lpstr>Degrees OF Freedom</vt:lpstr>
      <vt:lpstr>PowerPoint Presentation</vt:lpstr>
      <vt:lpstr>PowerPoint Presentation</vt:lpstr>
      <vt:lpstr>Electric MOTORS</vt:lpstr>
      <vt:lpstr>PowerPoint Presentation</vt:lpstr>
      <vt:lpstr>PowerPoint Presentation</vt:lpstr>
      <vt:lpstr>PowerPoint Presentation</vt:lpstr>
      <vt:lpstr>Motor Control (cont’d)</vt:lpstr>
      <vt:lpstr>PowerPoint Presentation</vt:lpstr>
      <vt:lpstr>Our Robot TODAY</vt:lpstr>
      <vt:lpstr>PowerPoint Presentation</vt:lpstr>
      <vt:lpstr>Fritzing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ARM</dc:title>
  <dc:creator>R. Stanley Baroi</dc:creator>
  <cp:lastModifiedBy>R. Stanley Baroi</cp:lastModifiedBy>
  <cp:revision>5</cp:revision>
  <dcterms:created xsi:type="dcterms:W3CDTF">2017-03-04T05:10:45Z</dcterms:created>
  <dcterms:modified xsi:type="dcterms:W3CDTF">2017-12-06T09:28:21Z</dcterms:modified>
</cp:coreProperties>
</file>