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9.png" ContentType="image/png"/>
  <Override PartName="/ppt/media/image21.png" ContentType="image/png"/>
  <Override PartName="/ppt/media/image20.png" ContentType="image/png"/>
  <Override PartName="/ppt/media/image18.png" ContentType="image/png"/>
  <Override PartName="/ppt/media/image5.jpeg" ContentType="image/jpeg"/>
  <Override PartName="/ppt/media/image4.jpeg" ContentType="image/jpeg"/>
  <Override PartName="/ppt/media/image3.jpeg" ContentType="image/jpeg"/>
  <Override PartName="/ppt/media/image11.png" ContentType="image/png"/>
  <Override PartName="/ppt/media/image6.jpeg" ContentType="image/jpeg"/>
  <Override PartName="/ppt/media/image16.png" ContentType="image/png"/>
  <Override PartName="/ppt/media/image7.jpeg" ContentType="image/jpeg"/>
  <Override PartName="/ppt/media/image8.jpeg" ContentType="image/jpeg"/>
  <Override PartName="/ppt/media/image13.png" ContentType="image/png"/>
  <Override PartName="/ppt/media/image19.jpeg" ContentType="image/jpeg"/>
  <Override PartName="/ppt/media/image17.jpeg" ContentType="image/jpeg"/>
  <Override PartName="/ppt/media/image10.jpeg" ContentType="image/jpeg"/>
  <Override PartName="/ppt/media/image12.jpeg" ContentType="image/jpeg"/>
  <Override PartName="/ppt/media/image14.jpeg" ContentType="image/jpeg"/>
  <Override PartName="/ppt/media/image15.jpeg" ContentType="image/jpe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9144000" cy="51435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9.jpeg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4419720" y="2419200"/>
            <a:ext cx="301320" cy="30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CustomShape 2"/>
          <p:cNvSpPr/>
          <p:nvPr/>
        </p:nvSpPr>
        <p:spPr>
          <a:xfrm>
            <a:off x="214200" y="4078440"/>
            <a:ext cx="8712360" cy="47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  <a:ea typeface="Calibri"/>
              </a:rPr>
              <a:t>Wifi - In5-Tech   [Code - WelcomeToIn5]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78" name="" descr=""/>
          <p:cNvPicPr/>
          <p:nvPr/>
        </p:nvPicPr>
        <p:blipFill>
          <a:blip r:embed="rId2"/>
          <a:stretch/>
        </p:blipFill>
        <p:spPr>
          <a:xfrm>
            <a:off x="1828800" y="822960"/>
            <a:ext cx="5592600" cy="3200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457200" y="205200"/>
            <a:ext cx="8226000" cy="85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Calibri"/>
                <a:ea typeface="Calibri"/>
              </a:rPr>
              <a:t>WebAPIs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768240" y="1645920"/>
            <a:ext cx="7769520" cy="215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Bitstream Vera Sans"/>
              </a:rPr>
              <a:t>7. </a:t>
            </a:r>
            <a:r>
              <a:rPr b="1" lang="en-US" sz="1600" spc="-1" strike="noStrike">
                <a:solidFill>
                  <a:srgbClr val="ffffff"/>
                </a:solidFill>
                <a:latin typeface="Arial"/>
                <a:ea typeface="Bitstream Vera Sans"/>
              </a:rPr>
              <a:t>Clipboard API</a:t>
            </a:r>
            <a:r>
              <a:rPr b="0" lang="en-US" sz="1300" spc="-1" strike="noStrike">
                <a:solidFill>
                  <a:srgbClr val="ffffff"/>
                </a:solidFill>
                <a:latin typeface="Arial"/>
                <a:ea typeface="Bitstream Vera Sans"/>
              </a:rPr>
              <a:t>	</a:t>
            </a:r>
            <a:endParaRPr b="0" lang="en-US" sz="1300" spc="-1" strike="noStrike">
              <a:latin typeface="Arial"/>
            </a:endParaRPr>
          </a:p>
          <a:p>
            <a:pPr lvl="1" marL="432000" indent="-21456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Bitstream Vera Sans"/>
              </a:rPr>
              <a:t>document.execCommand(‘copy’)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Bitstream Vera Sans"/>
              </a:rPr>
              <a:t>8. </a:t>
            </a:r>
            <a:r>
              <a:rPr b="1" lang="en-US" sz="1600" spc="-1" strike="noStrike">
                <a:solidFill>
                  <a:srgbClr val="ffffff"/>
                </a:solidFill>
                <a:latin typeface="Arial"/>
                <a:ea typeface="Bitstream Vera Sans"/>
              </a:rPr>
              <a:t>WebSQL/LocalStorage/IndexedDB API</a:t>
            </a:r>
            <a:endParaRPr b="0" lang="en-US" sz="1600" spc="-1" strike="noStrike">
              <a:latin typeface="Arial"/>
            </a:endParaRPr>
          </a:p>
          <a:p>
            <a:pPr lvl="1" marL="432000" indent="-21456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Bitstream Vera Sans"/>
              </a:rPr>
              <a:t>WebSQL – Relational Database</a:t>
            </a:r>
            <a:endParaRPr b="0" lang="en-US" sz="1600" spc="-1" strike="noStrike">
              <a:latin typeface="Arial"/>
            </a:endParaRPr>
          </a:p>
          <a:p>
            <a:pPr lvl="1" marL="432000" indent="-21456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Bitstream Vera Sans"/>
              </a:rPr>
              <a:t>LocalStorage – Key-value pair</a:t>
            </a:r>
            <a:endParaRPr b="0" lang="en-US" sz="1600" spc="-1" strike="noStrike">
              <a:latin typeface="Arial"/>
            </a:endParaRPr>
          </a:p>
          <a:p>
            <a:pPr lvl="1" marL="432000" indent="-21456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Bitstream Vera Sans"/>
              </a:rPr>
              <a:t>IndexedDB – Object Stores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04" name="CustomShape 3"/>
          <p:cNvSpPr/>
          <p:nvPr/>
        </p:nvSpPr>
        <p:spPr>
          <a:xfrm>
            <a:off x="6097680" y="4389480"/>
            <a:ext cx="2952000" cy="22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https://developer.mozilla.org/en-US/docs/WebAPI</a:t>
            </a:r>
            <a:endParaRPr b="0" lang="en-US" sz="1000" spc="-1" strike="noStrike">
              <a:latin typeface="Arial"/>
            </a:endParaRPr>
          </a:p>
        </p:txBody>
      </p:sp>
      <p:pic>
        <p:nvPicPr>
          <p:cNvPr id="105" name="Picture 103" descr=""/>
          <p:cNvPicPr/>
          <p:nvPr/>
        </p:nvPicPr>
        <p:blipFill>
          <a:blip r:embed="rId2"/>
          <a:stretch/>
        </p:blipFill>
        <p:spPr>
          <a:xfrm>
            <a:off x="6492240" y="1828800"/>
            <a:ext cx="1370520" cy="1370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457200" y="205200"/>
            <a:ext cx="8226000" cy="85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Calibri"/>
                <a:ea typeface="Calibri"/>
              </a:rPr>
              <a:t>WebAPIs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768240" y="1371600"/>
            <a:ext cx="7769520" cy="215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Bitstream Vera Sans"/>
              </a:rPr>
              <a:t>9. </a:t>
            </a:r>
            <a:r>
              <a:rPr b="1" lang="en-US" sz="1600" spc="-1" strike="noStrike">
                <a:solidFill>
                  <a:srgbClr val="ffffff"/>
                </a:solidFill>
                <a:latin typeface="Arial"/>
                <a:ea typeface="Bitstream Vera Sans"/>
              </a:rPr>
              <a:t>Device Motion (Using p5.js) </a:t>
            </a:r>
            <a:endParaRPr b="0" lang="en-US" sz="1600" spc="-1" strike="noStrike">
              <a:latin typeface="Arial"/>
            </a:endParaRPr>
          </a:p>
          <a:p>
            <a:pPr lvl="1" marL="432000" indent="-21456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Bitstream Vera Sans"/>
              </a:rPr>
              <a:t>Devicemotion event listener</a:t>
            </a:r>
            <a:endParaRPr b="0" lang="en-US" sz="1600" spc="-1" strike="noStrike">
              <a:latin typeface="Arial"/>
            </a:endParaRPr>
          </a:p>
          <a:p>
            <a:pPr lvl="1" marL="432000" indent="-21456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1" lang="en-US" sz="1600" spc="-1" strike="noStrike">
                <a:solidFill>
                  <a:srgbClr val="ffffff"/>
                </a:solidFill>
                <a:latin typeface="Arial"/>
                <a:ea typeface="Bitstream Vera Sans"/>
              </a:rPr>
              <a:t>p5.js</a:t>
            </a: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Bitstream Vera Sans"/>
              </a:rPr>
              <a:t> a JS client-side library for creating graphic and interactive experiences.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</p:txBody>
      </p:sp>
      <p:pic>
        <p:nvPicPr>
          <p:cNvPr id="108" name="Picture 106" descr=""/>
          <p:cNvPicPr/>
          <p:nvPr/>
        </p:nvPicPr>
        <p:blipFill>
          <a:blip r:embed="rId2"/>
          <a:stretch/>
        </p:blipFill>
        <p:spPr>
          <a:xfrm>
            <a:off x="1097280" y="2651760"/>
            <a:ext cx="1212480" cy="1218600"/>
          </a:xfrm>
          <a:prstGeom prst="rect">
            <a:avLst/>
          </a:prstGeom>
          <a:ln>
            <a:noFill/>
          </a:ln>
        </p:spPr>
      </p:pic>
      <p:pic>
        <p:nvPicPr>
          <p:cNvPr id="109" name="Picture 107" descr=""/>
          <p:cNvPicPr/>
          <p:nvPr/>
        </p:nvPicPr>
        <p:blipFill>
          <a:blip r:embed="rId3"/>
          <a:stretch/>
        </p:blipFill>
        <p:spPr>
          <a:xfrm>
            <a:off x="6858000" y="2631960"/>
            <a:ext cx="1298880" cy="1298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457200" y="205200"/>
            <a:ext cx="8226000" cy="85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Calibri"/>
                <a:ea typeface="Calibri"/>
              </a:rPr>
              <a:t>About the Assembly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457200" y="1331640"/>
            <a:ext cx="7860600" cy="232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390240">
              <a:lnSpc>
                <a:spcPct val="100000"/>
              </a:lnSpc>
              <a:buClr>
                <a:srgbClr val="ffffff"/>
              </a:buClr>
              <a:buFont typeface="Calibri"/>
              <a:buChar char="●"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Calibri"/>
              </a:rPr>
              <a:t>A smart lab based out of In5 since Dec 2014</a:t>
            </a:r>
            <a:endParaRPr b="0" lang="en-US" sz="1800" spc="-1" strike="noStrike">
              <a:latin typeface="Arial"/>
            </a:endParaRPr>
          </a:p>
          <a:p>
            <a:pPr marL="457200" indent="-390240">
              <a:lnSpc>
                <a:spcPct val="100000"/>
              </a:lnSpc>
              <a:buClr>
                <a:srgbClr val="ffffff"/>
              </a:buClr>
              <a:buFont typeface="Calibri"/>
              <a:buChar char="●"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Calibri"/>
              </a:rPr>
              <a:t>Over 200 free workshops done </a:t>
            </a:r>
            <a:endParaRPr b="0" lang="en-US" sz="1800" spc="-1" strike="noStrike">
              <a:latin typeface="Arial"/>
            </a:endParaRPr>
          </a:p>
          <a:p>
            <a:pPr marL="457200" indent="-390240">
              <a:lnSpc>
                <a:spcPct val="100000"/>
              </a:lnSpc>
              <a:buClr>
                <a:srgbClr val="ffffff"/>
              </a:buClr>
              <a:buFont typeface="Calibri"/>
              <a:buChar char="●"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Calibri"/>
              </a:rPr>
              <a:t>ASSEMBLY: HACK - Embedded systems, iOT and hardware</a:t>
            </a:r>
            <a:endParaRPr b="0" lang="en-US" sz="1800" spc="-1" strike="noStrike">
              <a:latin typeface="Arial"/>
            </a:endParaRPr>
          </a:p>
          <a:p>
            <a:pPr marL="457200" indent="-390240">
              <a:lnSpc>
                <a:spcPct val="100000"/>
              </a:lnSpc>
              <a:buClr>
                <a:srgbClr val="ffffff"/>
              </a:buClr>
              <a:buFont typeface="Calibri"/>
              <a:buChar char="●"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Calibri"/>
              </a:rPr>
              <a:t>ASSEMBLY: CODE - Software projects - APIs, frameworks, apps</a:t>
            </a:r>
            <a:endParaRPr b="0" lang="en-US" sz="1800" spc="-1" strike="noStrike">
              <a:latin typeface="Arial"/>
            </a:endParaRPr>
          </a:p>
          <a:p>
            <a:pPr marL="457200" indent="-390240">
              <a:lnSpc>
                <a:spcPct val="100000"/>
              </a:lnSpc>
              <a:buClr>
                <a:srgbClr val="ffffff"/>
              </a:buClr>
              <a:buFont typeface="Calibri"/>
              <a:buChar char="●"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Calibri"/>
              </a:rPr>
              <a:t>Age range: 16-60 - students, professionals, entrepreneurs</a:t>
            </a:r>
            <a:endParaRPr b="0" lang="en-US" sz="1800" spc="-1" strike="noStrike">
              <a:latin typeface="Arial"/>
            </a:endParaRPr>
          </a:p>
          <a:p>
            <a:pPr marL="457200" indent="-390240">
              <a:lnSpc>
                <a:spcPct val="100000"/>
              </a:lnSpc>
              <a:buClr>
                <a:srgbClr val="ffffff"/>
              </a:buClr>
              <a:buFont typeface="Calibri"/>
              <a:buChar char="●"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Calibri"/>
              </a:rPr>
              <a:t>Focus on smart technology and practical applications</a:t>
            </a:r>
            <a:endParaRPr b="0" lang="en-US" sz="1800" spc="-1" strike="noStrike">
              <a:latin typeface="Arial"/>
            </a:endParaRPr>
          </a:p>
          <a:p>
            <a:pPr marL="457200" indent="-390240">
              <a:lnSpc>
                <a:spcPct val="100000"/>
              </a:lnSpc>
              <a:buClr>
                <a:srgbClr val="ffffff"/>
              </a:buClr>
              <a:buFont typeface="Calibri"/>
              <a:buChar char="●"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Calibri"/>
              </a:rPr>
              <a:t>Forum: members.theassembly.ae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195480" y="976680"/>
            <a:ext cx="8487720" cy="332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Calibri"/>
              </a:rPr>
              <a:t>TAG US ON SOCIAL MEDIA!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Calibri"/>
              </a:rPr>
              <a:t>FACEBOOK - The Assembly (@MakeSmartThings)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Calibri"/>
              </a:rPr>
              <a:t>TWITTER - @MakeSmartThings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Calibri"/>
              </a:rPr>
              <a:t>INSTAGRAM - @MakeSmartThings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Calibri"/>
              </a:rPr>
              <a:t>YOUTUBE - The Assembly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457200" y="205200"/>
            <a:ext cx="8226000" cy="85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Calibri"/>
                <a:ea typeface="Calibri"/>
              </a:rPr>
              <a:t>Getting started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435240" y="1396080"/>
            <a:ext cx="8707680" cy="206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536040" indent="-456120">
              <a:lnSpc>
                <a:spcPct val="100000"/>
              </a:lnSpc>
              <a:buClr>
                <a:srgbClr val="ffffff"/>
              </a:buClr>
              <a:buFont typeface="Arial"/>
              <a:buAutoNum type="arabicPeriod"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Calibri"/>
              </a:rPr>
              <a:t>Local server required to test on mobile phones (Nginx/lamp/wamp/xampp)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536040" indent="-456120">
              <a:lnSpc>
                <a:spcPct val="100000"/>
              </a:lnSpc>
              <a:buClr>
                <a:srgbClr val="ffffff"/>
              </a:buClr>
              <a:buFont typeface="Arial"/>
              <a:buAutoNum type="arabicPeriod"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Calibri"/>
              </a:rPr>
              <a:t>GitHub with all the code: </a:t>
            </a:r>
            <a:br/>
            <a:r>
              <a:rPr b="0" lang="en-US" sz="1700" spc="-1" strike="noStrike" u="sng">
                <a:solidFill>
                  <a:srgbClr val="ff9900"/>
                </a:solidFill>
                <a:uFillTx/>
                <a:latin typeface="Calibri"/>
                <a:ea typeface="Calibri"/>
              </a:rPr>
              <a:t>https://github.com/The-Assembly/intro_to_coding_with_HTML5_web_API</a:t>
            </a:r>
            <a:endParaRPr b="0" lang="en-US" sz="17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7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700" spc="-1" strike="noStrike">
              <a:latin typeface="Arial"/>
            </a:endParaRPr>
          </a:p>
          <a:p>
            <a:pPr marL="536040" indent="-456120">
              <a:lnSpc>
                <a:spcPct val="100000"/>
              </a:lnSpc>
              <a:buClr>
                <a:srgbClr val="ffffff"/>
              </a:buClr>
              <a:buFont typeface="Arial"/>
              <a:buAutoNum type="arabicPeriod"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Calibri"/>
              </a:rPr>
              <a:t>Ask for help from the Assembly team if you get stuck with anything!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457200" y="205200"/>
            <a:ext cx="8226000" cy="85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Calibri"/>
                <a:ea typeface="Calibri"/>
              </a:rPr>
              <a:t>Introduction to HTML5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548640" y="1452960"/>
            <a:ext cx="8134560" cy="206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21920" indent="-342000">
              <a:lnSpc>
                <a:spcPct val="100000"/>
              </a:lnSpc>
              <a:buClr>
                <a:srgbClr val="ffffff"/>
              </a:buClr>
              <a:buFont typeface="Arial"/>
              <a:buAutoNum type="arabicPeriod"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Calibri"/>
              </a:rPr>
              <a:t>HTML5 is a new specification, with new elements, attributes, and behaviors, and a larger set of technologies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421920" indent="-342000">
              <a:lnSpc>
                <a:spcPct val="100000"/>
              </a:lnSpc>
              <a:buClr>
                <a:srgbClr val="ffffff"/>
              </a:buClr>
              <a:buFont typeface="Arial"/>
              <a:buAutoNum type="arabicPeriod"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Calibri"/>
              </a:rPr>
              <a:t>Provides a huge number of APIs like Fullscreen API, Notification API, Clipboard API, etc.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421920" indent="-342000">
              <a:lnSpc>
                <a:spcPct val="100000"/>
              </a:lnSpc>
              <a:buClr>
                <a:srgbClr val="ffffff"/>
              </a:buClr>
              <a:buFont typeface="Arial"/>
              <a:buAutoNum type="arabicPeriod"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Calibri"/>
              </a:rPr>
              <a:t>Some APIs are yet to be supported by all browsers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86" name="Picture 85" descr=""/>
          <p:cNvPicPr/>
          <p:nvPr/>
        </p:nvPicPr>
        <p:blipFill>
          <a:blip r:embed="rId2"/>
          <a:stretch/>
        </p:blipFill>
        <p:spPr>
          <a:xfrm>
            <a:off x="7409520" y="3075840"/>
            <a:ext cx="1225800" cy="1279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457200" y="205200"/>
            <a:ext cx="8226000" cy="85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Calibri"/>
                <a:ea typeface="Calibri"/>
              </a:rPr>
              <a:t>What are WebAPIs?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731520" y="1463040"/>
            <a:ext cx="7769520" cy="239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1. WebAPI is a term used to refer to a suite of device compatibility and access APIs that allow Web apps and content to access device hardware.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2. They can also be used to access data stored on the device.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3. No additional installations required!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6097680" y="4389480"/>
            <a:ext cx="2952000" cy="22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https://developer.mozilla.org/en-US/docs/WebAPI</a:t>
            </a:r>
            <a:endParaRPr b="0" lang="en-US" sz="1000" spc="-1" strike="noStrike">
              <a:latin typeface="Arial"/>
            </a:endParaRPr>
          </a:p>
        </p:txBody>
      </p:sp>
      <p:pic>
        <p:nvPicPr>
          <p:cNvPr id="90" name="Picture 89" descr=""/>
          <p:cNvPicPr/>
          <p:nvPr/>
        </p:nvPicPr>
        <p:blipFill>
          <a:blip r:embed="rId2"/>
          <a:stretch/>
        </p:blipFill>
        <p:spPr>
          <a:xfrm>
            <a:off x="7315200" y="3112920"/>
            <a:ext cx="1275480" cy="1275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457200" y="205200"/>
            <a:ext cx="8226000" cy="85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Calibri"/>
                <a:ea typeface="Calibri"/>
              </a:rPr>
              <a:t>WebAPIs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768240" y="1211760"/>
            <a:ext cx="7769520" cy="239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1. Battery Status API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2. Notification API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3. Geolocation API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4. Page Visibility API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Bitstream Vera Sans"/>
              </a:rPr>
              <a:t>5. Screen Orientation (Mobile only)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6. Vibration API (Mobile only)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Bitstream Vera Sans"/>
              </a:rPr>
              <a:t>7. Clipboard API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Bitstream Vera Sans"/>
              </a:rPr>
              <a:t>8. WebSQL/LocalStorage/IndexedDB API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Bitstream Vera Sans"/>
              </a:rPr>
              <a:t>9. Device Motion (Mobile only)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3" name="CustomShape 3"/>
          <p:cNvSpPr/>
          <p:nvPr/>
        </p:nvSpPr>
        <p:spPr>
          <a:xfrm>
            <a:off x="6097680" y="4389480"/>
            <a:ext cx="2952000" cy="22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https://developer.mozilla.org/en-US/docs/WebAPI</a:t>
            </a:r>
            <a:endParaRPr b="0" lang="en-US" sz="1000" spc="-1" strike="noStrike">
              <a:latin typeface="Arial"/>
            </a:endParaRPr>
          </a:p>
        </p:txBody>
      </p:sp>
      <p:pic>
        <p:nvPicPr>
          <p:cNvPr id="94" name="Picture 4" descr=""/>
          <p:cNvPicPr/>
          <p:nvPr/>
        </p:nvPicPr>
        <p:blipFill>
          <a:blip r:embed="rId2"/>
          <a:stretch/>
        </p:blipFill>
        <p:spPr>
          <a:xfrm>
            <a:off x="6366240" y="1977120"/>
            <a:ext cx="1314360" cy="1314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768240" y="1283760"/>
            <a:ext cx="3619440" cy="288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1. </a:t>
            </a:r>
            <a:r>
              <a:rPr b="1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Battery Status API</a:t>
            </a:r>
            <a:endParaRPr b="0" lang="en-US" sz="1600" spc="-1" strike="noStrike">
              <a:latin typeface="Arial"/>
            </a:endParaRPr>
          </a:p>
          <a:p>
            <a:pPr lvl="1" marL="432000" indent="-21456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level</a:t>
            </a:r>
            <a:endParaRPr b="0" lang="en-US" sz="1600" spc="-1" strike="noStrike">
              <a:latin typeface="Arial"/>
            </a:endParaRPr>
          </a:p>
          <a:p>
            <a:pPr lvl="1" marL="432000" indent="-21456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dischargingTime</a:t>
            </a:r>
            <a:endParaRPr b="0" lang="en-US" sz="1600" spc="-1" strike="noStrike">
              <a:latin typeface="Arial"/>
            </a:endParaRPr>
          </a:p>
          <a:p>
            <a:pPr lvl="1" marL="432000" indent="-21456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chargingTime</a:t>
            </a:r>
            <a:endParaRPr b="0" lang="en-US" sz="1600" spc="-1" strike="noStrike">
              <a:latin typeface="Arial"/>
            </a:endParaRPr>
          </a:p>
          <a:p>
            <a:pPr lvl="1" marL="432000" indent="-21456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charging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2. </a:t>
            </a:r>
            <a:r>
              <a:rPr b="1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Notification API</a:t>
            </a:r>
            <a:endParaRPr b="0" lang="en-US" sz="1600" spc="-1" strike="noStrike">
              <a:latin typeface="Arial"/>
            </a:endParaRPr>
          </a:p>
          <a:p>
            <a:pPr lvl="1" marL="432000" indent="-21456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Constructor to send notification</a:t>
            </a:r>
            <a:endParaRPr b="0" lang="en-US" sz="1600" spc="-1" strike="noStrike">
              <a:latin typeface="Arial"/>
            </a:endParaRPr>
          </a:p>
          <a:p>
            <a:pPr lvl="1" marL="432000" indent="-21456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requestPermission()</a:t>
            </a:r>
            <a:endParaRPr b="0" lang="en-US" sz="1600" spc="-1" strike="noStrike">
              <a:latin typeface="Arial"/>
            </a:endParaRPr>
          </a:p>
          <a:p>
            <a:pPr lvl="1" marL="432000" indent="-21456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granted, denied, dismissed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457200" y="205200"/>
            <a:ext cx="8226000" cy="85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Calibri"/>
                <a:ea typeface="Calibri"/>
              </a:rPr>
              <a:t>WebAPIs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7" name="CustomShape 3"/>
          <p:cNvSpPr/>
          <p:nvPr/>
        </p:nvSpPr>
        <p:spPr>
          <a:xfrm>
            <a:off x="5134320" y="1244160"/>
            <a:ext cx="3564720" cy="29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3. </a:t>
            </a:r>
            <a:r>
              <a:rPr b="1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Geolocation API</a:t>
            </a:r>
            <a:endParaRPr b="0" lang="en-US" sz="1600" spc="-1" strike="noStrike">
              <a:latin typeface="Arial"/>
            </a:endParaRPr>
          </a:p>
          <a:p>
            <a:pPr lvl="1" marL="432000" indent="-21456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getCurrentPosition()</a:t>
            </a:r>
            <a:endParaRPr b="0" lang="en-US" sz="1600" spc="-1" strike="noStrike">
              <a:latin typeface="Arial"/>
            </a:endParaRPr>
          </a:p>
          <a:p>
            <a:pPr lvl="1" marL="432000" indent="-21456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watchPosition()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4. </a:t>
            </a:r>
            <a:r>
              <a:rPr b="1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Page Visibility API</a:t>
            </a:r>
            <a:endParaRPr b="0" lang="en-US" sz="1600" spc="-1" strike="noStrike">
              <a:latin typeface="Arial"/>
            </a:endParaRPr>
          </a:p>
          <a:p>
            <a:pPr lvl="1" marL="432000" indent="-21456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Visibilitychange event listener</a:t>
            </a:r>
            <a:endParaRPr b="0" lang="en-US" sz="16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457200" y="205200"/>
            <a:ext cx="8226000" cy="85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Calibri"/>
                <a:ea typeface="Calibri"/>
              </a:rPr>
              <a:t>WebAPIs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768240" y="1371600"/>
            <a:ext cx="7769520" cy="215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Bitstream Vera Sans"/>
              </a:rPr>
              <a:t>5.</a:t>
            </a:r>
            <a:r>
              <a:rPr b="1" lang="en-US" sz="1600" spc="-1" strike="noStrike">
                <a:solidFill>
                  <a:srgbClr val="ffffff"/>
                </a:solidFill>
                <a:latin typeface="Arial"/>
                <a:ea typeface="Bitstream Vera Sans"/>
              </a:rPr>
              <a:t> Screen Orientation (Mobile only)</a:t>
            </a:r>
            <a:endParaRPr b="0" lang="en-US" sz="1600" spc="-1" strike="noStrike">
              <a:latin typeface="Arial"/>
            </a:endParaRPr>
          </a:p>
          <a:p>
            <a:pPr lvl="1" marL="432000" indent="-21456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Bitstream Vera Sans"/>
              </a:rPr>
              <a:t>Orientationchange event listener</a:t>
            </a:r>
            <a:endParaRPr b="0" lang="en-US" sz="1600" spc="-1" strike="noStrike">
              <a:latin typeface="Arial"/>
            </a:endParaRPr>
          </a:p>
          <a:p>
            <a:pPr lvl="1" marL="432000" indent="-21456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Bitstream Vera Sans"/>
              </a:rPr>
              <a:t>Orientation values:</a:t>
            </a:r>
            <a:endParaRPr b="0" lang="en-US" sz="1600" spc="-1" strike="noStrike">
              <a:latin typeface="Arial"/>
            </a:endParaRPr>
          </a:p>
          <a:p>
            <a:pPr lvl="2" marL="648000" indent="-21456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Bitstream Vera Sans"/>
              </a:rPr>
              <a:t>Right tilted: -90</a:t>
            </a:r>
            <a:endParaRPr b="0" lang="en-US" sz="1600" spc="-1" strike="noStrike">
              <a:latin typeface="Arial"/>
            </a:endParaRPr>
          </a:p>
          <a:p>
            <a:pPr lvl="2" marL="648000" indent="-21456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Bitstream Vera Sans"/>
              </a:rPr>
              <a:t>Straight: 0</a:t>
            </a:r>
            <a:endParaRPr b="0" lang="en-US" sz="1600" spc="-1" strike="noStrike">
              <a:latin typeface="Arial"/>
            </a:endParaRPr>
          </a:p>
          <a:p>
            <a:pPr lvl="2" marL="648000" indent="-21456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Bitstream Vera Sans"/>
              </a:rPr>
              <a:t>Left tilted: 90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6.</a:t>
            </a:r>
            <a:r>
              <a:rPr b="1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 Vibration API (Mobile only)</a:t>
            </a:r>
            <a:endParaRPr b="0" lang="en-US" sz="1600" spc="-1" strike="noStrike">
              <a:latin typeface="Arial"/>
            </a:endParaRPr>
          </a:p>
          <a:p>
            <a:pPr lvl="1" marL="432000" indent="-21456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User event is required to trigger vibration</a:t>
            </a:r>
            <a:endParaRPr b="0" lang="en-US" sz="1600" spc="-1" strike="noStrike">
              <a:latin typeface="Arial"/>
            </a:endParaRPr>
          </a:p>
          <a:p>
            <a:pPr lvl="1" marL="432000" indent="-21456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navigator.vibrate(</a:t>
            </a:r>
            <a:r>
              <a:rPr b="0" i="1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milliseconds</a:t>
            </a: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)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00" name="CustomShape 3"/>
          <p:cNvSpPr/>
          <p:nvPr/>
        </p:nvSpPr>
        <p:spPr>
          <a:xfrm>
            <a:off x="6097680" y="4389480"/>
            <a:ext cx="2952000" cy="22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https://developer.mozilla.org/en-US/docs/WebAPI</a:t>
            </a:r>
            <a:endParaRPr b="0" lang="en-US" sz="1000" spc="-1" strike="noStrike">
              <a:latin typeface="Arial"/>
            </a:endParaRPr>
          </a:p>
        </p:txBody>
      </p:sp>
      <p:pic>
        <p:nvPicPr>
          <p:cNvPr id="101" name="Picture 99" descr=""/>
          <p:cNvPicPr/>
          <p:nvPr/>
        </p:nvPicPr>
        <p:blipFill>
          <a:blip r:embed="rId2"/>
          <a:stretch/>
        </p:blipFill>
        <p:spPr>
          <a:xfrm>
            <a:off x="6217920" y="1737360"/>
            <a:ext cx="1644840" cy="1644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458</TotalTime>
  <Application>LibreOffice/6.0.6.2$Linux_X86_64 LibreOffice_project/00m0$Build-2</Application>
  <Words>453</Words>
  <Paragraphs>101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2018-08-10T16:56:00Z</dcterms:modified>
  <cp:revision>60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(16:9)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11</vt:i4>
  </property>
</Properties>
</file>