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2"/>
  </p:notesMasterIdLst>
  <p:sldIdLst>
    <p:sldId id="256" r:id="rId2"/>
    <p:sldId id="257" r:id="rId3"/>
    <p:sldId id="286" r:id="rId4"/>
    <p:sldId id="297" r:id="rId5"/>
    <p:sldId id="287" r:id="rId6"/>
    <p:sldId id="292" r:id="rId7"/>
    <p:sldId id="291" r:id="rId8"/>
    <p:sldId id="298" r:id="rId9"/>
    <p:sldId id="295"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83784" autoAdjust="0"/>
  </p:normalViewPr>
  <p:slideViewPr>
    <p:cSldViewPr snapToGrid="0">
      <p:cViewPr varScale="1">
        <p:scale>
          <a:sx n="126" d="100"/>
          <a:sy n="126"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457200" marR="0" lvl="1"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914400" marR="0" lvl="2"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371600" marR="0" lvl="3"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1828800" marR="0" lvl="4"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286000" marR="0" lvl="5"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2743200" marR="0" lvl="6"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200400" marR="0" lvl="7"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3657600" marR="0" lvl="8"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171450" marR="0" lvl="0" indent="-171450" algn="l" rtl="0">
              <a:spcBef>
                <a:spcPts val="0"/>
              </a:spcBef>
              <a:buClr>
                <a:schemeClr val="dk1"/>
              </a:buClr>
              <a:buSzPts val="1100"/>
              <a:buFont typeface="Noto Sans Symbols"/>
              <a:buNone/>
            </a:pPr>
            <a:endParaRPr sz="1100" b="0" i="0" u="none" strike="noStrike" cap="none">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9898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Arduino UNO- </a:t>
            </a:r>
            <a:r>
              <a:rPr lang="en-US" dirty="0"/>
              <a:t>https://www.arduino.cc/en/Main/ArduinoBoardUno/ ; http://forefront.io/a/beginners-guide-to-arduino/</a:t>
            </a:r>
          </a:p>
          <a:p>
            <a:pPr>
              <a:buNone/>
            </a:pPr>
            <a:r>
              <a:rPr lang="en-US" sz="1100" b="0" i="0" u="none" strike="noStrike" kern="1200" cap="none" dirty="0">
                <a:solidFill>
                  <a:schemeClr val="tx1"/>
                </a:solidFill>
                <a:effectLst/>
                <a:latin typeface="Arial"/>
                <a:ea typeface="Arial"/>
                <a:cs typeface="Arial"/>
                <a:sym typeface="Arial"/>
              </a:rPr>
              <a:t>There are three pools of memory in the microcontroller used on </a:t>
            </a:r>
            <a:r>
              <a:rPr lang="en-US" sz="1100" b="0" i="0" u="none" strike="noStrike" kern="1200" cap="none" dirty="0" err="1">
                <a:solidFill>
                  <a:schemeClr val="tx1"/>
                </a:solidFill>
                <a:effectLst/>
                <a:latin typeface="Arial"/>
                <a:ea typeface="Arial"/>
                <a:cs typeface="Arial"/>
                <a:sym typeface="Arial"/>
              </a:rPr>
              <a:t>avr</a:t>
            </a:r>
            <a:r>
              <a:rPr lang="en-US" sz="1100" b="0" i="0" u="none" strike="noStrike" kern="1200" cap="none" dirty="0">
                <a:solidFill>
                  <a:schemeClr val="tx1"/>
                </a:solidFill>
                <a:effectLst/>
                <a:latin typeface="Arial"/>
                <a:ea typeface="Arial"/>
                <a:cs typeface="Arial"/>
                <a:sym typeface="Arial"/>
              </a:rPr>
              <a:t>-based Arduino boards :</a:t>
            </a:r>
          </a:p>
          <a:p>
            <a:pPr lvl="0"/>
            <a:r>
              <a:rPr lang="en-US" sz="1100" b="0" i="0" u="none" strike="noStrike" kern="1200" cap="none" dirty="0">
                <a:solidFill>
                  <a:schemeClr val="tx1"/>
                </a:solidFill>
                <a:effectLst/>
                <a:latin typeface="Arial"/>
                <a:ea typeface="Arial"/>
                <a:cs typeface="Arial"/>
                <a:sym typeface="Arial"/>
              </a:rPr>
              <a:t>Flash memory (program space), is where the Arduino sketch is stored.</a:t>
            </a:r>
          </a:p>
          <a:p>
            <a:pPr lvl="0"/>
            <a:r>
              <a:rPr lang="en-US" sz="1100" b="0" i="0" u="none" strike="noStrike" kern="1200" cap="none" dirty="0">
                <a:solidFill>
                  <a:schemeClr val="tx1"/>
                </a:solidFill>
                <a:effectLst/>
                <a:latin typeface="Arial"/>
                <a:ea typeface="Arial"/>
                <a:cs typeface="Arial"/>
                <a:sym typeface="Arial"/>
              </a:rPr>
              <a:t>SRAM (static random access memory) is where the sketch creates and manipulates variables when it runs.</a:t>
            </a:r>
          </a:p>
          <a:p>
            <a:pPr lvl="0"/>
            <a:r>
              <a:rPr lang="en-US" sz="1100" b="0" i="0" u="none" strike="noStrike" kern="1200" cap="none" dirty="0">
                <a:solidFill>
                  <a:schemeClr val="tx1"/>
                </a:solidFill>
                <a:effectLst/>
                <a:latin typeface="Arial"/>
                <a:ea typeface="Arial"/>
                <a:cs typeface="Arial"/>
                <a:sym typeface="Arial"/>
              </a:rPr>
              <a:t>EEPROM is memory space that programmers can use to store long-term information.</a:t>
            </a:r>
          </a:p>
          <a:p>
            <a:r>
              <a:rPr lang="en-US" sz="1100" b="0" i="0" u="none" strike="noStrike" kern="1200" cap="none" dirty="0">
                <a:solidFill>
                  <a:schemeClr val="tx1"/>
                </a:solidFill>
                <a:effectLst/>
                <a:latin typeface="Arial"/>
                <a:ea typeface="Arial"/>
                <a:cs typeface="Arial"/>
                <a:sym typeface="Arial"/>
              </a:rPr>
              <a:t>Flash memory and EEPROM memory are non-volatile (the information persists after the power is turned off). SRAM is volatile and will be lost when the power is cycled.</a:t>
            </a:r>
          </a:p>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13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https://www.smart-prototyping.com/DHT11-Humidity-and-Temperature-Sensor-Module</a:t>
            </a:r>
          </a:p>
          <a:p>
            <a:pPr lvl="0" rtl="0">
              <a:spcBef>
                <a:spcPts val="0"/>
              </a:spcBef>
              <a:buNone/>
            </a:pPr>
            <a:r>
              <a:rPr lang="en-US" b="1" dirty="0"/>
              <a:t>Example with Arduino: </a:t>
            </a:r>
            <a:r>
              <a:rPr lang="en-US" dirty="0"/>
              <a:t>https://www.smart-prototyping.com/blog/DHT11-Temperature-and-Humidity-Sensor-with-an-Arduino-Uno</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06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http://www.futureelectronics.com/en/passives/buzzers.aspx</a:t>
            </a:r>
          </a:p>
          <a:p>
            <a:pPr lvl="0" rtl="0">
              <a:spcBef>
                <a:spcPts val="0"/>
              </a:spcBef>
              <a:buNone/>
            </a:pPr>
            <a:r>
              <a:rPr lang="en-US" b="1" dirty="0"/>
              <a:t>Tutorial </a:t>
            </a:r>
            <a:r>
              <a:rPr lang="en-US" b="0" dirty="0"/>
              <a:t>- http://www.instructables.com/id/How-to-use-a-Buzzer-Arduino-Tutorial/</a:t>
            </a:r>
          </a:p>
          <a:p>
            <a:pPr lvl="0" rtl="0">
              <a:spcBef>
                <a:spcPts val="0"/>
              </a:spcBef>
              <a:buNone/>
            </a:pPr>
            <a:r>
              <a:rPr lang="en-US" dirty="0"/>
              <a:t>*</a:t>
            </a:r>
            <a:r>
              <a:rPr lang="en-US" b="1" dirty="0"/>
              <a:t>Piezo electricity - </a:t>
            </a:r>
            <a:r>
              <a:rPr lang="en-US" sz="1100" b="0" i="0" u="none" strike="noStrike" kern="1200" cap="none" dirty="0">
                <a:solidFill>
                  <a:schemeClr val="tx1"/>
                </a:solidFill>
                <a:effectLst/>
                <a:latin typeface="Arial"/>
                <a:ea typeface="Arial"/>
                <a:cs typeface="Arial"/>
                <a:sym typeface="Arial"/>
              </a:rPr>
              <a:t>phenomena of generating electricity when mechanical pressure is applied to certain materials and the vice versa is also true. Such materials are called piezo electric materials. Piezo electric materials are either naturally available or manmade. </a:t>
            </a:r>
          </a:p>
          <a:p>
            <a:pPr lvl="0" rtl="0">
              <a:spcBef>
                <a:spcPts val="0"/>
              </a:spcBef>
              <a:buNone/>
            </a:pPr>
            <a:r>
              <a:rPr lang="en-US" sz="1100" b="0" i="0" u="none" strike="noStrike" kern="1200" cap="none" dirty="0">
                <a:solidFill>
                  <a:schemeClr val="tx1"/>
                </a:solidFill>
                <a:effectLst/>
                <a:latin typeface="Arial"/>
                <a:ea typeface="Arial"/>
                <a:cs typeface="Arial"/>
                <a:sym typeface="Arial"/>
              </a:rPr>
              <a:t>*</a:t>
            </a:r>
            <a:r>
              <a:rPr lang="en-US" sz="1100" b="1" i="0" u="none" strike="noStrike" kern="1200" cap="none" dirty="0">
                <a:solidFill>
                  <a:schemeClr val="tx1"/>
                </a:solidFill>
                <a:effectLst/>
                <a:latin typeface="Arial"/>
                <a:ea typeface="Arial"/>
                <a:cs typeface="Arial"/>
                <a:sym typeface="Arial"/>
              </a:rPr>
              <a:t>Piezoceramic disks - </a:t>
            </a:r>
            <a:r>
              <a:rPr lang="en-US" sz="1100" b="0" i="0" u="none" strike="noStrike" kern="1200" cap="none" dirty="0">
                <a:solidFill>
                  <a:schemeClr val="tx1"/>
                </a:solidFill>
                <a:effectLst/>
                <a:latin typeface="Arial"/>
                <a:ea typeface="Arial"/>
                <a:cs typeface="Arial"/>
                <a:sym typeface="Arial"/>
              </a:rPr>
              <a:t>Piezoceramic is class of manmade material, which poses piezo electric effect and is widely used to make disc, the heart of piezo buzzer. When subjected to an alternating electric field they stretch or compress, in accordance with the frequency of the signal thereby producing sound.</a:t>
            </a:r>
          </a:p>
          <a:p>
            <a:pPr lvl="0" rtl="0">
              <a:spcBef>
                <a:spcPts val="0"/>
              </a:spcBef>
              <a:buNone/>
            </a:pPr>
            <a:endParaRPr lang="en-US" dirty="0"/>
          </a:p>
          <a:p>
            <a:pPr lvl="0" rtl="0">
              <a:spcBef>
                <a:spcPts val="0"/>
              </a:spcBef>
              <a:buNone/>
            </a:pP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50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9362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04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1597819"/>
            <a:ext cx="7772400" cy="11025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13" name="Shape 13"/>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5400000">
            <a:off x="6012600" y="771581"/>
            <a:ext cx="3291000"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67" name="Shape 67"/>
          <p:cNvSpPr txBox="1">
            <a:spLocks noGrp="1"/>
          </p:cNvSpPr>
          <p:nvPr>
            <p:ph type="body" idx="1"/>
          </p:nvPr>
        </p:nvSpPr>
        <p:spPr>
          <a:xfrm rot="5400000">
            <a:off x="1821600" y="-1209619"/>
            <a:ext cx="3291000" cy="60198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19" name="Shape 19"/>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3305176"/>
            <a:ext cx="7772400" cy="10215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25" name="Shape 25"/>
          <p:cNvSpPr txBox="1">
            <a:spLocks noGrp="1"/>
          </p:cNvSpPr>
          <p:nvPr>
            <p:ph type="body" idx="1"/>
          </p:nvPr>
        </p:nvSpPr>
        <p:spPr>
          <a:xfrm>
            <a:off x="722313" y="2180035"/>
            <a:ext cx="7772400" cy="1125000"/>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31" name="Shape 31"/>
          <p:cNvSpPr txBox="1">
            <a:spLocks noGrp="1"/>
          </p:cNvSpPr>
          <p:nvPr>
            <p:ph type="body" idx="1"/>
          </p:nvPr>
        </p:nvSpPr>
        <p:spPr>
          <a:xfrm>
            <a:off x="457200" y="900113"/>
            <a:ext cx="4038600" cy="2545500"/>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900113"/>
            <a:ext cx="4038600" cy="2545500"/>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38" name="Shape 3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1" y="204787"/>
            <a:ext cx="3008400" cy="871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47" name="Shape 47"/>
          <p:cNvSpPr txBox="1">
            <a:spLocks noGrp="1"/>
          </p:cNvSpPr>
          <p:nvPr>
            <p:ph type="body" idx="1"/>
          </p:nvPr>
        </p:nvSpPr>
        <p:spPr>
          <a:xfrm>
            <a:off x="3575050" y="204788"/>
            <a:ext cx="5111700" cy="43899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1" y="1076326"/>
            <a:ext cx="3008400" cy="3518400"/>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3600450"/>
            <a:ext cx="5486400" cy="4251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54" name="Shape 54"/>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1792288" y="4025503"/>
            <a:ext cx="5486400" cy="603600"/>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61" name="Shape 61"/>
          <p:cNvSpPr txBox="1">
            <a:spLocks noGrp="1"/>
          </p:cNvSpPr>
          <p:nvPr>
            <p:ph type="body" idx="1"/>
          </p:nvPr>
        </p:nvSpPr>
        <p:spPr>
          <a:xfrm rot="5400000">
            <a:off x="2874750" y="-1217399"/>
            <a:ext cx="3394500" cy="82296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7" name="Shape 7"/>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659672" y="1221600"/>
            <a:ext cx="7772400" cy="1102500"/>
          </a:xfrm>
          <a:prstGeom prst="rect">
            <a:avLst/>
          </a:prstGeom>
          <a:noFill/>
          <a:ln>
            <a:noFill/>
          </a:ln>
        </p:spPr>
        <p:txBody>
          <a:bodyPr wrap="square" lIns="91425" tIns="91425" rIns="91425" bIns="91425" anchor="ctr" anchorCtr="0">
            <a:noAutofit/>
          </a:bodyPr>
          <a:lstStyle/>
          <a:p>
            <a:r>
              <a:rPr lang="en-US" b="1" dirty="0">
                <a:solidFill>
                  <a:srgbClr val="FFFFFF"/>
                </a:solidFill>
              </a:rPr>
              <a:t>Smart Water bottle</a:t>
            </a:r>
          </a:p>
        </p:txBody>
      </p:sp>
      <p:sp>
        <p:nvSpPr>
          <p:cNvPr id="151" name="Shape 151"/>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noAutofit/>
          </a:bodyPr>
          <a:lstStyle/>
          <a:p>
            <a:pPr marL="0" marR="0" lvl="0" indent="-114300" algn="ctr" rtl="0">
              <a:lnSpc>
                <a:spcPct val="100000"/>
              </a:lnSpc>
              <a:spcBef>
                <a:spcPts val="0"/>
              </a:spcBef>
              <a:spcAft>
                <a:spcPts val="0"/>
              </a:spcAft>
              <a:buClr>
                <a:srgbClr val="888888"/>
              </a:buClr>
              <a:buSzPts val="1800"/>
              <a:buFont typeface="Arial"/>
              <a:buNone/>
            </a:pPr>
            <a:r>
              <a:rPr lang="en-US" sz="1800" b="0" i="0" u="none" strike="noStrike" cap="none" dirty="0">
                <a:solidFill>
                  <a:srgbClr val="FFFFFF"/>
                </a:solidFill>
                <a:latin typeface="Calibri"/>
                <a:ea typeface="Calibri"/>
                <a:cs typeface="Calibri"/>
                <a:sym typeface="Calibri"/>
              </a:rPr>
              <a:t>Presented By : The Assembly Team</a:t>
            </a:r>
          </a:p>
        </p:txBody>
      </p:sp>
      <p:sp>
        <p:nvSpPr>
          <p:cNvPr id="152" name="Shape 152" descr="Image result for smart phone clip art"/>
          <p:cNvSpPr/>
          <p:nvPr/>
        </p:nvSpPr>
        <p:spPr>
          <a:xfrm>
            <a:off x="4419600" y="2419350"/>
            <a:ext cx="304800" cy="304800"/>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061223" y="205979"/>
            <a:ext cx="6770700" cy="857400"/>
          </a:xfrm>
          <a:prstGeom prst="rect">
            <a:avLst/>
          </a:prstGeom>
          <a:noFill/>
          <a:ln>
            <a:noFill/>
          </a:ln>
        </p:spPr>
        <p:txBody>
          <a:bodyPr wrap="square" lIns="91425" tIns="45700" rIns="91425" bIns="45700" anchor="ctr" anchorCtr="0">
            <a:noAutofit/>
          </a:bodyPr>
          <a:lstStyle/>
          <a:p>
            <a:pPr marL="1828800" marR="0" lvl="0" indent="-69850" algn="l" rtl="0">
              <a:lnSpc>
                <a:spcPct val="100000"/>
              </a:lnSpc>
              <a:spcBef>
                <a:spcPts val="0"/>
              </a:spcBef>
              <a:spcAft>
                <a:spcPts val="0"/>
              </a:spcAft>
              <a:buClr>
                <a:schemeClr val="dk1"/>
              </a:buClr>
              <a:buSzPts val="1100"/>
              <a:buFont typeface="Calibri"/>
              <a:buNone/>
            </a:pPr>
            <a:r>
              <a:rPr lang="en-US" sz="4400" b="0" i="0" u="none" strike="noStrike" cap="none">
                <a:solidFill>
                  <a:srgbClr val="FFFFFF"/>
                </a:solidFill>
                <a:latin typeface="Calibri"/>
                <a:ea typeface="Calibri"/>
                <a:cs typeface="Calibri"/>
                <a:sym typeface="Calibri"/>
              </a:rPr>
              <a:t>THANK YOU</a:t>
            </a:r>
          </a:p>
        </p:txBody>
      </p:sp>
      <p:pic>
        <p:nvPicPr>
          <p:cNvPr id="287" name="Shape 287" descr="A screenshot of a cell phone  Description generated with high confidenc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88" name="Shape 288"/>
          <p:cNvSpPr txBox="1"/>
          <p:nvPr/>
        </p:nvSpPr>
        <p:spPr>
          <a:xfrm>
            <a:off x="1312077" y="411958"/>
            <a:ext cx="6770700" cy="857400"/>
          </a:xfrm>
          <a:prstGeom prst="rect">
            <a:avLst/>
          </a:prstGeom>
          <a:noFill/>
          <a:ln>
            <a:noFill/>
          </a:ln>
        </p:spPr>
        <p:txBody>
          <a:bodyPr wrap="square" lIns="91425" tIns="45700" rIns="91425" bIns="45700" anchor="ctr" anchorCtr="0">
            <a:noAutofit/>
          </a:bodyPr>
          <a:lstStyle/>
          <a:p>
            <a:pPr marL="1828800" marR="0" lvl="0" indent="-69850" algn="l" rtl="0">
              <a:lnSpc>
                <a:spcPct val="100000"/>
              </a:lnSpc>
              <a:spcBef>
                <a:spcPts val="0"/>
              </a:spcBef>
              <a:spcAft>
                <a:spcPts val="0"/>
              </a:spcAft>
              <a:buClr>
                <a:schemeClr val="dk1"/>
              </a:buClr>
              <a:buSzPts val="1100"/>
              <a:buFont typeface="Calibri"/>
              <a:buNone/>
            </a:pPr>
            <a:r>
              <a:rPr lang="en-US" sz="4400" b="0" i="0" u="none" strike="noStrike" cap="none" dirty="0">
                <a:solidFill>
                  <a:srgbClr val="FFFFFF"/>
                </a:solidFill>
                <a:latin typeface="Calibri"/>
                <a:ea typeface="Calibri"/>
                <a:cs typeface="Calibri"/>
                <a:sym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9"/>
            <a:ext cx="8229600" cy="618638"/>
          </a:xfrm>
          <a:prstGeom prst="rect">
            <a:avLst/>
          </a:prstGeom>
          <a:noFill/>
          <a:ln>
            <a:noFill/>
          </a:ln>
        </p:spPr>
        <p:txBody>
          <a:bodyPr wrap="square" lIns="91425" tIns="91425" rIns="91425" bIns="91425" anchor="ctr" anchorCtr="0">
            <a:noAutofit/>
          </a:bodyPr>
          <a:lstStyle/>
          <a:p>
            <a:pPr marL="0" marR="0" lvl="0" indent="-203200" algn="ctr" rtl="0">
              <a:lnSpc>
                <a:spcPct val="100000"/>
              </a:lnSpc>
              <a:spcBef>
                <a:spcPts val="0"/>
              </a:spcBef>
              <a:spcAft>
                <a:spcPts val="0"/>
              </a:spcAft>
              <a:buClr>
                <a:schemeClr val="dk1"/>
              </a:buClr>
              <a:buSzPts val="3200"/>
              <a:buFont typeface="Calibri"/>
              <a:buNone/>
            </a:pPr>
            <a:r>
              <a:rPr lang="en-US" sz="3200" b="1" i="0" u="none" strike="noStrike" cap="none" dirty="0">
                <a:solidFill>
                  <a:srgbClr val="FFFFFF"/>
                </a:solidFill>
                <a:latin typeface="Calibri"/>
                <a:ea typeface="Calibri"/>
                <a:cs typeface="Calibri"/>
                <a:sym typeface="Calibri"/>
              </a:rPr>
              <a:t>Introduction</a:t>
            </a:r>
          </a:p>
        </p:txBody>
      </p:sp>
      <p:sp>
        <p:nvSpPr>
          <p:cNvPr id="158" name="Shape 158"/>
          <p:cNvSpPr txBox="1">
            <a:spLocks noGrp="1"/>
          </p:cNvSpPr>
          <p:nvPr>
            <p:ph type="body" idx="1"/>
          </p:nvPr>
        </p:nvSpPr>
        <p:spPr>
          <a:xfrm>
            <a:off x="346287" y="995326"/>
            <a:ext cx="8229600" cy="3388932"/>
          </a:xfrm>
          <a:prstGeom prst="rect">
            <a:avLst/>
          </a:prstGeom>
          <a:noFill/>
          <a:ln>
            <a:noFill/>
          </a:ln>
        </p:spPr>
        <p:txBody>
          <a:bodyPr wrap="square" lIns="91425" tIns="91425" rIns="91425" bIns="91425" anchor="t" anchorCtr="0">
            <a:noAutofit/>
          </a:bodyPr>
          <a:lstStyle/>
          <a:p>
            <a:pPr marL="0" marR="0" lvl="0" indent="-101600" algn="l" rtl="0">
              <a:lnSpc>
                <a:spcPct val="150000"/>
              </a:lnSpc>
              <a:spcBef>
                <a:spcPts val="0"/>
              </a:spcBef>
              <a:spcAft>
                <a:spcPts val="0"/>
              </a:spcAft>
              <a:buClr>
                <a:srgbClr val="FFFFFF"/>
              </a:buClr>
              <a:buSzPts val="1600"/>
              <a:buFont typeface="Arial"/>
              <a:buNone/>
            </a:pPr>
            <a:endParaRPr/>
          </a:p>
          <a:p>
            <a:pPr marL="114300" marR="0" lvl="0" indent="-101600" algn="l" rtl="0">
              <a:lnSpc>
                <a:spcPct val="150000"/>
              </a:lnSpc>
              <a:spcBef>
                <a:spcPts val="0"/>
              </a:spcBef>
              <a:spcAft>
                <a:spcPts val="0"/>
              </a:spcAft>
              <a:buClr>
                <a:srgbClr val="FFFFFF"/>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59" name="Shape 159"/>
          <p:cNvSpPr txBox="1"/>
          <p:nvPr/>
        </p:nvSpPr>
        <p:spPr>
          <a:xfrm>
            <a:off x="214050" y="1095285"/>
            <a:ext cx="8472750" cy="1647915"/>
          </a:xfrm>
          <a:prstGeom prst="rect">
            <a:avLst/>
          </a:prstGeom>
          <a:noFill/>
          <a:ln>
            <a:noFill/>
          </a:ln>
        </p:spPr>
        <p:txBody>
          <a:bodyPr wrap="square" lIns="91425" tIns="91425" rIns="91425" bIns="91425" anchor="t" anchorCtr="0">
            <a:noAutofit/>
          </a:bodyPr>
          <a:lstStyle/>
          <a:p>
            <a:pPr marL="0" lvl="0" indent="0">
              <a:spcBef>
                <a:spcPts val="0"/>
              </a:spcBef>
              <a:buNone/>
            </a:pPr>
            <a:r>
              <a:rPr lang="en-US" sz="2000" dirty="0">
                <a:solidFill>
                  <a:schemeClr val="bg1"/>
                </a:solidFill>
                <a:latin typeface="Calibri"/>
                <a:ea typeface="Calibri"/>
                <a:cs typeface="Calibri"/>
                <a:sym typeface="Calibri"/>
              </a:rPr>
              <a:t>Objective: </a:t>
            </a:r>
            <a:endParaRPr sz="2000" dirty="0">
              <a:solidFill>
                <a:schemeClr val="bg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457200" y="205273"/>
            <a:ext cx="8229600" cy="857400"/>
          </a:xfrm>
          <a:prstGeom prst="rect">
            <a:avLst/>
          </a:prstGeom>
          <a:noFill/>
          <a:ln>
            <a:noFill/>
          </a:ln>
        </p:spPr>
        <p:txBody>
          <a:bodyPr wrap="square" lIns="91425" tIns="91425" rIns="91425" bIns="91425" anchor="ctr" anchorCtr="0">
            <a:noAutofit/>
          </a:bodyPr>
          <a:lstStyle/>
          <a:p>
            <a:pPr marL="0" marR="0" lvl="0" indent="-279400" algn="ctr" rtl="0">
              <a:lnSpc>
                <a:spcPct val="100000"/>
              </a:lnSpc>
              <a:spcBef>
                <a:spcPts val="0"/>
              </a:spcBef>
              <a:spcAft>
                <a:spcPts val="0"/>
              </a:spcAft>
              <a:buClr>
                <a:schemeClr val="dk1"/>
              </a:buClr>
              <a:buSzPts val="4400"/>
              <a:buFont typeface="Calibri"/>
              <a:buNone/>
            </a:pPr>
            <a:r>
              <a:rPr lang="en-US" sz="4400" b="1" dirty="0" err="1">
                <a:solidFill>
                  <a:schemeClr val="lt1"/>
                </a:solidFill>
                <a:latin typeface="Calibri"/>
                <a:ea typeface="Calibri"/>
                <a:cs typeface="Calibri"/>
                <a:sym typeface="Calibri"/>
              </a:rPr>
              <a:t>Github</a:t>
            </a:r>
            <a:r>
              <a:rPr lang="en-US" sz="4400" b="1" dirty="0">
                <a:solidFill>
                  <a:schemeClr val="lt1"/>
                </a:solidFill>
                <a:latin typeface="Calibri"/>
                <a:ea typeface="Calibri"/>
                <a:cs typeface="Calibri"/>
                <a:sym typeface="Calibri"/>
              </a:rPr>
              <a:t> repository</a:t>
            </a:r>
          </a:p>
        </p:txBody>
      </p:sp>
      <p:sp>
        <p:nvSpPr>
          <p:cNvPr id="172" name="Shape 172"/>
          <p:cNvSpPr txBox="1"/>
          <p:nvPr/>
        </p:nvSpPr>
        <p:spPr>
          <a:xfrm>
            <a:off x="1069258" y="1260987"/>
            <a:ext cx="7794523" cy="3354765"/>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R="0" lvl="0" algn="l" rtl="0">
              <a:lnSpc>
                <a:spcPct val="100000"/>
              </a:lnSpc>
              <a:spcBef>
                <a:spcPts val="0"/>
              </a:spcBef>
              <a:spcAft>
                <a:spcPts val="0"/>
              </a:spcAft>
              <a:buClr>
                <a:schemeClr val="lt1"/>
              </a:buClr>
              <a:buSzPts val="1700"/>
            </a:pPr>
            <a:r>
              <a:rPr lang="en-US" sz="1700" b="0" i="0" u="none" strike="noStrike" cap="none" dirty="0">
                <a:solidFill>
                  <a:schemeClr val="lt1"/>
                </a:solidFill>
                <a:latin typeface="Arial"/>
                <a:ea typeface="Arial"/>
                <a:cs typeface="Arial"/>
                <a:sym typeface="Arial"/>
              </a:rPr>
              <a:t>To get the instructions and other files go to:</a:t>
            </a:r>
          </a:p>
          <a:p>
            <a:pPr marL="285750" marR="0" lvl="0" indent="-285750" algn="l" rtl="0">
              <a:lnSpc>
                <a:spcPct val="100000"/>
              </a:lnSpc>
              <a:spcBef>
                <a:spcPts val="0"/>
              </a:spcBef>
              <a:spcAft>
                <a:spcPts val="0"/>
              </a:spcAft>
              <a:buClr>
                <a:srgbClr val="000000"/>
              </a:buClr>
              <a:buSzPts val="1400"/>
              <a:buFont typeface="Arial"/>
              <a:buChar char="•"/>
            </a:pPr>
            <a:endParaRPr dirty="0"/>
          </a:p>
          <a:p>
            <a:pPr lvl="0" indent="-127000">
              <a:buClr>
                <a:schemeClr val="dk1"/>
              </a:buClr>
              <a:buSzPts val="2000"/>
            </a:pPr>
            <a:r>
              <a:rPr lang="en-US" sz="2200" b="1" dirty="0">
                <a:solidFill>
                  <a:schemeClr val="dk1"/>
                </a:solidFill>
                <a:highlight>
                  <a:srgbClr val="FFFF00"/>
                </a:highlight>
              </a:rPr>
              <a:t>https://github.com/The-Assembly/smart_water_bottle</a:t>
            </a:r>
            <a:endParaRPr sz="1400" b="0" i="0" u="none" strike="noStrike" cap="none" dirty="0">
              <a:solidFill>
                <a:schemeClr val="lt1"/>
              </a:solidFill>
              <a:highlight>
                <a:srgbClr val="FFFF00"/>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798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dirty="0">
                <a:solidFill>
                  <a:schemeClr val="bg1"/>
                </a:solidFill>
              </a:rPr>
              <a:t>Arduino UNO</a:t>
            </a:r>
            <a:endParaRPr lang="en" sz="3600" dirty="0">
              <a:solidFill>
                <a:schemeClr val="bg1"/>
              </a:solidFill>
            </a:endParaRPr>
          </a:p>
        </p:txBody>
      </p:sp>
      <p:pic>
        <p:nvPicPr>
          <p:cNvPr id="1026" name="Picture 2" descr="Related image">
            <a:extLst>
              <a:ext uri="{FF2B5EF4-FFF2-40B4-BE49-F238E27FC236}">
                <a16:creationId xmlns:a16="http://schemas.microsoft.com/office/drawing/2014/main" id="{8C92831D-10CE-4349-BD72-7CF9DBAB5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955" y="1063379"/>
            <a:ext cx="6092089" cy="387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23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dirty="0">
                <a:solidFill>
                  <a:schemeClr val="bg1"/>
                </a:solidFill>
              </a:rPr>
              <a:t>HC-06 (Bluetooth module)</a:t>
            </a:r>
            <a:endParaRPr lang="en" dirty="0">
              <a:solidFill>
                <a:schemeClr val="bg1"/>
              </a:solidFill>
            </a:endParaRPr>
          </a:p>
        </p:txBody>
      </p:sp>
      <p:pic>
        <p:nvPicPr>
          <p:cNvPr id="7" name="Picture 2" descr="https://bizweb.dktcdn.net/100/017/780/files/hc062.png?v=1449280429713">
            <a:extLst>
              <a:ext uri="{FF2B5EF4-FFF2-40B4-BE49-F238E27FC236}">
                <a16:creationId xmlns:a16="http://schemas.microsoft.com/office/drawing/2014/main" id="{CF859A8D-D382-4651-94FA-AFDBBEA3D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908848" y="1132115"/>
            <a:ext cx="3326304" cy="332630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4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Ultrasonic Sensor</a:t>
            </a:r>
            <a:endParaRPr lang="en" sz="3600" b="1" dirty="0">
              <a:solidFill>
                <a:schemeClr val="bg1"/>
              </a:solidFill>
            </a:endParaRPr>
          </a:p>
        </p:txBody>
      </p:sp>
      <p:pic>
        <p:nvPicPr>
          <p:cNvPr id="2050" name="Picture 2" descr="Image result for ultrasonic sensor">
            <a:extLst>
              <a:ext uri="{FF2B5EF4-FFF2-40B4-BE49-F238E27FC236}">
                <a16:creationId xmlns:a16="http://schemas.microsoft.com/office/drawing/2014/main" id="{C8BB36C5-7785-4761-8B21-D7B82FA96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45" y="1624965"/>
            <a:ext cx="2869045" cy="18935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ltrasonic sensor">
            <a:extLst>
              <a:ext uri="{FF2B5EF4-FFF2-40B4-BE49-F238E27FC236}">
                <a16:creationId xmlns:a16="http://schemas.microsoft.com/office/drawing/2014/main" id="{24DBE755-C140-4EE9-BCA1-4016CE98E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88" y="1329690"/>
            <a:ext cx="5451047" cy="248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5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5" name="Picture 2" descr="Image result for piezo buzzer">
            <a:extLst>
              <a:ext uri="{FF2B5EF4-FFF2-40B4-BE49-F238E27FC236}">
                <a16:creationId xmlns:a16="http://schemas.microsoft.com/office/drawing/2014/main" id="{028F9CDB-018A-4B00-B872-06047DF01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66" y="1570328"/>
            <a:ext cx="3045419" cy="2002843"/>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44">
            <a:extLst>
              <a:ext uri="{FF2B5EF4-FFF2-40B4-BE49-F238E27FC236}">
                <a16:creationId xmlns:a16="http://schemas.microsoft.com/office/drawing/2014/main" id="{3CE6C234-F705-497B-AAC8-5091D9B89CDA}"/>
              </a:ext>
            </a:extLst>
          </p:cNvPr>
          <p:cNvSpPr txBox="1">
            <a:spLocks/>
          </p:cNvSpPr>
          <p:nvPr/>
        </p:nvSpPr>
        <p:spPr>
          <a:xfrm>
            <a:off x="373380" y="3715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dirty="0">
                <a:solidFill>
                  <a:schemeClr val="bg1"/>
                </a:solidFill>
              </a:rPr>
              <a:t>Piezo Buzzer</a:t>
            </a:r>
            <a:endParaRPr lang="en" dirty="0">
              <a:solidFill>
                <a:schemeClr val="bg1"/>
              </a:solidFill>
            </a:endParaRPr>
          </a:p>
        </p:txBody>
      </p:sp>
      <p:pic>
        <p:nvPicPr>
          <p:cNvPr id="4098" name="Picture 2" descr="Related image">
            <a:extLst>
              <a:ext uri="{FF2B5EF4-FFF2-40B4-BE49-F238E27FC236}">
                <a16:creationId xmlns:a16="http://schemas.microsoft.com/office/drawing/2014/main" id="{7DB70F16-9840-4170-860A-4C9021734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6734" y="1306830"/>
            <a:ext cx="4526430" cy="267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0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6" name="Shape 144">
            <a:extLst>
              <a:ext uri="{FF2B5EF4-FFF2-40B4-BE49-F238E27FC236}">
                <a16:creationId xmlns:a16="http://schemas.microsoft.com/office/drawing/2014/main" id="{3CE6C234-F705-497B-AAC8-5091D9B89CDA}"/>
              </a:ext>
            </a:extLst>
          </p:cNvPr>
          <p:cNvSpPr txBox="1">
            <a:spLocks/>
          </p:cNvSpPr>
          <p:nvPr/>
        </p:nvSpPr>
        <p:spPr>
          <a:xfrm>
            <a:off x="457199" y="2191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dirty="0">
                <a:solidFill>
                  <a:schemeClr val="bg1"/>
                </a:solidFill>
              </a:rPr>
              <a:t>Temperature Sensor</a:t>
            </a:r>
            <a:endParaRPr lang="en" dirty="0">
              <a:solidFill>
                <a:schemeClr val="bg1"/>
              </a:solidFill>
            </a:endParaRPr>
          </a:p>
        </p:txBody>
      </p:sp>
      <p:pic>
        <p:nvPicPr>
          <p:cNvPr id="3074" name="Picture 2" descr="Image result for ds18b20">
            <a:extLst>
              <a:ext uri="{FF2B5EF4-FFF2-40B4-BE49-F238E27FC236}">
                <a16:creationId xmlns:a16="http://schemas.microsoft.com/office/drawing/2014/main" id="{2AB97847-A7EA-4F44-B873-C9E7295078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84" r="8089" b="3211"/>
          <a:stretch/>
        </p:blipFill>
        <p:spPr bwMode="auto">
          <a:xfrm>
            <a:off x="2938930" y="1076579"/>
            <a:ext cx="3266137" cy="376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89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200" y="0"/>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800" b="1" dirty="0">
                <a:solidFill>
                  <a:schemeClr val="bg1"/>
                </a:solidFill>
              </a:rPr>
              <a:t>Implementing the entire system</a:t>
            </a:r>
            <a:endParaRPr lang="en" sz="3800" b="1" dirty="0">
              <a:solidFill>
                <a:schemeClr val="bg1"/>
              </a:solidFill>
            </a:endParaRPr>
          </a:p>
        </p:txBody>
      </p:sp>
      <p:pic>
        <p:nvPicPr>
          <p:cNvPr id="5" name="Picture 4" descr="A screenshot of a circuit board&#10;&#10;Description generated with very high confidence">
            <a:extLst>
              <a:ext uri="{FF2B5EF4-FFF2-40B4-BE49-F238E27FC236}">
                <a16:creationId xmlns:a16="http://schemas.microsoft.com/office/drawing/2014/main" id="{03A500AC-7BFE-4F19-A78B-ABEBFDCE65D7}"/>
              </a:ext>
            </a:extLst>
          </p:cNvPr>
          <p:cNvPicPr>
            <a:picLocks noChangeAspect="1"/>
          </p:cNvPicPr>
          <p:nvPr/>
        </p:nvPicPr>
        <p:blipFill>
          <a:blip r:embed="rId3"/>
          <a:stretch>
            <a:fillRect/>
          </a:stretch>
        </p:blipFill>
        <p:spPr>
          <a:xfrm>
            <a:off x="1627320" y="708660"/>
            <a:ext cx="6042969" cy="4434840"/>
          </a:xfrm>
          <a:prstGeom prst="rect">
            <a:avLst/>
          </a:prstGeom>
        </p:spPr>
      </p:pic>
    </p:spTree>
    <p:extLst>
      <p:ext uri="{BB962C8B-B14F-4D97-AF65-F5344CB8AC3E}">
        <p14:creationId xmlns:p14="http://schemas.microsoft.com/office/powerpoint/2010/main" val="28888591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276</Words>
  <Application>Microsoft Office PowerPoint</Application>
  <PresentationFormat>On-screen Show (16:9)</PresentationFormat>
  <Paragraphs>29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Noto Sans Symbols</vt:lpstr>
      <vt:lpstr>Office Theme</vt:lpstr>
      <vt:lpstr>Smart Water bottle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with chatbots</dc:title>
  <dc:creator>Beschier</dc:creator>
  <cp:lastModifiedBy>rahul korani</cp:lastModifiedBy>
  <cp:revision>34</cp:revision>
  <dcterms:modified xsi:type="dcterms:W3CDTF">2018-02-01T11:15:21Z</dcterms:modified>
</cp:coreProperties>
</file>