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60" r:id="rId2"/>
    <p:sldId id="544" r:id="rId3"/>
    <p:sldId id="559" r:id="rId4"/>
    <p:sldId id="561" r:id="rId5"/>
    <p:sldId id="562" r:id="rId6"/>
    <p:sldId id="560" r:id="rId7"/>
  </p:sldIdLst>
  <p:sldSz cx="9906000" cy="6858000" type="A4"/>
  <p:notesSz cx="9774238" cy="6724650"/>
  <p:defaultTextStyle>
    <a:defPPr>
      <a:defRPr lang="en-GB"/>
    </a:defPPr>
    <a:lvl1pPr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525">
          <p15:clr>
            <a:srgbClr val="A4A3A4"/>
          </p15:clr>
        </p15:guide>
        <p15:guide id="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117">
          <p15:clr>
            <a:srgbClr val="A4A3A4"/>
          </p15:clr>
        </p15:guide>
        <p15:guide id="2" pos="307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5D3E"/>
    <a:srgbClr val="339966"/>
    <a:srgbClr val="9DBEFF"/>
    <a:srgbClr val="990000"/>
    <a:srgbClr val="143E29"/>
    <a:srgbClr val="246E49"/>
    <a:srgbClr val="292929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34587" autoAdjust="0"/>
    <p:restoredTop sz="86268" autoAdjust="0"/>
  </p:normalViewPr>
  <p:slideViewPr>
    <p:cSldViewPr snapToGrid="0" snapToObjects="1" showGuides="1">
      <p:cViewPr varScale="1">
        <p:scale>
          <a:sx n="68" d="100"/>
          <a:sy n="68" d="100"/>
        </p:scale>
        <p:origin x="-894" y="-108"/>
      </p:cViewPr>
      <p:guideLst>
        <p:guide orient="horz" pos="1525"/>
        <p:guide/>
      </p:guideLst>
    </p:cSldViewPr>
  </p:slideViewPr>
  <p:outlineViewPr>
    <p:cViewPr>
      <p:scale>
        <a:sx n="33" d="100"/>
        <a:sy n="33" d="100"/>
      </p:scale>
      <p:origin x="48" y="3282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 snapToObjects="1" showGuides="1">
      <p:cViewPr varScale="1">
        <p:scale>
          <a:sx n="85" d="100"/>
          <a:sy n="85" d="100"/>
        </p:scale>
        <p:origin x="-2196" y="-78"/>
      </p:cViewPr>
      <p:guideLst>
        <p:guide orient="horz" pos="2117"/>
        <p:guide pos="307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172619" cy="2734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85157" tIns="41775" rIns="85157" bIns="41775" numCol="1" anchor="t" anchorCtr="0" compatLnSpc="1">
            <a:prstTxWarp prst="textNoShape">
              <a:avLst/>
            </a:prstTxWarp>
            <a:spAutoFit/>
          </a:bodyPr>
          <a:lstStyle>
            <a:lvl1pPr algn="l" defTabSz="937374">
              <a:defRPr sz="120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9601620" y="1"/>
            <a:ext cx="172619" cy="2734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85157" tIns="41775" rIns="85157" bIns="41775" numCol="1" anchor="t" anchorCtr="0" compatLnSpc="1">
            <a:prstTxWarp prst="textNoShape">
              <a:avLst/>
            </a:prstTxWarp>
            <a:spAutoFit/>
          </a:bodyPr>
          <a:lstStyle>
            <a:lvl1pPr algn="r" defTabSz="937374">
              <a:defRPr sz="120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423980"/>
            <a:ext cx="172619" cy="2734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85157" tIns="41775" rIns="85157" bIns="41775" numCol="1" anchor="b" anchorCtr="0" compatLnSpc="1">
            <a:prstTxWarp prst="textNoShape">
              <a:avLst/>
            </a:prstTxWarp>
            <a:spAutoFit/>
          </a:bodyPr>
          <a:lstStyle>
            <a:lvl1pPr algn="l" defTabSz="937374">
              <a:defRPr sz="120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9405725" y="6423980"/>
            <a:ext cx="368513" cy="2734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85157" tIns="41775" rIns="85157" bIns="41775" numCol="1" anchor="b" anchorCtr="0" compatLnSpc="1">
            <a:prstTxWarp prst="textNoShape">
              <a:avLst/>
            </a:prstTxWarp>
            <a:spAutoFit/>
          </a:bodyPr>
          <a:lstStyle>
            <a:lvl1pPr algn="r" defTabSz="937374">
              <a:defRPr sz="120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fld id="{23173B6F-1C26-42F6-889B-B6CE9DE33C6A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123362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4234514" cy="2831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88" tIns="46595" rIns="93188" bIns="46595" numCol="1" anchor="t" anchorCtr="0" compatLnSpc="1">
            <a:prstTxWarp prst="textNoShape">
              <a:avLst/>
            </a:prstTxWarp>
            <a:spAutoFit/>
          </a:bodyPr>
          <a:lstStyle>
            <a:lvl1pPr algn="l" defTabSz="937374">
              <a:defRPr sz="1200" smtClean="0">
                <a:solidFill>
                  <a:srgbClr val="FFFF00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539725" y="1"/>
            <a:ext cx="4234514" cy="2831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88" tIns="46595" rIns="93188" bIns="46595" numCol="1" anchor="t" anchorCtr="0" compatLnSpc="1">
            <a:prstTxWarp prst="textNoShape">
              <a:avLst/>
            </a:prstTxWarp>
            <a:spAutoFit/>
          </a:bodyPr>
          <a:lstStyle>
            <a:lvl1pPr algn="r" defTabSz="937374">
              <a:defRPr sz="1200" smtClean="0">
                <a:solidFill>
                  <a:srgbClr val="FFFF00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071813" y="504825"/>
            <a:ext cx="3638550" cy="2519363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02086" y="3193449"/>
            <a:ext cx="7170067" cy="12390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88" tIns="46595" rIns="93188" bIns="46595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41504"/>
            <a:ext cx="4234514" cy="2831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88" tIns="46595" rIns="93188" bIns="46595" numCol="1" anchor="b" anchorCtr="0" compatLnSpc="1">
            <a:prstTxWarp prst="textNoShape">
              <a:avLst/>
            </a:prstTxWarp>
            <a:spAutoFit/>
          </a:bodyPr>
          <a:lstStyle>
            <a:lvl1pPr algn="l" defTabSz="937374">
              <a:defRPr sz="1200" smtClean="0">
                <a:solidFill>
                  <a:srgbClr val="FFFF00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539725" y="6441504"/>
            <a:ext cx="4234514" cy="2831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88" tIns="46595" rIns="93188" bIns="46595" numCol="1" anchor="b" anchorCtr="0" compatLnSpc="1">
            <a:prstTxWarp prst="textNoShape">
              <a:avLst/>
            </a:prstTxWarp>
            <a:spAutoFit/>
          </a:bodyPr>
          <a:lstStyle>
            <a:lvl1pPr algn="r" defTabSz="937374">
              <a:defRPr sz="1200" smtClean="0">
                <a:solidFill>
                  <a:srgbClr val="FFFF00"/>
                </a:solidFill>
                <a:latin typeface="Arial" charset="0"/>
              </a:defRPr>
            </a:lvl1pPr>
          </a:lstStyle>
          <a:p>
            <a:pPr>
              <a:defRPr/>
            </a:pPr>
            <a:fld id="{526F3C13-27BE-4DC8-9E92-A4A15C16D1FD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253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14300" indent="-114300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571500" indent="-114300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1028700" indent="-114300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485900" indent="-114300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943100" indent="-114300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7374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38537" indent="-284052" defTabSz="937374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36210" indent="-227242" defTabSz="937374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590695" indent="-227242" defTabSz="937374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45179" indent="-227242" defTabSz="937374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499663" indent="-227242" algn="ctr" defTabSz="9373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54147" indent="-227242" algn="ctr" defTabSz="9373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08632" indent="-227242" algn="ctr" defTabSz="9373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63115" indent="-227242" algn="ctr" defTabSz="9373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51D90E7E-ADEF-4761-BB6B-196D130960B9}" type="slidenum">
              <a:rPr lang="en-GB">
                <a:solidFill>
                  <a:srgbClr val="FFFF00"/>
                </a:solidFill>
              </a:rPr>
              <a:pPr/>
              <a:t>0</a:t>
            </a:fld>
            <a:endParaRPr lang="en-GB" dirty="0">
              <a:solidFill>
                <a:srgbClr val="FFFF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071813" y="504825"/>
            <a:ext cx="3640137" cy="2519363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02086" y="3193449"/>
            <a:ext cx="7170067" cy="278766"/>
          </a:xfrm>
          <a:noFill/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73313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5"/>
          <p:cNvSpPr>
            <a:spLocks noGrp="1" noChangeArrowheads="1"/>
          </p:cNvSpPr>
          <p:nvPr>
            <p:ph type="ctrTitle" sz="quarter"/>
          </p:nvPr>
        </p:nvSpPr>
        <p:spPr bwMode="auto">
          <a:xfrm>
            <a:off x="2535238" y="2421416"/>
            <a:ext cx="5810886" cy="511807"/>
          </a:xfrm>
        </p:spPr>
        <p:txBody>
          <a:bodyPr wrap="none" lIns="82550" tIns="41275" rIns="82550" bIns="41275" anchor="ctr"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pPr lvl="0"/>
            <a:r>
              <a:rPr lang="en-GB" noProof="0" dirty="0" smtClean="0"/>
              <a:t>Click to edit Master title style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ubTitle" sz="quarter" idx="1"/>
          </p:nvPr>
        </p:nvSpPr>
        <p:spPr bwMode="auto">
          <a:xfrm>
            <a:off x="2547938" y="3295650"/>
            <a:ext cx="6197600" cy="357188"/>
          </a:xfrm>
        </p:spPr>
        <p:txBody>
          <a:bodyPr lIns="82550" tIns="41275" rIns="82550" bIns="41275" anchor="ctr">
            <a:spAutoFit/>
          </a:bodyPr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GB" noProof="0" smtClean="0"/>
              <a:t>Click to edit Master subtitle style</a:t>
            </a:r>
          </a:p>
        </p:txBody>
      </p:sp>
      <p:pic>
        <p:nvPicPr>
          <p:cNvPr id="11" name="Picture 2" descr="C:\Users\cgallen\Pictures\solentUni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6408" y="1"/>
            <a:ext cx="2031245" cy="764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5"/>
          <p:cNvSpPr>
            <a:spLocks noChangeArrowheads="1"/>
          </p:cNvSpPr>
          <p:nvPr userDrawn="1"/>
        </p:nvSpPr>
        <p:spPr bwMode="auto">
          <a:xfrm>
            <a:off x="5976938" y="6608763"/>
            <a:ext cx="3929062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550" tIns="0" rIns="82550" bIns="0">
            <a:spAutoFit/>
          </a:bodyPr>
          <a:lstStyle/>
          <a:p>
            <a:pPr algn="r">
              <a:tabLst>
                <a:tab pos="538163" algn="l"/>
              </a:tabLst>
            </a:pPr>
            <a:r>
              <a:rPr lang="en-GB" sz="900" dirty="0">
                <a:solidFill>
                  <a:srgbClr val="FF0000"/>
                </a:solidFill>
                <a:latin typeface="Garamond" pitchFamily="18" charset="0"/>
              </a:rPr>
              <a:t>slide - </a:t>
            </a:r>
            <a:fld id="{BB277E4E-1E33-4488-8EAA-C11FCCCFA207}" type="slidenum">
              <a:rPr lang="en-GB" sz="900">
                <a:solidFill>
                  <a:srgbClr val="FF0000"/>
                </a:solidFill>
                <a:latin typeface="Garamond" pitchFamily="18" charset="0"/>
              </a:rPr>
              <a:pPr algn="r">
                <a:tabLst>
                  <a:tab pos="538163" algn="l"/>
                </a:tabLst>
              </a:pPr>
              <a:t>‹#›</a:t>
            </a:fld>
            <a:endParaRPr lang="en-GB" sz="900" dirty="0">
              <a:solidFill>
                <a:srgbClr val="FF0000"/>
              </a:solidFill>
              <a:latin typeface="Garamond" pitchFamily="18" charset="0"/>
            </a:endParaRPr>
          </a:p>
        </p:txBody>
      </p:sp>
      <p:sp>
        <p:nvSpPr>
          <p:cNvPr id="16" name="Rectangle 9"/>
          <p:cNvSpPr>
            <a:spLocks noChangeArrowheads="1"/>
          </p:cNvSpPr>
          <p:nvPr userDrawn="1"/>
        </p:nvSpPr>
        <p:spPr bwMode="auto">
          <a:xfrm>
            <a:off x="153988" y="6608763"/>
            <a:ext cx="3929062" cy="13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550" tIns="0" rIns="82550" bIns="0">
            <a:spAutoFit/>
          </a:bodyPr>
          <a:lstStyle/>
          <a:p>
            <a:pPr algn="l">
              <a:tabLst>
                <a:tab pos="538163" algn="l"/>
              </a:tabLst>
            </a:pPr>
            <a:r>
              <a:rPr lang="en-US" sz="900" dirty="0">
                <a:solidFill>
                  <a:srgbClr val="FF0000"/>
                </a:solidFill>
                <a:latin typeface="Garamond" pitchFamily="18" charset="0"/>
              </a:rPr>
              <a:t>© </a:t>
            </a:r>
            <a:r>
              <a:rPr lang="en-US" sz="900" dirty="0" smtClean="0">
                <a:solidFill>
                  <a:srgbClr val="FF0000"/>
                </a:solidFill>
                <a:latin typeface="Garamond" pitchFamily="18" charset="0"/>
              </a:rPr>
              <a:t>Craig </a:t>
            </a:r>
            <a:r>
              <a:rPr lang="en-US" sz="900" dirty="0" err="1" smtClean="0">
                <a:solidFill>
                  <a:srgbClr val="FF0000"/>
                </a:solidFill>
                <a:latin typeface="Garamond" pitchFamily="18" charset="0"/>
              </a:rPr>
              <a:t>Gallen</a:t>
            </a:r>
            <a:r>
              <a:rPr lang="en-US" sz="900" dirty="0" smtClean="0">
                <a:solidFill>
                  <a:srgbClr val="FF0000"/>
                </a:solidFill>
                <a:latin typeface="Garamond" pitchFamily="18" charset="0"/>
              </a:rPr>
              <a:t> 2018</a:t>
            </a:r>
            <a:endParaRPr lang="en-US" sz="900" dirty="0">
              <a:solidFill>
                <a:srgbClr val="FF0000"/>
              </a:solidFill>
              <a:latin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49151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93816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24725" y="207963"/>
            <a:ext cx="2381250" cy="60848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6213" y="207963"/>
            <a:ext cx="6996112" cy="60848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48096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0938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387829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6213" y="838200"/>
            <a:ext cx="4687887" cy="54546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6500" y="838200"/>
            <a:ext cx="4689475" cy="54546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55381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36467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81261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84319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521004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548734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gray">
          <a:xfrm>
            <a:off x="176213" y="838200"/>
            <a:ext cx="9529762" cy="545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 This is the first level bullet</a:t>
            </a:r>
          </a:p>
          <a:p>
            <a:pPr lvl="2"/>
            <a:r>
              <a:rPr lang="en-GB" dirty="0" smtClean="0"/>
              <a:t>This is the second level bullet</a:t>
            </a:r>
          </a:p>
          <a:p>
            <a:pPr lvl="3"/>
            <a:r>
              <a:rPr lang="en-GB" dirty="0" smtClean="0"/>
              <a:t>This is the third level bullet</a:t>
            </a:r>
          </a:p>
          <a:p>
            <a:pPr lvl="4"/>
            <a:r>
              <a:rPr lang="en-GB" dirty="0" smtClean="0"/>
              <a:t>This is the forth level bullet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gray">
          <a:xfrm>
            <a:off x="176213" y="207963"/>
            <a:ext cx="6937027" cy="4284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6038" tIns="0" rIns="46038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GB" dirty="0" smtClean="0"/>
              <a:t>Title</a:t>
            </a:r>
          </a:p>
        </p:txBody>
      </p:sp>
      <p:sp>
        <p:nvSpPr>
          <p:cNvPr id="1028" name="Rectangle 5"/>
          <p:cNvSpPr>
            <a:spLocks noChangeArrowheads="1"/>
          </p:cNvSpPr>
          <p:nvPr/>
        </p:nvSpPr>
        <p:spPr bwMode="auto">
          <a:xfrm>
            <a:off x="5976938" y="6608763"/>
            <a:ext cx="3929062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550" tIns="0" rIns="82550" bIns="0">
            <a:spAutoFit/>
          </a:bodyPr>
          <a:lstStyle/>
          <a:p>
            <a:pPr algn="r">
              <a:tabLst>
                <a:tab pos="538163" algn="l"/>
              </a:tabLst>
            </a:pPr>
            <a:r>
              <a:rPr lang="en-GB" sz="900" dirty="0">
                <a:solidFill>
                  <a:srgbClr val="FF0000"/>
                </a:solidFill>
                <a:latin typeface="Garamond" pitchFamily="18" charset="0"/>
              </a:rPr>
              <a:t>slide - </a:t>
            </a:r>
            <a:fld id="{BB277E4E-1E33-4488-8EAA-C11FCCCFA207}" type="slidenum">
              <a:rPr lang="en-GB" sz="900">
                <a:solidFill>
                  <a:srgbClr val="FF0000"/>
                </a:solidFill>
                <a:latin typeface="Garamond" pitchFamily="18" charset="0"/>
              </a:rPr>
              <a:pPr algn="r">
                <a:tabLst>
                  <a:tab pos="538163" algn="l"/>
                </a:tabLst>
              </a:pPr>
              <a:t>‹#›</a:t>
            </a:fld>
            <a:endParaRPr lang="en-GB" sz="900" dirty="0">
              <a:solidFill>
                <a:srgbClr val="FF0000"/>
              </a:solidFill>
              <a:latin typeface="Garamond" pitchFamily="18" charset="0"/>
            </a:endParaRPr>
          </a:p>
        </p:txBody>
      </p:sp>
      <p:sp>
        <p:nvSpPr>
          <p:cNvPr id="1029" name="Rectangle 9"/>
          <p:cNvSpPr>
            <a:spLocks noChangeArrowheads="1"/>
          </p:cNvSpPr>
          <p:nvPr userDrawn="1"/>
        </p:nvSpPr>
        <p:spPr bwMode="auto">
          <a:xfrm>
            <a:off x="153988" y="6608763"/>
            <a:ext cx="3929062" cy="13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550" tIns="0" rIns="82550" bIns="0">
            <a:spAutoFit/>
          </a:bodyPr>
          <a:lstStyle/>
          <a:p>
            <a:pPr algn="l">
              <a:tabLst>
                <a:tab pos="538163" algn="l"/>
              </a:tabLst>
            </a:pPr>
            <a:r>
              <a:rPr lang="en-US" sz="900" dirty="0">
                <a:solidFill>
                  <a:srgbClr val="FF0000"/>
                </a:solidFill>
                <a:latin typeface="Garamond" pitchFamily="18" charset="0"/>
              </a:rPr>
              <a:t>© </a:t>
            </a:r>
            <a:r>
              <a:rPr lang="en-US" sz="900" dirty="0" smtClean="0">
                <a:solidFill>
                  <a:srgbClr val="FF0000"/>
                </a:solidFill>
                <a:latin typeface="Garamond" pitchFamily="18" charset="0"/>
              </a:rPr>
              <a:t>Craig </a:t>
            </a:r>
            <a:r>
              <a:rPr lang="en-US" sz="900" dirty="0" err="1" smtClean="0">
                <a:solidFill>
                  <a:srgbClr val="FF0000"/>
                </a:solidFill>
                <a:latin typeface="Garamond" pitchFamily="18" charset="0"/>
              </a:rPr>
              <a:t>Gallen</a:t>
            </a:r>
            <a:r>
              <a:rPr lang="en-US" sz="900" dirty="0" smtClean="0">
                <a:solidFill>
                  <a:srgbClr val="FF0000"/>
                </a:solidFill>
                <a:latin typeface="Garamond" pitchFamily="18" charset="0"/>
              </a:rPr>
              <a:t> 2018</a:t>
            </a:r>
            <a:endParaRPr lang="en-US" sz="900" dirty="0">
              <a:solidFill>
                <a:srgbClr val="FF0000"/>
              </a:solidFill>
              <a:latin typeface="Garamond" pitchFamily="18" charset="0"/>
            </a:endParaRPr>
          </a:p>
        </p:txBody>
      </p:sp>
      <p:pic>
        <p:nvPicPr>
          <p:cNvPr id="10" name="Picture 2" descr="C:\Users\cgallen\Pictures\solentUni.pn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6408" y="1"/>
            <a:ext cx="2031245" cy="764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200" b="1">
          <a:solidFill>
            <a:srgbClr val="339966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200" b="1">
          <a:solidFill>
            <a:srgbClr val="339966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200" b="1">
          <a:solidFill>
            <a:srgbClr val="339966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200" b="1">
          <a:solidFill>
            <a:srgbClr val="339966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457200"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200" b="1">
          <a:solidFill>
            <a:srgbClr val="339966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200" b="1">
          <a:solidFill>
            <a:srgbClr val="339966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200" b="1">
          <a:solidFill>
            <a:srgbClr val="339966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200" b="1">
          <a:solidFill>
            <a:srgbClr val="339966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349250" indent="-349250" algn="l" rtl="0" eaLnBrk="0" fontAlgn="base" hangingPunct="0">
        <a:spcBef>
          <a:spcPct val="10000"/>
        </a:spcBef>
        <a:spcAft>
          <a:spcPct val="0"/>
        </a:spcAft>
        <a:buClr>
          <a:srgbClr val="990000"/>
        </a:buClr>
        <a:buSzPct val="110000"/>
        <a:buChar char="•"/>
        <a:defRPr b="1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36550" algn="l" rtl="0" eaLnBrk="0" fontAlgn="base" hangingPunct="0">
        <a:spcBef>
          <a:spcPct val="10000"/>
        </a:spcBef>
        <a:spcAft>
          <a:spcPct val="0"/>
        </a:spcAft>
        <a:buClr>
          <a:srgbClr val="003399"/>
        </a:buClr>
        <a:buChar char="—"/>
        <a:defRPr sz="1600">
          <a:solidFill>
            <a:schemeClr val="tx1"/>
          </a:solidFill>
          <a:latin typeface="+mn-lt"/>
        </a:defRPr>
      </a:lvl2pPr>
      <a:lvl3pPr marL="1146175" indent="-231775" algn="l" rtl="0" eaLnBrk="0" fontAlgn="base" hangingPunct="0">
        <a:spcBef>
          <a:spcPct val="10000"/>
        </a:spcBef>
        <a:spcAft>
          <a:spcPct val="0"/>
        </a:spcAft>
        <a:buClr>
          <a:srgbClr val="003399"/>
        </a:buClr>
        <a:buChar char="–"/>
        <a:defRPr sz="1600">
          <a:solidFill>
            <a:schemeClr val="tx1"/>
          </a:solidFill>
          <a:latin typeface="+mn-lt"/>
        </a:defRPr>
      </a:lvl3pPr>
      <a:lvl4pPr marL="1485900" indent="-225425" algn="l" rtl="0" eaLnBrk="0" fontAlgn="base" hangingPunct="0">
        <a:spcBef>
          <a:spcPct val="10000"/>
        </a:spcBef>
        <a:spcAft>
          <a:spcPct val="0"/>
        </a:spcAft>
        <a:buClr>
          <a:srgbClr val="003399"/>
        </a:buClr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10000"/>
        </a:spcBef>
        <a:spcAft>
          <a:spcPct val="0"/>
        </a:spcAft>
        <a:buClr>
          <a:srgbClr val="003399"/>
        </a:buClr>
        <a:buChar char="–"/>
        <a:defRPr sz="16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10000"/>
        </a:spcBef>
        <a:spcAft>
          <a:spcPct val="0"/>
        </a:spcAft>
        <a:buClr>
          <a:srgbClr val="003399"/>
        </a:buClr>
        <a:buChar char="–"/>
        <a:defRPr sz="16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10000"/>
        </a:spcBef>
        <a:spcAft>
          <a:spcPct val="0"/>
        </a:spcAft>
        <a:buClr>
          <a:srgbClr val="003399"/>
        </a:buClr>
        <a:buChar char="–"/>
        <a:defRPr sz="16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10000"/>
        </a:spcBef>
        <a:spcAft>
          <a:spcPct val="0"/>
        </a:spcAft>
        <a:buClr>
          <a:srgbClr val="003399"/>
        </a:buClr>
        <a:buChar char="–"/>
        <a:defRPr sz="16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10000"/>
        </a:spcBef>
        <a:spcAft>
          <a:spcPct val="0"/>
        </a:spcAft>
        <a:buClr>
          <a:srgbClr val="003399"/>
        </a:buClr>
        <a:buChar char="–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24" name="Rectangle 1028"/>
          <p:cNvSpPr>
            <a:spLocks noGrp="1" noChangeArrowheads="1"/>
          </p:cNvSpPr>
          <p:nvPr>
            <p:ph type="ctrTitle"/>
          </p:nvPr>
        </p:nvSpPr>
        <p:spPr>
          <a:xfrm>
            <a:off x="1712640" y="874179"/>
            <a:ext cx="7663791" cy="1368708"/>
          </a:xfrm>
        </p:spPr>
        <p:txBody>
          <a:bodyPr wrap="square"/>
          <a:lstStyle/>
          <a:p>
            <a:pPr>
              <a:defRPr/>
            </a:pPr>
            <a:r>
              <a:rPr lang="en-GB" dirty="0" smtClean="0"/>
              <a:t>COM504 Systems Analysis and Design </a:t>
            </a:r>
            <a:br>
              <a:rPr lang="en-GB" dirty="0" smtClean="0"/>
            </a:br>
            <a:r>
              <a:rPr lang="en-GB" dirty="0" smtClean="0"/>
              <a:t>Week 2</a:t>
            </a:r>
            <a:r>
              <a:rPr lang="en-GB" dirty="0" smtClean="0">
                <a:solidFill>
                  <a:srgbClr val="339966"/>
                </a:solidFill>
              </a:rPr>
              <a:t/>
            </a:r>
            <a:br>
              <a:rPr lang="en-GB" dirty="0" smtClean="0">
                <a:solidFill>
                  <a:srgbClr val="339966"/>
                </a:solidFill>
              </a:rPr>
            </a:br>
            <a:endParaRPr lang="en-GB" dirty="0" smtClean="0">
              <a:solidFill>
                <a:srgbClr val="339966"/>
              </a:solidFill>
            </a:endParaRPr>
          </a:p>
        </p:txBody>
      </p:sp>
      <p:sp>
        <p:nvSpPr>
          <p:cNvPr id="3077" name="Rectangle 1029"/>
          <p:cNvSpPr txBox="1">
            <a:spLocks noChangeArrowheads="1"/>
          </p:cNvSpPr>
          <p:nvPr/>
        </p:nvSpPr>
        <p:spPr bwMode="auto">
          <a:xfrm>
            <a:off x="1712640" y="1882338"/>
            <a:ext cx="4085221" cy="1006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296" rIns="82296">
            <a:spAutoFit/>
          </a:bodyPr>
          <a:lstStyle>
            <a:lvl1pPr>
              <a:tabLst>
                <a:tab pos="4445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tabLst>
                <a:tab pos="4445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tabLst>
                <a:tab pos="4445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tabLst>
                <a:tab pos="4445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tabLst>
                <a:tab pos="4445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445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445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445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445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l">
              <a:lnSpc>
                <a:spcPct val="80000"/>
              </a:lnSpc>
              <a:spcBef>
                <a:spcPct val="10000"/>
              </a:spcBef>
              <a:buClr>
                <a:srgbClr val="990000"/>
              </a:buClr>
              <a:buSzPct val="110000"/>
            </a:pPr>
            <a:endParaRPr lang="en-GB" i="1" spc="20" dirty="0">
              <a:solidFill>
                <a:srgbClr val="333333"/>
              </a:solidFill>
            </a:endParaRPr>
          </a:p>
          <a:p>
            <a:pPr algn="l">
              <a:lnSpc>
                <a:spcPct val="80000"/>
              </a:lnSpc>
              <a:spcBef>
                <a:spcPct val="10000"/>
              </a:spcBef>
              <a:buClr>
                <a:srgbClr val="990000"/>
              </a:buClr>
              <a:buSzPct val="110000"/>
            </a:pPr>
            <a:r>
              <a:rPr lang="en-GB" b="1" i="1" spc="20" dirty="0" smtClean="0">
                <a:solidFill>
                  <a:schemeClr val="bg1">
                    <a:lumMod val="50000"/>
                  </a:schemeClr>
                </a:solidFill>
              </a:rPr>
              <a:t>Dr </a:t>
            </a:r>
            <a:r>
              <a:rPr lang="en-GB" b="1" i="1" spc="20" dirty="0">
                <a:solidFill>
                  <a:schemeClr val="bg1">
                    <a:lumMod val="50000"/>
                  </a:schemeClr>
                </a:solidFill>
              </a:rPr>
              <a:t>Craig </a:t>
            </a:r>
            <a:r>
              <a:rPr lang="en-GB" b="1" i="1" spc="20" dirty="0" err="1" smtClean="0">
                <a:solidFill>
                  <a:schemeClr val="bg1">
                    <a:lumMod val="50000"/>
                  </a:schemeClr>
                </a:solidFill>
              </a:rPr>
              <a:t>Gallen</a:t>
            </a:r>
            <a:r>
              <a:rPr lang="en-GB" b="1" i="1" spc="2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GB" b="1" i="1" spc="20" dirty="0" err="1" smtClean="0">
                <a:solidFill>
                  <a:schemeClr val="bg1">
                    <a:lumMod val="50000"/>
                  </a:schemeClr>
                </a:solidFill>
              </a:rPr>
              <a:t>Eng.D</a:t>
            </a:r>
            <a:r>
              <a:rPr lang="en-GB" b="1" i="1" spc="20" dirty="0" smtClean="0">
                <a:solidFill>
                  <a:schemeClr val="bg1">
                    <a:lumMod val="50000"/>
                  </a:schemeClr>
                </a:solidFill>
              </a:rPr>
              <a:t> MIEE, </a:t>
            </a:r>
            <a:r>
              <a:rPr lang="en-GB" b="1" i="1" spc="20" dirty="0" err="1" smtClean="0">
                <a:solidFill>
                  <a:schemeClr val="bg1">
                    <a:lumMod val="50000"/>
                  </a:schemeClr>
                </a:solidFill>
              </a:rPr>
              <a:t>C.Eng</a:t>
            </a:r>
            <a:endParaRPr lang="en-GB" b="1" i="1" spc="2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l">
              <a:lnSpc>
                <a:spcPct val="80000"/>
              </a:lnSpc>
              <a:spcBef>
                <a:spcPct val="10000"/>
              </a:spcBef>
              <a:buClr>
                <a:srgbClr val="990000"/>
              </a:buClr>
              <a:buSzPct val="110000"/>
            </a:pPr>
            <a:endParaRPr lang="en-GB" b="1" spc="2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l">
              <a:lnSpc>
                <a:spcPct val="80000"/>
              </a:lnSpc>
              <a:spcBef>
                <a:spcPct val="10000"/>
              </a:spcBef>
              <a:buClr>
                <a:srgbClr val="990000"/>
              </a:buClr>
              <a:buSzPct val="110000"/>
            </a:pPr>
            <a:endParaRPr lang="en-GB" sz="1400" spc="20" dirty="0">
              <a:solidFill>
                <a:srgbClr val="333333"/>
              </a:solidFill>
            </a:endParaRPr>
          </a:p>
        </p:txBody>
      </p:sp>
      <p:sp>
        <p:nvSpPr>
          <p:cNvPr id="3079" name="Rectangle 1029"/>
          <p:cNvSpPr txBox="1">
            <a:spLocks noChangeArrowheads="1"/>
          </p:cNvSpPr>
          <p:nvPr/>
        </p:nvSpPr>
        <p:spPr bwMode="auto">
          <a:xfrm>
            <a:off x="1727468" y="2906569"/>
            <a:ext cx="2703304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296" rIns="82296">
            <a:spAutoFit/>
          </a:bodyPr>
          <a:lstStyle>
            <a:lvl1pPr>
              <a:tabLst>
                <a:tab pos="4445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tabLst>
                <a:tab pos="4445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tabLst>
                <a:tab pos="4445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tabLst>
                <a:tab pos="4445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tabLst>
                <a:tab pos="4445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445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445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445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445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l">
              <a:lnSpc>
                <a:spcPct val="80000"/>
              </a:lnSpc>
              <a:spcBef>
                <a:spcPct val="10000"/>
              </a:spcBef>
              <a:buClr>
                <a:srgbClr val="990000"/>
              </a:buClr>
              <a:buSzPct val="110000"/>
            </a:pPr>
            <a:r>
              <a:rPr lang="en-GB" sz="1200" dirty="0" smtClean="0">
                <a:solidFill>
                  <a:srgbClr val="333333"/>
                </a:solidFill>
              </a:rPr>
              <a:t>Craig Gallen</a:t>
            </a:r>
          </a:p>
          <a:p>
            <a:pPr algn="l">
              <a:lnSpc>
                <a:spcPct val="80000"/>
              </a:lnSpc>
              <a:spcBef>
                <a:spcPct val="10000"/>
              </a:spcBef>
              <a:buClr>
                <a:srgbClr val="990000"/>
              </a:buClr>
              <a:buSzPct val="110000"/>
            </a:pPr>
            <a:endParaRPr lang="en-GB" sz="1200" dirty="0">
              <a:solidFill>
                <a:srgbClr val="333333"/>
              </a:solidFill>
            </a:endParaRPr>
          </a:p>
          <a:p>
            <a:pPr algn="l">
              <a:lnSpc>
                <a:spcPct val="80000"/>
              </a:lnSpc>
              <a:spcBef>
                <a:spcPct val="10000"/>
              </a:spcBef>
              <a:buClr>
                <a:srgbClr val="990000"/>
              </a:buClr>
              <a:buSzPct val="110000"/>
            </a:pPr>
            <a:r>
              <a:rPr lang="en-GB" sz="1200" dirty="0">
                <a:solidFill>
                  <a:srgbClr val="333333"/>
                </a:solidFill>
              </a:rPr>
              <a:t>Email 	: </a:t>
            </a:r>
            <a:r>
              <a:rPr lang="en-GB" sz="1200" dirty="0" smtClean="0">
                <a:solidFill>
                  <a:srgbClr val="333333"/>
                </a:solidFill>
              </a:rPr>
              <a:t>craig.gallen@solent.ac.uk</a:t>
            </a:r>
          </a:p>
          <a:p>
            <a:pPr algn="l">
              <a:lnSpc>
                <a:spcPct val="80000"/>
              </a:lnSpc>
              <a:spcBef>
                <a:spcPct val="10000"/>
              </a:spcBef>
              <a:buClr>
                <a:srgbClr val="990000"/>
              </a:buClr>
              <a:buSzPct val="110000"/>
            </a:pPr>
            <a:endParaRPr lang="en-GB" sz="1200" dirty="0">
              <a:solidFill>
                <a:srgbClr val="333333"/>
              </a:solidFill>
            </a:endParaRPr>
          </a:p>
          <a:p>
            <a:pPr algn="l">
              <a:lnSpc>
                <a:spcPct val="80000"/>
              </a:lnSpc>
              <a:spcBef>
                <a:spcPct val="10000"/>
              </a:spcBef>
              <a:buClr>
                <a:srgbClr val="990000"/>
              </a:buClr>
              <a:buSzPct val="110000"/>
            </a:pPr>
            <a:r>
              <a:rPr lang="en-GB" sz="1200" dirty="0" smtClean="0">
                <a:solidFill>
                  <a:srgbClr val="333333"/>
                </a:solidFill>
              </a:rPr>
              <a:t>Desk : JM506 ( Mondays / </a:t>
            </a:r>
            <a:r>
              <a:rPr lang="en-GB" sz="1200" dirty="0">
                <a:solidFill>
                  <a:srgbClr val="333333"/>
                </a:solidFill>
              </a:rPr>
              <a:t>T</a:t>
            </a:r>
            <a:r>
              <a:rPr lang="en-GB" sz="1200" dirty="0" smtClean="0">
                <a:solidFill>
                  <a:srgbClr val="333333"/>
                </a:solidFill>
              </a:rPr>
              <a:t>uesdays)</a:t>
            </a:r>
            <a:endParaRPr lang="en-GB" sz="1200" dirty="0">
              <a:solidFill>
                <a:srgbClr val="333333"/>
              </a:solidFill>
            </a:endParaRPr>
          </a:p>
          <a:p>
            <a:pPr algn="l">
              <a:lnSpc>
                <a:spcPct val="80000"/>
              </a:lnSpc>
              <a:spcBef>
                <a:spcPct val="10000"/>
              </a:spcBef>
              <a:buClr>
                <a:srgbClr val="990000"/>
              </a:buClr>
              <a:buSzPct val="110000"/>
            </a:pPr>
            <a:endParaRPr lang="en-GB" sz="1200" dirty="0">
              <a:solidFill>
                <a:srgbClr val="333333"/>
              </a:solidFill>
            </a:endParaRPr>
          </a:p>
          <a:p>
            <a:pPr algn="l">
              <a:lnSpc>
                <a:spcPct val="80000"/>
              </a:lnSpc>
              <a:spcBef>
                <a:spcPct val="10000"/>
              </a:spcBef>
              <a:buClr>
                <a:srgbClr val="990000"/>
              </a:buClr>
              <a:buSzPct val="110000"/>
            </a:pPr>
            <a:r>
              <a:rPr lang="en-GB" sz="1200" dirty="0" smtClean="0">
                <a:solidFill>
                  <a:srgbClr val="333333"/>
                </a:solidFill>
              </a:rPr>
              <a:t>Mobile: </a:t>
            </a:r>
            <a:r>
              <a:rPr lang="en-GB" sz="1200" dirty="0">
                <a:solidFill>
                  <a:srgbClr val="333333"/>
                </a:solidFill>
              </a:rPr>
              <a:t>+44 (0) 7789 938012</a:t>
            </a:r>
          </a:p>
          <a:p>
            <a:pPr algn="l">
              <a:lnSpc>
                <a:spcPct val="80000"/>
              </a:lnSpc>
              <a:spcBef>
                <a:spcPct val="10000"/>
              </a:spcBef>
              <a:buClr>
                <a:srgbClr val="990000"/>
              </a:buClr>
              <a:buSzPct val="110000"/>
            </a:pPr>
            <a:endParaRPr lang="en-GB" sz="1200" dirty="0" smtClean="0">
              <a:solidFill>
                <a:srgbClr val="333333"/>
              </a:solidFill>
            </a:endParaRPr>
          </a:p>
          <a:p>
            <a:pPr algn="l">
              <a:lnSpc>
                <a:spcPct val="80000"/>
              </a:lnSpc>
              <a:spcBef>
                <a:spcPct val="10000"/>
              </a:spcBef>
              <a:buClr>
                <a:srgbClr val="990000"/>
              </a:buClr>
              <a:buSzPct val="110000"/>
            </a:pPr>
            <a:endParaRPr lang="en-GB" sz="1200" dirty="0">
              <a:solidFill>
                <a:srgbClr val="333333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7560009" y="3977631"/>
            <a:ext cx="1816422" cy="2350454"/>
            <a:chOff x="7236766" y="3861047"/>
            <a:chExt cx="2046427" cy="2626487"/>
          </a:xfrm>
        </p:grpSpPr>
        <p:pic>
          <p:nvPicPr>
            <p:cNvPr id="8199" name="Picture 7" descr="C:\Users\cgallen\Documents\workfolder\entimoss\events\trainingworkshopsJune2014\presentation\workup\MarkusCraig3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28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913" r="-587"/>
            <a:stretch/>
          </p:blipFill>
          <p:spPr bwMode="auto">
            <a:xfrm>
              <a:off x="7236766" y="4252334"/>
              <a:ext cx="1622340" cy="2235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Oval Callout 1"/>
            <p:cNvSpPr/>
            <p:nvPr/>
          </p:nvSpPr>
          <p:spPr bwMode="auto">
            <a:xfrm>
              <a:off x="8368793" y="3861047"/>
              <a:ext cx="914400" cy="435905"/>
            </a:xfrm>
            <a:prstGeom prst="wedgeEllipseCallout">
              <a:avLst>
                <a:gd name="adj1" fmla="val -43910"/>
                <a:gd name="adj2" fmla="val 114136"/>
              </a:avLst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82800" tIns="46800" rIns="828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Craig</a:t>
              </a:r>
            </a:p>
          </p:txBody>
        </p:sp>
      </p:grpSp>
      <p:pic>
        <p:nvPicPr>
          <p:cNvPr id="15362" name="Picture 2" descr="C:\Users\cgallen\Pictures\solentUni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4608" y="4381970"/>
            <a:ext cx="3971896" cy="1495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Recap Week 1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r>
              <a:rPr lang="en-GB" sz="1800" dirty="0"/>
              <a:t>GIT</a:t>
            </a:r>
          </a:p>
          <a:p>
            <a:pPr lvl="1"/>
            <a:r>
              <a:rPr lang="en-GB" sz="1600" dirty="0" err="1"/>
              <a:t>github</a:t>
            </a:r>
            <a:r>
              <a:rPr lang="en-GB" sz="1600" dirty="0"/>
              <a:t> – fork</a:t>
            </a:r>
          </a:p>
          <a:p>
            <a:pPr lvl="1"/>
            <a:r>
              <a:rPr lang="en-GB" sz="1600" dirty="0"/>
              <a:t>git clone</a:t>
            </a:r>
          </a:p>
          <a:p>
            <a:pPr lvl="1"/>
            <a:r>
              <a:rPr lang="en-GB" sz="1600" dirty="0"/>
              <a:t>git merge</a:t>
            </a:r>
          </a:p>
          <a:p>
            <a:pPr lvl="1"/>
            <a:r>
              <a:rPr lang="en-GB" sz="1600" dirty="0"/>
              <a:t>https://github.com/gallenc/solent2Public/blob/master/README.md</a:t>
            </a:r>
          </a:p>
          <a:p>
            <a:pPr lvl="1"/>
            <a:r>
              <a:rPr lang="en-GB" sz="1600" dirty="0"/>
              <a:t>Do all of your work /</a:t>
            </a:r>
            <a:r>
              <a:rPr lang="en-GB" sz="1600" dirty="0" err="1"/>
              <a:t>myPracticeCourseWork</a:t>
            </a:r>
            <a:endParaRPr lang="en-GB" sz="1600" dirty="0"/>
          </a:p>
          <a:p>
            <a:r>
              <a:rPr lang="en-GB" sz="1800" dirty="0"/>
              <a:t>Maven</a:t>
            </a:r>
          </a:p>
          <a:p>
            <a:pPr lvl="1"/>
            <a:r>
              <a:rPr lang="en-GB" sz="1600" dirty="0"/>
              <a:t>https://github.com/gallenc/solent2Public/tree/master/maven-setup</a:t>
            </a:r>
          </a:p>
          <a:p>
            <a:pPr lvl="1"/>
            <a:r>
              <a:rPr lang="en-GB" sz="1600" dirty="0" smtClean="0"/>
              <a:t>downloading </a:t>
            </a:r>
            <a:r>
              <a:rPr lang="en-GB" sz="1600" dirty="0"/>
              <a:t>and configuring maven on class </a:t>
            </a:r>
            <a:r>
              <a:rPr lang="en-GB" sz="1600" dirty="0" smtClean="0"/>
              <a:t>PCs</a:t>
            </a:r>
            <a:endParaRPr lang="en-GB" sz="1600" dirty="0"/>
          </a:p>
          <a:p>
            <a:pPr lvl="1"/>
            <a:r>
              <a:rPr lang="en-GB" sz="1600" dirty="0" smtClean="0"/>
              <a:t>maven automatically </a:t>
            </a:r>
            <a:r>
              <a:rPr lang="en-GB" sz="1600" dirty="0"/>
              <a:t>downloads and includes jars on java class path</a:t>
            </a:r>
          </a:p>
          <a:p>
            <a:pPr lvl="1"/>
            <a:r>
              <a:rPr lang="en-GB" sz="1600" dirty="0" err="1"/>
              <a:t>mvn</a:t>
            </a:r>
            <a:r>
              <a:rPr lang="en-GB" sz="1600" dirty="0"/>
              <a:t> </a:t>
            </a:r>
            <a:r>
              <a:rPr lang="en-GB" sz="1600" dirty="0" err="1"/>
              <a:t>archetype:generate</a:t>
            </a:r>
            <a:r>
              <a:rPr lang="en-GB" sz="1600" dirty="0"/>
              <a:t> – can generate prototype projects</a:t>
            </a:r>
          </a:p>
          <a:p>
            <a:pPr lvl="1"/>
            <a:r>
              <a:rPr lang="en-GB" sz="1600" dirty="0" err="1"/>
              <a:t>mvn</a:t>
            </a:r>
            <a:r>
              <a:rPr lang="en-GB" sz="1600" dirty="0"/>
              <a:t> clean install – clean, </a:t>
            </a:r>
            <a:r>
              <a:rPr lang="en-GB" sz="1600" dirty="0" err="1"/>
              <a:t>comple</a:t>
            </a:r>
            <a:r>
              <a:rPr lang="en-GB" sz="1600" dirty="0"/>
              <a:t>, test and package your project as a jar</a:t>
            </a:r>
          </a:p>
          <a:p>
            <a:pPr lvl="1"/>
            <a:r>
              <a:rPr lang="en-GB" sz="1600" dirty="0"/>
              <a:t>&lt;your home&gt;/.m2 – where </a:t>
            </a:r>
            <a:r>
              <a:rPr lang="en-GB" sz="1600" dirty="0" err="1"/>
              <a:t>mvn</a:t>
            </a:r>
            <a:r>
              <a:rPr lang="en-GB" sz="1600" dirty="0"/>
              <a:t> downloads your maven </a:t>
            </a:r>
            <a:r>
              <a:rPr lang="en-GB" sz="1600" dirty="0" smtClean="0"/>
              <a:t>repository and puts your generated artefacts</a:t>
            </a:r>
            <a:endParaRPr lang="en-GB" sz="16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sz="1800" dirty="0" smtClean="0"/>
              <a:t>Java command line</a:t>
            </a:r>
            <a:endParaRPr lang="en-GB" sz="1800" dirty="0"/>
          </a:p>
          <a:p>
            <a:pPr lvl="1"/>
            <a:r>
              <a:rPr lang="en-GB" sz="1600" dirty="0"/>
              <a:t>java and </a:t>
            </a:r>
            <a:r>
              <a:rPr lang="en-GB" sz="1600" dirty="0" err="1"/>
              <a:t>javac</a:t>
            </a:r>
            <a:endParaRPr lang="en-GB" sz="1600" dirty="0"/>
          </a:p>
          <a:p>
            <a:pPr lvl="1"/>
            <a:r>
              <a:rPr lang="en-GB" sz="1600" dirty="0" err="1"/>
              <a:t>javadoc</a:t>
            </a:r>
            <a:endParaRPr lang="en-GB" sz="1600" dirty="0"/>
          </a:p>
          <a:p>
            <a:pPr lvl="1"/>
            <a:r>
              <a:rPr lang="en-GB" sz="1600" dirty="0"/>
              <a:t>jar</a:t>
            </a:r>
          </a:p>
          <a:p>
            <a:pPr lvl="1"/>
            <a:r>
              <a:rPr lang="en-GB" sz="1600" dirty="0"/>
              <a:t>including jar’s on java class </a:t>
            </a:r>
            <a:r>
              <a:rPr lang="en-GB" sz="1600" dirty="0" smtClean="0"/>
              <a:t>path</a:t>
            </a:r>
          </a:p>
          <a:p>
            <a:pPr lvl="1"/>
            <a:r>
              <a:rPr lang="en-GB" sz="1600" dirty="0"/>
              <a:t>https://github.com/gallenc/solent2Public/tree/master/week1/command-line-exercise</a:t>
            </a:r>
          </a:p>
          <a:p>
            <a:endParaRPr lang="en-GB" sz="1800" dirty="0" smtClean="0"/>
          </a:p>
          <a:p>
            <a:r>
              <a:rPr lang="en-GB" sz="1800" dirty="0" smtClean="0"/>
              <a:t>Log4J</a:t>
            </a:r>
            <a:endParaRPr lang="en-GB" sz="1800" dirty="0"/>
          </a:p>
          <a:p>
            <a:pPr lvl="1"/>
            <a:r>
              <a:rPr lang="en-GB" sz="1600" dirty="0"/>
              <a:t>Logging framework used widely to debug code ( rather than </a:t>
            </a:r>
            <a:r>
              <a:rPr lang="en-GB" sz="1600" dirty="0" err="1"/>
              <a:t>System.out.println</a:t>
            </a:r>
            <a:r>
              <a:rPr lang="en-GB" sz="1600" dirty="0" smtClean="0"/>
              <a:t>() )</a:t>
            </a:r>
          </a:p>
          <a:p>
            <a:pPr lvl="1"/>
            <a:endParaRPr lang="en-GB" sz="1600" dirty="0"/>
          </a:p>
          <a:p>
            <a:r>
              <a:rPr lang="en-GB" sz="1800" dirty="0"/>
              <a:t>Junit testing</a:t>
            </a:r>
          </a:p>
          <a:p>
            <a:pPr lvl="1"/>
            <a:r>
              <a:rPr lang="en-GB" sz="1600" dirty="0"/>
              <a:t>tests which can be automatically run as part of your </a:t>
            </a:r>
            <a:r>
              <a:rPr lang="en-GB" sz="1600" dirty="0" smtClean="0"/>
              <a:t>build by maven</a:t>
            </a:r>
          </a:p>
          <a:p>
            <a:pPr lvl="1"/>
            <a:endParaRPr lang="en-GB" sz="1600" dirty="0"/>
          </a:p>
          <a:p>
            <a:r>
              <a:rPr lang="en-GB" sz="1800" dirty="0" err="1"/>
              <a:t>Netbeans</a:t>
            </a:r>
            <a:endParaRPr lang="en-GB" sz="1800" dirty="0"/>
          </a:p>
          <a:p>
            <a:pPr lvl="1"/>
            <a:r>
              <a:rPr lang="en-GB" sz="1600" dirty="0" smtClean="0"/>
              <a:t>importing a maven project</a:t>
            </a:r>
            <a:endParaRPr lang="en-GB" sz="1600" dirty="0"/>
          </a:p>
          <a:p>
            <a:pPr lvl="2"/>
            <a:endParaRPr lang="en-GB" sz="1400" dirty="0"/>
          </a:p>
          <a:p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1137575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Week 2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6213" y="838200"/>
            <a:ext cx="5216058" cy="5024718"/>
          </a:xfrm>
        </p:spPr>
        <p:txBody>
          <a:bodyPr/>
          <a:lstStyle/>
          <a:p>
            <a:r>
              <a:rPr lang="en-GB" sz="1800" dirty="0"/>
              <a:t>Gang of Four</a:t>
            </a:r>
          </a:p>
          <a:p>
            <a:pPr lvl="1"/>
            <a:r>
              <a:rPr lang="en-GB" sz="1600" dirty="0"/>
              <a:t>Design patterns : elements of reusable object-oriented software Gamma, Erich.; Helm, Richard.; Johnson, Ralph.; </a:t>
            </a:r>
            <a:r>
              <a:rPr lang="en-GB" sz="1600" dirty="0" err="1"/>
              <a:t>Vlissides</a:t>
            </a:r>
            <a:r>
              <a:rPr lang="en-GB" sz="1600" dirty="0"/>
              <a:t>, John 1994</a:t>
            </a:r>
          </a:p>
          <a:p>
            <a:pPr lvl="1"/>
            <a:r>
              <a:rPr lang="en-GB" sz="1200" dirty="0"/>
              <a:t>https://catalogue.solent.ac.uk/discovery/fulldisplay?docid=alma990043660930204796&amp;context=L&amp;vid=44SSU_INST:VU1</a:t>
            </a:r>
          </a:p>
          <a:p>
            <a:endParaRPr lang="en-GB" sz="1800" dirty="0" smtClean="0"/>
          </a:p>
          <a:p>
            <a:r>
              <a:rPr lang="en-GB" sz="1800" dirty="0"/>
              <a:t>Creational </a:t>
            </a:r>
            <a:r>
              <a:rPr lang="en-GB" sz="1800" dirty="0" smtClean="0"/>
              <a:t>Object Design Patterns</a:t>
            </a:r>
          </a:p>
          <a:p>
            <a:pPr lvl="1"/>
            <a:r>
              <a:rPr lang="en-GB" sz="1600" dirty="0" smtClean="0"/>
              <a:t>Factory Pattern</a:t>
            </a:r>
          </a:p>
          <a:p>
            <a:pPr lvl="1"/>
            <a:r>
              <a:rPr lang="en-GB" sz="1600" dirty="0"/>
              <a:t>Prototypes, </a:t>
            </a:r>
            <a:r>
              <a:rPr lang="en-GB" sz="1600" dirty="0" smtClean="0"/>
              <a:t>Singletons</a:t>
            </a:r>
          </a:p>
          <a:p>
            <a:pPr lvl="1"/>
            <a:endParaRPr lang="en-GB" sz="1600" dirty="0"/>
          </a:p>
          <a:p>
            <a:r>
              <a:rPr lang="en-GB" sz="1800" dirty="0"/>
              <a:t>Structural </a:t>
            </a:r>
            <a:r>
              <a:rPr lang="en-GB" sz="1800" dirty="0" smtClean="0"/>
              <a:t>Object </a:t>
            </a:r>
            <a:r>
              <a:rPr lang="en-GB" sz="1800" dirty="0"/>
              <a:t>Design Patterns</a:t>
            </a:r>
          </a:p>
          <a:p>
            <a:pPr lvl="1"/>
            <a:r>
              <a:rPr lang="en-GB" sz="1600" dirty="0" smtClean="0"/>
              <a:t>Façade Pattern</a:t>
            </a:r>
          </a:p>
          <a:p>
            <a:pPr lvl="1"/>
            <a:endParaRPr lang="en-GB" sz="1600" dirty="0"/>
          </a:p>
          <a:p>
            <a:r>
              <a:rPr lang="en-GB" sz="1800" dirty="0" smtClean="0"/>
              <a:t>Dependency Injection</a:t>
            </a:r>
          </a:p>
          <a:p>
            <a:pPr lvl="1"/>
            <a:r>
              <a:rPr lang="en-GB" sz="1600" dirty="0" smtClean="0"/>
              <a:t>Why it is a good idea</a:t>
            </a:r>
          </a:p>
          <a:p>
            <a:pPr lvl="1"/>
            <a:r>
              <a:rPr lang="en-GB" sz="1600" dirty="0" smtClean="0"/>
              <a:t>Using the Spring </a:t>
            </a:r>
            <a:r>
              <a:rPr lang="en-GB" sz="1600" dirty="0" smtClean="0"/>
              <a:t>Framework</a:t>
            </a:r>
            <a:endParaRPr lang="en-GB" sz="1600" dirty="0" smtClean="0"/>
          </a:p>
          <a:p>
            <a:pPr lvl="1"/>
            <a:endParaRPr lang="en-GB" sz="1600" dirty="0"/>
          </a:p>
          <a:p>
            <a:endParaRPr lang="en-GB" sz="1800" dirty="0" smtClean="0"/>
          </a:p>
        </p:txBody>
      </p:sp>
      <p:pic>
        <p:nvPicPr>
          <p:cNvPr id="3074" name="Picture 2" descr="C:\Users\cgallen\OneDrive - Southampton Solent University\SolentUniversityCourseMaterial\Object Oriented Design and Development (COM504)\new_material\2week1_2\workup\designPatternsBoo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4452" y="768507"/>
            <a:ext cx="4306065" cy="5463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03893" y="6232335"/>
            <a:ext cx="79944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/>
              <a:t>Examples: See </a:t>
            </a:r>
            <a:r>
              <a:rPr lang="en-GB" dirty="0"/>
              <a:t>https://</a:t>
            </a:r>
            <a:r>
              <a:rPr lang="en-GB" dirty="0" smtClean="0"/>
              <a:t>github.com/gallenc/solent2Public/tree/master/week2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00850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ObjectFactory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1800" dirty="0" smtClean="0"/>
              <a:t>The abstract factory pattern</a:t>
            </a:r>
          </a:p>
          <a:p>
            <a:pPr lvl="1"/>
            <a:r>
              <a:rPr lang="en-GB" sz="1400" dirty="0" smtClean="0"/>
              <a:t> Is a design pattern that allows for the creation of groups of related objects without the requirement of specifying the exact concrete classes that will be used. One of a number of factory classes generates the object sets.</a:t>
            </a:r>
            <a:endParaRPr lang="en-GB" sz="1400" dirty="0"/>
          </a:p>
        </p:txBody>
      </p:sp>
      <p:pic>
        <p:nvPicPr>
          <p:cNvPr id="4098" name="Picture 2" descr="C:\devel\gitrepos\solent2Public\week2\factoryandfacade\UMLfactoryandfacade\factorydiagr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825" y="1949450"/>
            <a:ext cx="7753350" cy="434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4443254" y="2283279"/>
            <a:ext cx="3268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 smtClean="0"/>
              <a:t>Creating Animal Prototypes</a:t>
            </a:r>
          </a:p>
        </p:txBody>
      </p:sp>
    </p:spTree>
    <p:extLst>
      <p:ext uri="{BB962C8B-B14F-4D97-AF65-F5344CB8AC3E}">
        <p14:creationId xmlns:p14="http://schemas.microsoft.com/office/powerpoint/2010/main" val="1680612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Creating a Façade for services</a:t>
            </a:r>
            <a:endParaRPr lang="en-GB" dirty="0"/>
          </a:p>
        </p:txBody>
      </p:sp>
      <p:pic>
        <p:nvPicPr>
          <p:cNvPr id="7" name="Picture 3" descr="C:\devel\gitrepos\solent2Public\week2\factoryandfacade\UMLfactoryandfacade\facadediagr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" y="957263"/>
            <a:ext cx="9505950" cy="4943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581337" y="1636948"/>
            <a:ext cx="32689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 smtClean="0"/>
              <a:t>Creating Animal Prototypes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 smtClean="0"/>
              <a:t>Creating Façade Singleton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9977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auto">
          <a:xfrm>
            <a:off x="4005231" y="3247697"/>
            <a:ext cx="4111718" cy="342166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2800" tIns="46800" rIns="82800" bIns="4680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Server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213" y="207963"/>
            <a:ext cx="6937027" cy="428451"/>
          </a:xfrm>
        </p:spPr>
        <p:txBody>
          <a:bodyPr/>
          <a:lstStyle/>
          <a:p>
            <a:r>
              <a:rPr lang="en-GB" dirty="0" smtClean="0"/>
              <a:t>Typical structure of applications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6213" y="1340768"/>
            <a:ext cx="3554305" cy="1083727"/>
          </a:xfrm>
        </p:spPr>
        <p:txBody>
          <a:bodyPr/>
          <a:lstStyle/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err="1" smtClean="0"/>
              <a:t>ReST</a:t>
            </a:r>
            <a:r>
              <a:rPr lang="en-GB" dirty="0" smtClean="0"/>
              <a:t> </a:t>
            </a:r>
          </a:p>
          <a:p>
            <a:r>
              <a:rPr lang="en-GB" dirty="0" smtClean="0">
                <a:solidFill>
                  <a:srgbClr val="FF0000"/>
                </a:solidFill>
              </a:rPr>
              <a:t>Re</a:t>
            </a:r>
            <a:r>
              <a:rPr lang="en-GB" dirty="0" smtClean="0"/>
              <a:t>presentational </a:t>
            </a:r>
          </a:p>
          <a:p>
            <a:r>
              <a:rPr lang="en-GB" dirty="0" smtClean="0">
                <a:solidFill>
                  <a:srgbClr val="FF0000"/>
                </a:solidFill>
              </a:rPr>
              <a:t>S</a:t>
            </a:r>
            <a:r>
              <a:rPr lang="en-GB" dirty="0" smtClean="0"/>
              <a:t>tate </a:t>
            </a:r>
          </a:p>
          <a:p>
            <a:r>
              <a:rPr lang="en-GB" dirty="0" smtClean="0">
                <a:solidFill>
                  <a:srgbClr val="FF0000"/>
                </a:solidFill>
              </a:rPr>
              <a:t>T</a:t>
            </a:r>
            <a:r>
              <a:rPr lang="en-GB" dirty="0" smtClean="0"/>
              <a:t>ransfer</a:t>
            </a:r>
            <a:endParaRPr lang="en-GB" dirty="0"/>
          </a:p>
          <a:p>
            <a:pPr lvl="1"/>
            <a:r>
              <a:rPr lang="en-GB" dirty="0" err="1" smtClean="0"/>
              <a:t>Json</a:t>
            </a:r>
            <a:r>
              <a:rPr lang="en-GB" dirty="0" smtClean="0"/>
              <a:t>, xml</a:t>
            </a:r>
          </a:p>
          <a:p>
            <a:endParaRPr lang="en-GB" dirty="0" smtClean="0"/>
          </a:p>
        </p:txBody>
      </p:sp>
      <p:sp>
        <p:nvSpPr>
          <p:cNvPr id="4" name="Rectangle 3"/>
          <p:cNvSpPr/>
          <p:nvPr/>
        </p:nvSpPr>
        <p:spPr bwMode="auto">
          <a:xfrm>
            <a:off x="4594637" y="4714445"/>
            <a:ext cx="2520280" cy="31996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2800" tIns="46800" rIns="828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dirty="0" smtClean="0">
                <a:latin typeface="Arial" charset="0"/>
              </a:rPr>
              <a:t>Business Logic</a:t>
            </a:r>
            <a:endParaRPr kumimoji="0" lang="en-GB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Can 4"/>
          <p:cNvSpPr/>
          <p:nvPr/>
        </p:nvSpPr>
        <p:spPr bwMode="auto">
          <a:xfrm>
            <a:off x="5377855" y="5589240"/>
            <a:ext cx="936104" cy="648072"/>
          </a:xfrm>
          <a:prstGeom prst="can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2800" tIns="46800" rIns="828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4402748" y="3465004"/>
            <a:ext cx="2196244" cy="43204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2800" tIns="46800" rIns="828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dirty="0" smtClean="0">
                <a:latin typeface="Arial" charset="0"/>
              </a:rPr>
              <a:t>P</a:t>
            </a:r>
            <a:r>
              <a:rPr kumimoji="0" lang="en-GB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age Generation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334042" y="5590981"/>
            <a:ext cx="15440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(Persistence)</a:t>
            </a:r>
          </a:p>
          <a:p>
            <a:r>
              <a:rPr lang="en-GB" dirty="0" smtClean="0"/>
              <a:t>Database</a:t>
            </a:r>
            <a:endParaRPr lang="en-GB" dirty="0"/>
          </a:p>
        </p:txBody>
      </p:sp>
      <p:sp>
        <p:nvSpPr>
          <p:cNvPr id="13" name="Rectangle 12"/>
          <p:cNvSpPr/>
          <p:nvPr/>
        </p:nvSpPr>
        <p:spPr bwMode="auto">
          <a:xfrm>
            <a:off x="3963438" y="1340768"/>
            <a:ext cx="4111718" cy="108012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2800" tIns="46800" rIns="828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Browser/App</a:t>
            </a:r>
          </a:p>
        </p:txBody>
      </p:sp>
      <p:cxnSp>
        <p:nvCxnSpPr>
          <p:cNvPr id="14" name="Straight Arrow Connector 13"/>
          <p:cNvCxnSpPr/>
          <p:nvPr/>
        </p:nvCxnSpPr>
        <p:spPr bwMode="auto">
          <a:xfrm>
            <a:off x="5854777" y="2420889"/>
            <a:ext cx="0" cy="862773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Straight Arrow Connector 14"/>
          <p:cNvCxnSpPr/>
          <p:nvPr/>
        </p:nvCxnSpPr>
        <p:spPr bwMode="auto">
          <a:xfrm flipV="1">
            <a:off x="6790881" y="2420889"/>
            <a:ext cx="0" cy="862774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TextBox 15"/>
          <p:cNvSpPr txBox="1"/>
          <p:nvPr/>
        </p:nvSpPr>
        <p:spPr>
          <a:xfrm>
            <a:off x="6882972" y="2609977"/>
            <a:ext cx="3021441" cy="553998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l"/>
            <a:r>
              <a:rPr lang="en-GB" sz="1600" dirty="0" smtClean="0"/>
              <a:t>HTTP Response</a:t>
            </a:r>
          </a:p>
          <a:p>
            <a:pPr algn="l"/>
            <a:r>
              <a:rPr lang="en-GB" sz="1400" dirty="0" smtClean="0"/>
              <a:t>Content: HTML, </a:t>
            </a:r>
            <a:r>
              <a:rPr lang="en-GB" sz="1400" dirty="0" err="1" smtClean="0"/>
              <a:t>javascript</a:t>
            </a:r>
            <a:r>
              <a:rPr lang="en-GB" sz="1400" dirty="0" smtClean="0"/>
              <a:t>, </a:t>
            </a:r>
            <a:r>
              <a:rPr lang="en-GB" sz="1400" dirty="0" err="1" smtClean="0"/>
              <a:t>json</a:t>
            </a:r>
            <a:r>
              <a:rPr lang="en-GB" sz="1400" dirty="0" smtClean="0"/>
              <a:t>/XML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494374" y="2580563"/>
            <a:ext cx="2299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HTTP Request</a:t>
            </a:r>
          </a:p>
          <a:p>
            <a:r>
              <a:rPr lang="en-GB" sz="1200" dirty="0" smtClean="0"/>
              <a:t>GET, POST, DELETE, PUT </a:t>
            </a:r>
            <a:r>
              <a:rPr lang="en-GB" sz="1200" dirty="0" err="1" smtClean="0"/>
              <a:t>etc</a:t>
            </a:r>
            <a:endParaRPr lang="en-GB" sz="1200" dirty="0" smtClean="0"/>
          </a:p>
        </p:txBody>
      </p:sp>
      <p:sp>
        <p:nvSpPr>
          <p:cNvPr id="23" name="TextBox 22"/>
          <p:cNvSpPr txBox="1"/>
          <p:nvPr/>
        </p:nvSpPr>
        <p:spPr>
          <a:xfrm>
            <a:off x="6088652" y="4327561"/>
            <a:ext cx="1588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Programming API</a:t>
            </a:r>
            <a:endParaRPr lang="en-GB" sz="1400" dirty="0"/>
          </a:p>
        </p:txBody>
      </p:sp>
      <p:sp>
        <p:nvSpPr>
          <p:cNvPr id="24" name="Rounded Rectangle 23"/>
          <p:cNvSpPr/>
          <p:nvPr/>
        </p:nvSpPr>
        <p:spPr bwMode="auto">
          <a:xfrm>
            <a:off x="2634822" y="1772816"/>
            <a:ext cx="6327644" cy="2531308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ysDash"/>
            <a:round/>
            <a:headEnd type="none" w="sm" len="sm"/>
            <a:tailEnd type="triangle" w="sm" len="sm"/>
          </a:ln>
          <a:effectLst/>
          <a:extLst/>
        </p:spPr>
        <p:txBody>
          <a:bodyPr vert="horz" wrap="square" lIns="82800" tIns="46800" rIns="828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view</a:t>
            </a:r>
          </a:p>
        </p:txBody>
      </p:sp>
      <p:sp>
        <p:nvSpPr>
          <p:cNvPr id="30" name="Rounded Rectangle 29"/>
          <p:cNvSpPr/>
          <p:nvPr/>
        </p:nvSpPr>
        <p:spPr bwMode="auto">
          <a:xfrm>
            <a:off x="2634821" y="4622646"/>
            <a:ext cx="6238535" cy="637044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ysDash"/>
            <a:round/>
            <a:headEnd type="none" w="sm" len="sm"/>
            <a:tailEnd type="triangle" w="sm" len="sm"/>
          </a:ln>
          <a:effectLst/>
          <a:extLst/>
        </p:spPr>
        <p:txBody>
          <a:bodyPr vert="horz" wrap="square" lIns="82800" tIns="46800" rIns="828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dirty="0" smtClean="0">
                <a:latin typeface="Arial" charset="0"/>
              </a:rPr>
              <a:t>controller</a:t>
            </a:r>
            <a:endParaRPr kumimoji="0" lang="en-GB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1" name="Rounded Rectangle 30"/>
          <p:cNvSpPr/>
          <p:nvPr/>
        </p:nvSpPr>
        <p:spPr bwMode="auto">
          <a:xfrm>
            <a:off x="2634822" y="5445225"/>
            <a:ext cx="6303798" cy="876748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ysDash"/>
            <a:round/>
            <a:headEnd type="none" w="sm" len="sm"/>
            <a:tailEnd type="triangle" w="sm" len="sm"/>
          </a:ln>
          <a:effectLst/>
          <a:extLst/>
        </p:spPr>
        <p:txBody>
          <a:bodyPr vert="horz" wrap="square" lIns="82800" tIns="46800" rIns="828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model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905793" y="503441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SQL</a:t>
            </a:r>
            <a:endParaRPr lang="en-GB" sz="1400" dirty="0"/>
          </a:p>
        </p:txBody>
      </p:sp>
      <p:sp>
        <p:nvSpPr>
          <p:cNvPr id="21" name="Rectangle 20"/>
          <p:cNvSpPr/>
          <p:nvPr/>
        </p:nvSpPr>
        <p:spPr bwMode="auto">
          <a:xfrm>
            <a:off x="6707004" y="3465004"/>
            <a:ext cx="1132047" cy="43204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2800" tIns="46800" rIns="828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ReST</a:t>
            </a:r>
            <a:endParaRPr kumimoji="0" lang="en-GB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Rounded Rectangle 19"/>
          <p:cNvSpPr/>
          <p:nvPr/>
        </p:nvSpPr>
        <p:spPr bwMode="auto">
          <a:xfrm>
            <a:off x="4168292" y="3358055"/>
            <a:ext cx="3783723" cy="791025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ysDash"/>
            <a:round/>
            <a:headEnd type="none" w="sm" len="sm"/>
            <a:tailEnd type="triangle" w="sm" len="sm"/>
          </a:ln>
          <a:effectLst/>
          <a:extLst/>
        </p:spPr>
        <p:txBody>
          <a:bodyPr vert="horz" wrap="square" lIns="82800" tIns="46800" rIns="82800" bIns="46800" numCol="1" rtlCol="0" anchor="b" anchorCtr="0" compatLnSpc="1">
            <a:prstTxWarp prst="textNoShape">
              <a:avLst/>
            </a:prstTxWarp>
          </a:bodyPr>
          <a:lstStyle/>
          <a:p>
            <a:pPr algn="l"/>
            <a:r>
              <a:rPr lang="en-GB" sz="1100" dirty="0">
                <a:latin typeface="Arial" charset="0"/>
              </a:rPr>
              <a:t>Web Server</a:t>
            </a:r>
          </a:p>
        </p:txBody>
      </p:sp>
      <p:cxnSp>
        <p:nvCxnSpPr>
          <p:cNvPr id="27" name="Straight Arrow Connector 26"/>
          <p:cNvCxnSpPr>
            <a:stCxn id="4" idx="2"/>
            <a:endCxn id="5" idx="1"/>
          </p:cNvCxnSpPr>
          <p:nvPr/>
        </p:nvCxnSpPr>
        <p:spPr bwMode="auto">
          <a:xfrm flipH="1">
            <a:off x="5845907" y="5034410"/>
            <a:ext cx="8870" cy="554830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sm" len="sm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" name="Straight Arrow Connector 32"/>
          <p:cNvCxnSpPr/>
          <p:nvPr/>
        </p:nvCxnSpPr>
        <p:spPr bwMode="auto">
          <a:xfrm flipH="1">
            <a:off x="5840227" y="4149080"/>
            <a:ext cx="8870" cy="554830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sm" len="sm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" name="Rounded Rectangle 28"/>
          <p:cNvSpPr/>
          <p:nvPr/>
        </p:nvSpPr>
        <p:spPr bwMode="auto">
          <a:xfrm>
            <a:off x="4168292" y="1914706"/>
            <a:ext cx="3686525" cy="435655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2800" tIns="46800" rIns="828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400" dirty="0"/>
              <a:t>Java Script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400" dirty="0"/>
              <a:t>Interpreter</a:t>
            </a:r>
          </a:p>
        </p:txBody>
      </p:sp>
    </p:spTree>
    <p:extLst>
      <p:ext uri="{BB962C8B-B14F-4D97-AF65-F5344CB8AC3E}">
        <p14:creationId xmlns:p14="http://schemas.microsoft.com/office/powerpoint/2010/main" val="1235639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97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presentation97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sm" len="sm"/>
          <a:tailEnd type="triangl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82800" tIns="46800" rIns="82800" bIns="4680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presentation97 1">
        <a:dk1>
          <a:srgbClr val="000000"/>
        </a:dk1>
        <a:lt1>
          <a:srgbClr val="FFFFFF"/>
        </a:lt1>
        <a:dk2>
          <a:srgbClr val="FFCC00"/>
        </a:dk2>
        <a:lt2>
          <a:srgbClr val="336699"/>
        </a:lt2>
        <a:accent1>
          <a:srgbClr val="660066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B8AAB8"/>
        </a:accent5>
        <a:accent6>
          <a:srgbClr val="005CE7"/>
        </a:accent6>
        <a:hlink>
          <a:srgbClr val="33CC33"/>
        </a:hlink>
        <a:folHlink>
          <a:srgbClr val="FF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97 2">
        <a:dk1>
          <a:srgbClr val="969696"/>
        </a:dk1>
        <a:lt1>
          <a:srgbClr val="F8F8F8"/>
        </a:lt1>
        <a:dk2>
          <a:srgbClr val="000000"/>
        </a:dk2>
        <a:lt2>
          <a:srgbClr val="FFCC00"/>
        </a:lt2>
        <a:accent1>
          <a:srgbClr val="660066"/>
        </a:accent1>
        <a:accent2>
          <a:srgbClr val="3333CC"/>
        </a:accent2>
        <a:accent3>
          <a:srgbClr val="AAAAAA"/>
        </a:accent3>
        <a:accent4>
          <a:srgbClr val="D4D4D4"/>
        </a:accent4>
        <a:accent5>
          <a:srgbClr val="B8AAB8"/>
        </a:accent5>
        <a:accent6>
          <a:srgbClr val="2D2DB9"/>
        </a:accent6>
        <a:hlink>
          <a:srgbClr val="CCCCFF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97 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97 4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97 5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97 6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97 7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97 8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97 9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97 10">
        <a:dk1>
          <a:srgbClr val="000000"/>
        </a:dk1>
        <a:lt1>
          <a:srgbClr val="FFFFFF"/>
        </a:lt1>
        <a:dk2>
          <a:srgbClr val="FFCC00"/>
        </a:dk2>
        <a:lt2>
          <a:srgbClr val="336699"/>
        </a:lt2>
        <a:accent1>
          <a:srgbClr val="660066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B8AAB8"/>
        </a:accent5>
        <a:accent6>
          <a:srgbClr val="005CE7"/>
        </a:accent6>
        <a:hlink>
          <a:srgbClr val="FF33CC"/>
        </a:hlink>
        <a:folHlink>
          <a:srgbClr val="FF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97 11">
        <a:dk1>
          <a:srgbClr val="000000"/>
        </a:dk1>
        <a:lt1>
          <a:srgbClr val="FFFFFF"/>
        </a:lt1>
        <a:dk2>
          <a:srgbClr val="FFCC00"/>
        </a:dk2>
        <a:lt2>
          <a:srgbClr val="005084"/>
        </a:lt2>
        <a:accent1>
          <a:srgbClr val="660066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B8AAB8"/>
        </a:accent5>
        <a:accent6>
          <a:srgbClr val="005CE7"/>
        </a:accent6>
        <a:hlink>
          <a:srgbClr val="FF33CC"/>
        </a:hlink>
        <a:folHlink>
          <a:srgbClr val="FF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97 12">
        <a:dk1>
          <a:srgbClr val="000000"/>
        </a:dk1>
        <a:lt1>
          <a:srgbClr val="FFFFFF"/>
        </a:lt1>
        <a:dk2>
          <a:srgbClr val="FF9933"/>
        </a:dk2>
        <a:lt2>
          <a:srgbClr val="005084"/>
        </a:lt2>
        <a:accent1>
          <a:srgbClr val="660066"/>
        </a:accent1>
        <a:accent2>
          <a:srgbClr val="33CCCC"/>
        </a:accent2>
        <a:accent3>
          <a:srgbClr val="FFFFFF"/>
        </a:accent3>
        <a:accent4>
          <a:srgbClr val="000000"/>
        </a:accent4>
        <a:accent5>
          <a:srgbClr val="B8AAB8"/>
        </a:accent5>
        <a:accent6>
          <a:srgbClr val="2DB9B9"/>
        </a:accent6>
        <a:hlink>
          <a:srgbClr val="CC3399"/>
        </a:hlink>
        <a:folHlink>
          <a:srgbClr val="FF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97 13">
        <a:dk1>
          <a:srgbClr val="000000"/>
        </a:dk1>
        <a:lt1>
          <a:srgbClr val="FFFFFF"/>
        </a:lt1>
        <a:dk2>
          <a:srgbClr val="FF9933"/>
        </a:dk2>
        <a:lt2>
          <a:srgbClr val="0066CC"/>
        </a:lt2>
        <a:accent1>
          <a:srgbClr val="660066"/>
        </a:accent1>
        <a:accent2>
          <a:srgbClr val="009999"/>
        </a:accent2>
        <a:accent3>
          <a:srgbClr val="FFFFFF"/>
        </a:accent3>
        <a:accent4>
          <a:srgbClr val="000000"/>
        </a:accent4>
        <a:accent5>
          <a:srgbClr val="B8AAB8"/>
        </a:accent5>
        <a:accent6>
          <a:srgbClr val="008A8A"/>
        </a:accent6>
        <a:hlink>
          <a:srgbClr val="CC3399"/>
        </a:hlink>
        <a:folHlink>
          <a:srgbClr val="FF33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Office\Modèles\presentation97.pot</Template>
  <TotalTime>29101</TotalTime>
  <Words>327</Words>
  <Application>Microsoft Office PowerPoint</Application>
  <PresentationFormat>A4 Paper (210x297 mm)</PresentationFormat>
  <Paragraphs>90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presentation97</vt:lpstr>
      <vt:lpstr>COM504 Systems Analysis and Design  Week 2 </vt:lpstr>
      <vt:lpstr>Recap Week 1</vt:lpstr>
      <vt:lpstr>Week 2</vt:lpstr>
      <vt:lpstr>ObjectFactory</vt:lpstr>
      <vt:lpstr>Creating a Façade for services</vt:lpstr>
      <vt:lpstr>Typical structure of applications</vt:lpstr>
    </vt:vector>
  </TitlesOfParts>
  <Company>Northern Telecom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SUN OEM Tour 20 May 1999</dc:title>
  <dc:subject>positioning the new Nortel+Bay Networks</dc:subject>
  <dc:creator>barlier</dc:creator>
  <cp:lastModifiedBy>cgallen</cp:lastModifiedBy>
  <cp:revision>1068</cp:revision>
  <cp:lastPrinted>2018-01-03T17:01:30Z</cp:lastPrinted>
  <dcterms:created xsi:type="dcterms:W3CDTF">1999-06-01T17:11:58Z</dcterms:created>
  <dcterms:modified xsi:type="dcterms:W3CDTF">2018-09-30T23:29:49Z</dcterms:modified>
</cp:coreProperties>
</file>