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g7843b\Desktop\Valida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g7843b\Desktop\Validati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g7843b\Desktop\Validatio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g7843b\Desktop\Validatio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g7843b\Desktop\Validation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g7843b\Desktop\Validation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g7843b\Desktop\Validation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g7843b\Desktop\Validation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Drag Optimisation BFGS - Mach 0.5, Cl 0.1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Sheet3!$Y$1</c:f>
              <c:strCache>
                <c:ptCount val="1"/>
                <c:pt idx="0">
                  <c:v>Drag Optimisation - Mach 0.5, Cl 0.1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Sheet3!$Y$2:$Y$14</c:f>
              <c:numCache>
                <c:formatCode>General</c:formatCode>
                <c:ptCount val="13"/>
                <c:pt idx="0">
                  <c:v>3.9402170000000002E-3</c:v>
                </c:pt>
                <c:pt idx="1">
                  <c:v>3.903297E-3</c:v>
                </c:pt>
                <c:pt idx="2">
                  <c:v>3.903278E-3</c:v>
                </c:pt>
                <c:pt idx="3">
                  <c:v>3.9031999999999999E-3</c:v>
                </c:pt>
                <c:pt idx="4">
                  <c:v>3.9028130000000002E-3</c:v>
                </c:pt>
                <c:pt idx="5">
                  <c:v>3.9016379999999998E-3</c:v>
                </c:pt>
                <c:pt idx="6">
                  <c:v>3.8984639999999999E-3</c:v>
                </c:pt>
                <c:pt idx="7">
                  <c:v>3.8948049999999999E-3</c:v>
                </c:pt>
                <c:pt idx="8">
                  <c:v>3.8956210000000002E-3</c:v>
                </c:pt>
                <c:pt idx="9">
                  <c:v>3.8940139999999999E-3</c:v>
                </c:pt>
                <c:pt idx="10">
                  <c:v>3.8940110000000002E-3</c:v>
                </c:pt>
                <c:pt idx="11">
                  <c:v>3.8940089999999999E-3</c:v>
                </c:pt>
                <c:pt idx="12">
                  <c:v>3.8940070000000001E-3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8715920"/>
        <c:axId val="517717536"/>
      </c:lineChart>
      <c:catAx>
        <c:axId val="5187159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Iterations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7717536"/>
        <c:crosses val="autoZero"/>
        <c:auto val="1"/>
        <c:lblAlgn val="ctr"/>
        <c:lblOffset val="100"/>
        <c:noMultiLvlLbl val="0"/>
      </c:catAx>
      <c:valAx>
        <c:axId val="517717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Drag Coefficient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8715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Sheet3!$AT$18</c:f>
              <c:strCache>
                <c:ptCount val="1"/>
                <c:pt idx="0">
                  <c:v>Gradient Norm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Sheet3!$AT$19:$AT$30</c:f>
              <c:numCache>
                <c:formatCode>General</c:formatCode>
                <c:ptCount val="12"/>
                <c:pt idx="0">
                  <c:v>6.9199783406012736E-4</c:v>
                </c:pt>
                <c:pt idx="1">
                  <c:v>5.717871654134267E-4</c:v>
                </c:pt>
                <c:pt idx="2">
                  <c:v>5.7171050428853521E-4</c:v>
                </c:pt>
                <c:pt idx="3">
                  <c:v>5.7140010254869557E-4</c:v>
                </c:pt>
                <c:pt idx="4">
                  <c:v>5.7006248281668375E-4</c:v>
                </c:pt>
                <c:pt idx="5">
                  <c:v>5.648736318497364E-4</c:v>
                </c:pt>
                <c:pt idx="6">
                  <c:v>5.4473543455517469E-4</c:v>
                </c:pt>
                <c:pt idx="7">
                  <c:v>4.6745731868696799E-4</c:v>
                </c:pt>
                <c:pt idx="8">
                  <c:v>5.263824156672872E-4</c:v>
                </c:pt>
                <c:pt idx="9">
                  <c:v>4.8724351554816806E-4</c:v>
                </c:pt>
                <c:pt idx="10">
                  <c:v>4.8722125352842203E-4</c:v>
                </c:pt>
                <c:pt idx="11">
                  <c:v>4.8715013122089428E-4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9593376"/>
        <c:axId val="519594552"/>
      </c:lineChart>
      <c:catAx>
        <c:axId val="5195933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Iterations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9594552"/>
        <c:crosses val="autoZero"/>
        <c:auto val="1"/>
        <c:lblAlgn val="ctr"/>
        <c:lblOffset val="100"/>
        <c:noMultiLvlLbl val="0"/>
      </c:catAx>
      <c:valAx>
        <c:axId val="519594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 smtClean="0"/>
                  <a:t>Grad Norm</a:t>
                </a:r>
                <a:endParaRPr lang="en-GB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9593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Sheet3!$AT$45</c:f>
              <c:strCache>
                <c:ptCount val="1"/>
                <c:pt idx="0">
                  <c:v>Gradient Norm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Sheet3!$AT$46:$AT$50</c:f>
              <c:numCache>
                <c:formatCode>General</c:formatCode>
                <c:ptCount val="5"/>
                <c:pt idx="0">
                  <c:v>2.2012803177752282E-4</c:v>
                </c:pt>
                <c:pt idx="1">
                  <c:v>2.1454023111311244E-4</c:v>
                </c:pt>
                <c:pt idx="2">
                  <c:v>2.1883333860776678E-4</c:v>
                </c:pt>
                <c:pt idx="3">
                  <c:v>2.1980199662538985E-4</c:v>
                </c:pt>
                <c:pt idx="4">
                  <c:v>2.1998209054921791E-4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24963960"/>
        <c:axId val="524963176"/>
      </c:lineChart>
      <c:catAx>
        <c:axId val="5249639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Iterations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4963176"/>
        <c:crosses val="autoZero"/>
        <c:auto val="1"/>
        <c:lblAlgn val="ctr"/>
        <c:lblOffset val="100"/>
        <c:noMultiLvlLbl val="0"/>
      </c:catAx>
      <c:valAx>
        <c:axId val="524963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Grad Norm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4963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Sheet3!$Y$36</c:f>
              <c:strCache>
                <c:ptCount val="1"/>
                <c:pt idx="0">
                  <c:v>Drag Optimisation - Mach 0.73, Cl 0.15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Sheet3!$Y$37:$Y$42</c:f>
              <c:numCache>
                <c:formatCode>General</c:formatCode>
                <c:ptCount val="6"/>
                <c:pt idx="0">
                  <c:v>5.252184E-3</c:v>
                </c:pt>
                <c:pt idx="1">
                  <c:v>5.2582899999999997E-3</c:v>
                </c:pt>
                <c:pt idx="2">
                  <c:v>5.255305E-3</c:v>
                </c:pt>
                <c:pt idx="3">
                  <c:v>5.2546650000000004E-3</c:v>
                </c:pt>
                <c:pt idx="4">
                  <c:v>5.2545420000000001E-3</c:v>
                </c:pt>
                <c:pt idx="5">
                  <c:v>5.2521879999999996E-3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5521376"/>
        <c:axId val="255520200"/>
      </c:lineChart>
      <c:catAx>
        <c:axId val="2555213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Iterations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5520200"/>
        <c:crosses val="autoZero"/>
        <c:auto val="1"/>
        <c:lblAlgn val="ctr"/>
        <c:lblOffset val="100"/>
        <c:noMultiLvlLbl val="0"/>
      </c:catAx>
      <c:valAx>
        <c:axId val="255520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Drag Coefficient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5521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Adjoint Convergence, Ma</a:t>
            </a:r>
            <a:r>
              <a:rPr lang="en-US" baseline="0" dirty="0"/>
              <a:t>ch </a:t>
            </a:r>
            <a:r>
              <a:rPr lang="en-US" baseline="0" dirty="0" smtClean="0"/>
              <a:t>0.73, RBF</a:t>
            </a:r>
            <a:endParaRPr lang="en-US" dirty="0"/>
          </a:p>
        </c:rich>
      </c:tx>
      <c:layout>
        <c:manualLayout>
          <c:xMode val="edge"/>
          <c:yMode val="edge"/>
          <c:x val="0.2546096003296251"/>
          <c:y val="2.411839009610459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Sheet3!$AK$66</c:f>
              <c:strCache>
                <c:ptCount val="1"/>
                <c:pt idx="0">
                  <c:v>Adjoint Convergence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Sheet3!$AK$67:$AK$72</c:f>
              <c:numCache>
                <c:formatCode>General</c:formatCode>
                <c:ptCount val="6"/>
                <c:pt idx="0">
                  <c:v>1.0874605843200001E-3</c:v>
                </c:pt>
                <c:pt idx="1">
                  <c:v>1.29015490987E-3</c:v>
                </c:pt>
                <c:pt idx="2">
                  <c:v>1.0357892024200001E-3</c:v>
                </c:pt>
                <c:pt idx="3">
                  <c:v>1.2992066141399999E-3</c:v>
                </c:pt>
                <c:pt idx="4">
                  <c:v>1.02841756739E-3</c:v>
                </c:pt>
                <c:pt idx="5">
                  <c:v>1.3082702057000001E-3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22943288"/>
        <c:axId val="522939760"/>
      </c:lineChart>
      <c:catAx>
        <c:axId val="5229432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Coupled Adjoint Iterations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2939760"/>
        <c:crosses val="autoZero"/>
        <c:auto val="1"/>
        <c:lblAlgn val="ctr"/>
        <c:lblOffset val="100"/>
        <c:noMultiLvlLbl val="0"/>
      </c:catAx>
      <c:valAx>
        <c:axId val="522939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Grad</a:t>
                </a:r>
                <a:r>
                  <a:rPr lang="en-GB" baseline="0"/>
                  <a:t> Norm</a:t>
                </a:r>
                <a:endParaRPr lang="en-GB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2943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Adjoint Convergence, Mach </a:t>
            </a:r>
            <a:r>
              <a:rPr lang="en-US" dirty="0" smtClean="0"/>
              <a:t>0.5, RBF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Sheet3!$AK$75</c:f>
              <c:strCache>
                <c:ptCount val="1"/>
                <c:pt idx="0">
                  <c:v>Adjoint Convergence, Mach 0.5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Sheet3!$AK$76:$AK$84</c:f>
              <c:numCache>
                <c:formatCode>General</c:formatCode>
                <c:ptCount val="9"/>
                <c:pt idx="0">
                  <c:v>6.0622026919099998E-4</c:v>
                </c:pt>
                <c:pt idx="1">
                  <c:v>9.4175012723499998E-4</c:v>
                </c:pt>
                <c:pt idx="2">
                  <c:v>7.7953820052500001E-4</c:v>
                </c:pt>
                <c:pt idx="3">
                  <c:v>8.4790875224499999E-4</c:v>
                </c:pt>
                <c:pt idx="4">
                  <c:v>8.1834690272300004E-4</c:v>
                </c:pt>
                <c:pt idx="5">
                  <c:v>8.3096648765199998E-4</c:v>
                </c:pt>
                <c:pt idx="6">
                  <c:v>8.2555110045299997E-4</c:v>
                </c:pt>
                <c:pt idx="7">
                  <c:v>8.2786969955099998E-4</c:v>
                </c:pt>
                <c:pt idx="8">
                  <c:v>8.2687605806299998E-4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7962864"/>
        <c:axId val="520090152"/>
      </c:lineChart>
      <c:catAx>
        <c:axId val="5179628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Coupled Adjoint Iterations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0090152"/>
        <c:crosses val="autoZero"/>
        <c:auto val="1"/>
        <c:lblAlgn val="ctr"/>
        <c:lblOffset val="100"/>
        <c:noMultiLvlLbl val="0"/>
      </c:catAx>
      <c:valAx>
        <c:axId val="520090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Grad Norm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7962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Adjoint Convergence, Ma</a:t>
            </a:r>
            <a:r>
              <a:rPr lang="en-US" baseline="0" dirty="0"/>
              <a:t>ch </a:t>
            </a:r>
            <a:r>
              <a:rPr lang="en-US" baseline="0" dirty="0" smtClean="0"/>
              <a:t>0.73, RBF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Sheet3!$AK$66</c:f>
              <c:strCache>
                <c:ptCount val="1"/>
                <c:pt idx="0">
                  <c:v>Adjoint Convergence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Sheet3!$AK$67:$AK$72</c:f>
              <c:numCache>
                <c:formatCode>General</c:formatCode>
                <c:ptCount val="6"/>
                <c:pt idx="0">
                  <c:v>1.0874605843200001E-3</c:v>
                </c:pt>
                <c:pt idx="1">
                  <c:v>1.29015490987E-3</c:v>
                </c:pt>
                <c:pt idx="2">
                  <c:v>1.0357892024200001E-3</c:v>
                </c:pt>
                <c:pt idx="3">
                  <c:v>1.2992066141399999E-3</c:v>
                </c:pt>
                <c:pt idx="4">
                  <c:v>1.02841756739E-3</c:v>
                </c:pt>
                <c:pt idx="5">
                  <c:v>1.3082702057000001E-3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7963648"/>
        <c:axId val="517964824"/>
      </c:lineChart>
      <c:catAx>
        <c:axId val="5179636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Coupled Adjoint Iterations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7964824"/>
        <c:crosses val="autoZero"/>
        <c:auto val="1"/>
        <c:lblAlgn val="ctr"/>
        <c:lblOffset val="100"/>
        <c:noMultiLvlLbl val="0"/>
      </c:catAx>
      <c:valAx>
        <c:axId val="517964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Grad</a:t>
                </a:r>
                <a:r>
                  <a:rPr lang="en-GB" baseline="0"/>
                  <a:t> Norm</a:t>
                </a:r>
                <a:endParaRPr lang="en-GB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7963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Sheet3!$AK$86</c:f>
              <c:strCache>
                <c:ptCount val="1"/>
                <c:pt idx="0">
                  <c:v>Adjoint Convergence, Mach 0.73, Delaunay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Sheet3!$AK$87:$AK$92</c:f>
              <c:numCache>
                <c:formatCode>General</c:formatCode>
                <c:ptCount val="6"/>
                <c:pt idx="0">
                  <c:v>1.0889924536900001E-3</c:v>
                </c:pt>
                <c:pt idx="1">
                  <c:v>9.0970181490700002E-4</c:v>
                </c:pt>
                <c:pt idx="2">
                  <c:v>9.8099664882599991E-4</c:v>
                </c:pt>
                <c:pt idx="3">
                  <c:v>9.4512587692800005E-4</c:v>
                </c:pt>
                <c:pt idx="4">
                  <c:v>9.6251332267E-4</c:v>
                </c:pt>
                <c:pt idx="5">
                  <c:v>9.5390158077400002E-4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4333280"/>
        <c:axId val="254334848"/>
      </c:lineChart>
      <c:catAx>
        <c:axId val="2543332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Coupled Adjoint Iterations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4334848"/>
        <c:crosses val="autoZero"/>
        <c:auto val="1"/>
        <c:lblAlgn val="ctr"/>
        <c:lblOffset val="100"/>
        <c:noMultiLvlLbl val="0"/>
      </c:catAx>
      <c:valAx>
        <c:axId val="254334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Grad Norm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43332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1ABB-738B-4BDE-B51B-0A4C56F8C860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042B-D69C-49D7-9DB3-3523CDFA5D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988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1ABB-738B-4BDE-B51B-0A4C56F8C860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042B-D69C-49D7-9DB3-3523CDFA5D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592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1ABB-738B-4BDE-B51B-0A4C56F8C860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042B-D69C-49D7-9DB3-3523CDFA5D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8340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1ABB-738B-4BDE-B51B-0A4C56F8C860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042B-D69C-49D7-9DB3-3523CDFA5D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311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1ABB-738B-4BDE-B51B-0A4C56F8C860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042B-D69C-49D7-9DB3-3523CDFA5D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592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1ABB-738B-4BDE-B51B-0A4C56F8C860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042B-D69C-49D7-9DB3-3523CDFA5D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7055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1ABB-738B-4BDE-B51B-0A4C56F8C860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042B-D69C-49D7-9DB3-3523CDFA5D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8921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1ABB-738B-4BDE-B51B-0A4C56F8C860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042B-D69C-49D7-9DB3-3523CDFA5D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923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1ABB-738B-4BDE-B51B-0A4C56F8C860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042B-D69C-49D7-9DB3-3523CDFA5D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3186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1ABB-738B-4BDE-B51B-0A4C56F8C860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042B-D69C-49D7-9DB3-3523CDFA5D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500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1ABB-738B-4BDE-B51B-0A4C56F8C860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042B-D69C-49D7-9DB3-3523CDFA5D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906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A1ABB-738B-4BDE-B51B-0A4C56F8C860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3042B-D69C-49D7-9DB3-3523CDFA5D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6355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Drag Optimisation at Constant Lift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5443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Mach 0.5, CL 0.1</a:t>
            </a:r>
            <a:endParaRPr lang="en-GB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2676165"/>
              </p:ext>
            </p:extLst>
          </p:nvPr>
        </p:nvGraphicFramePr>
        <p:xfrm>
          <a:off x="591312" y="2039112"/>
          <a:ext cx="5480304" cy="3630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458820"/>
              </p:ext>
            </p:extLst>
          </p:nvPr>
        </p:nvGraphicFramePr>
        <p:xfrm>
          <a:off x="6169152" y="2039112"/>
          <a:ext cx="5032248" cy="3630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57727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Mach 0.73, CL 0.15</a:t>
            </a:r>
            <a:endParaRPr lang="en-GB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8788391"/>
              </p:ext>
            </p:extLst>
          </p:nvPr>
        </p:nvGraphicFramePr>
        <p:xfrm>
          <a:off x="6071616" y="2039112"/>
          <a:ext cx="5431536" cy="3630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53429"/>
              </p:ext>
            </p:extLst>
          </p:nvPr>
        </p:nvGraphicFramePr>
        <p:xfrm>
          <a:off x="838200" y="2039112"/>
          <a:ext cx="5233416" cy="3630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80904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Mach 0.73 vs Mach 0.5 Gradient Convergence</a:t>
            </a:r>
            <a:endParaRPr lang="en-GB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4605349"/>
              </p:ext>
            </p:extLst>
          </p:nvPr>
        </p:nvGraphicFramePr>
        <p:xfrm>
          <a:off x="902208" y="1690688"/>
          <a:ext cx="4931664" cy="36859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5732724"/>
              </p:ext>
            </p:extLst>
          </p:nvPr>
        </p:nvGraphicFramePr>
        <p:xfrm>
          <a:off x="5897880" y="1690688"/>
          <a:ext cx="5129784" cy="36859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37117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RBF vs Delaunay Gradient Convergence</a:t>
            </a:r>
            <a:endParaRPr lang="en-GB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3255095"/>
              </p:ext>
            </p:extLst>
          </p:nvPr>
        </p:nvGraphicFramePr>
        <p:xfrm>
          <a:off x="902208" y="1690688"/>
          <a:ext cx="4931664" cy="36859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5850463"/>
              </p:ext>
            </p:extLst>
          </p:nvPr>
        </p:nvGraphicFramePr>
        <p:xfrm>
          <a:off x="5833872" y="1690688"/>
          <a:ext cx="5422392" cy="36859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95841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Drag Optimisation at Constant Lift</vt:lpstr>
      <vt:lpstr>Mach 0.5, CL 0.1</vt:lpstr>
      <vt:lpstr>Mach 0.73, CL 0.15</vt:lpstr>
      <vt:lpstr>Mach 0.73 vs Mach 0.5 Gradient Convergence</vt:lpstr>
      <vt:lpstr>RBF vs Delaunay Gradient Convergence</vt:lpstr>
    </vt:vector>
  </TitlesOfParts>
  <Company>Airbus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Drag Optimisation at Constant List</dc:title>
  <dc:creator>STANNARD, Anthony (THE UNIVERSITY OF SHEFFIELD)</dc:creator>
  <cp:lastModifiedBy>STANNARD, Anthony (THE UNIVERSITY OF SHEFFIELD)</cp:lastModifiedBy>
  <cp:revision>12</cp:revision>
  <dcterms:created xsi:type="dcterms:W3CDTF">2019-11-08T13:00:56Z</dcterms:created>
  <dcterms:modified xsi:type="dcterms:W3CDTF">2019-11-08T15:03:36Z</dcterms:modified>
</cp:coreProperties>
</file>