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4" r:id="rId5"/>
    <p:sldId id="265" r:id="rId6"/>
    <p:sldId id="260" r:id="rId7"/>
    <p:sldId id="263" r:id="rId8"/>
    <p:sldId id="258" r:id="rId9"/>
    <p:sldId id="261"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8"/>
    <p:restoredTop sz="94628"/>
  </p:normalViewPr>
  <p:slideViewPr>
    <p:cSldViewPr snapToGrid="0" snapToObjects="1">
      <p:cViewPr varScale="1">
        <p:scale>
          <a:sx n="110" d="100"/>
          <a:sy n="110" d="100"/>
        </p:scale>
        <p:origin x="192"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16/06/2020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16/06/2020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16/06/2020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16/06/2020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16/06/2020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16/06/2020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16/06/2020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16/06/2020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16/06/2020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16/06/2020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16/06/2020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16/06/2020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088812" cy="369332"/>
          </a:xfrm>
          <a:prstGeom prst="rect">
            <a:avLst/>
          </a:prstGeom>
        </p:spPr>
        <p:txBody>
          <a:bodyPr wrap="none">
            <a:spAutoFit/>
          </a:bodyPr>
          <a:lstStyle/>
          <a:p>
            <a:pPr marL="342900" indent="-342900">
              <a:buFont typeface="+mj-lt"/>
              <a:buAutoNum type="arabicPeriod" startAt="2"/>
            </a:pPr>
            <a:r>
              <a:rPr lang="en-GB"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420057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and SNPs in the same contigs</a:t>
            </a:r>
          </a:p>
        </p:txBody>
      </p:sp>
      <p:pic>
        <p:nvPicPr>
          <p:cNvPr id="5" name="Picture 4">
            <a:extLst>
              <a:ext uri="{FF2B5EF4-FFF2-40B4-BE49-F238E27FC236}">
                <a16:creationId xmlns:a16="http://schemas.microsoft.com/office/drawing/2014/main" id="{45111D7B-4ED4-EF4A-AB65-A68ADF1553DB}"/>
              </a:ext>
            </a:extLst>
          </p:cNvPr>
          <p:cNvPicPr>
            <a:picLocks noChangeAspect="1"/>
          </p:cNvPicPr>
          <p:nvPr/>
        </p:nvPicPr>
        <p:blipFill>
          <a:blip r:embed="rId2"/>
          <a:stretch>
            <a:fillRect/>
          </a:stretch>
        </p:blipFill>
        <p:spPr>
          <a:xfrm>
            <a:off x="6231303" y="2139711"/>
            <a:ext cx="5960697" cy="3960000"/>
          </a:xfrm>
          <a:prstGeom prst="rect">
            <a:avLst/>
          </a:prstGeom>
        </p:spPr>
      </p:pic>
      <p:pic>
        <p:nvPicPr>
          <p:cNvPr id="11" name="Picture 10">
            <a:extLst>
              <a:ext uri="{FF2B5EF4-FFF2-40B4-BE49-F238E27FC236}">
                <a16:creationId xmlns:a16="http://schemas.microsoft.com/office/drawing/2014/main" id="{4FC862F5-8C05-C843-B607-99A4AC1DBDDB}"/>
              </a:ext>
            </a:extLst>
          </p:cNvPr>
          <p:cNvPicPr>
            <a:picLocks noChangeAspect="1"/>
          </p:cNvPicPr>
          <p:nvPr/>
        </p:nvPicPr>
        <p:blipFill>
          <a:blip r:embed="rId3"/>
          <a:stretch>
            <a:fillRect/>
          </a:stretch>
        </p:blipFill>
        <p:spPr>
          <a:xfrm>
            <a:off x="147500" y="2139711"/>
            <a:ext cx="5960697" cy="3960000"/>
          </a:xfrm>
          <a:prstGeom prst="rect">
            <a:avLst/>
          </a:prstGeom>
        </p:spPr>
      </p:pic>
      <p:sp>
        <p:nvSpPr>
          <p:cNvPr id="13" name="TextBox 12">
            <a:extLst>
              <a:ext uri="{FF2B5EF4-FFF2-40B4-BE49-F238E27FC236}">
                <a16:creationId xmlns:a16="http://schemas.microsoft.com/office/drawing/2014/main" id="{98F2178F-C54F-B04E-8B00-BD411D876DA6}"/>
              </a:ext>
            </a:extLst>
          </p:cNvPr>
          <p:cNvSpPr txBox="1"/>
          <p:nvPr/>
        </p:nvSpPr>
        <p:spPr>
          <a:xfrm>
            <a:off x="89627" y="6090207"/>
            <a:ext cx="11704976" cy="646331"/>
          </a:xfrm>
          <a:prstGeom prst="rect">
            <a:avLst/>
          </a:prstGeom>
          <a:noFill/>
        </p:spPr>
        <p:txBody>
          <a:bodyPr wrap="square" rtlCol="0">
            <a:spAutoFit/>
          </a:bodyPr>
          <a:lstStyle/>
          <a:p>
            <a:r>
              <a:rPr lang="en-GB" i="1" dirty="0"/>
              <a:t>Figure 2. Relationship between SNPs and INDELs with respect to their proportions (left) and their counts (right) per contig. Proportions and counts of SNPs and INDELs are the same as in Fig. 1-2.</a:t>
            </a:r>
          </a:p>
        </p:txBody>
      </p:sp>
    </p:spTree>
    <p:extLst>
      <p:ext uri="{BB962C8B-B14F-4D97-AF65-F5344CB8AC3E}">
        <p14:creationId xmlns:p14="http://schemas.microsoft.com/office/powerpoint/2010/main" val="393995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2967031" cy="369332"/>
          </a:xfrm>
          <a:prstGeom prst="rect">
            <a:avLst/>
          </a:prstGeom>
        </p:spPr>
        <p:txBody>
          <a:bodyPr wrap="none">
            <a:spAutoFit/>
          </a:bodyPr>
          <a:lstStyle/>
          <a:p>
            <a:pPr marL="342900" indent="-342900">
              <a:buFont typeface="+mj-lt"/>
              <a:buAutoNum type="arabicPeriod" startAt="3"/>
            </a:pPr>
            <a:r>
              <a:rPr lang="en-GB" dirty="0"/>
              <a:t>Derived allele frequencies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5664341" cy="2862322"/>
          </a:xfrm>
          <a:prstGeom prst="rect">
            <a:avLst/>
          </a:prstGeom>
          <a:noFill/>
        </p:spPr>
        <p:txBody>
          <a:bodyPr wrap="square" rtlCol="0">
            <a:spAutoFit/>
          </a:bodyPr>
          <a:lstStyle/>
          <a:p>
            <a:pPr marL="285750" indent="-285750">
              <a:buFont typeface="Arial" panose="020B0604020202020204" pitchFamily="34" charset="0"/>
              <a:buChar char="•"/>
            </a:pPr>
            <a:r>
              <a:rPr lang="en-GB" dirty="0"/>
              <a:t>Ancestral allele was inferred from called genotypes:</a:t>
            </a:r>
            <a:br>
              <a:rPr lang="en-GB" dirty="0"/>
            </a:br>
            <a:endParaRPr lang="en-GB" dirty="0"/>
          </a:p>
          <a:p>
            <a:pPr marL="800100" lvl="1" indent="-342900">
              <a:buFont typeface="+mj-lt"/>
              <a:buAutoNum type="arabicPeriod"/>
            </a:pPr>
            <a:r>
              <a:rPr lang="en-GB" dirty="0"/>
              <a:t>Reference allele = ancestral allele</a:t>
            </a:r>
            <a:br>
              <a:rPr lang="en-GB" dirty="0"/>
            </a:br>
            <a:r>
              <a:rPr lang="en-GB" i="1" dirty="0" err="1"/>
              <a:t>compressa</a:t>
            </a:r>
            <a:r>
              <a:rPr lang="en-GB" dirty="0"/>
              <a:t> is homo for the reference allele (0)</a:t>
            </a:r>
            <a:br>
              <a:rPr lang="en-GB" dirty="0"/>
            </a:br>
            <a:endParaRPr lang="en-GB" dirty="0"/>
          </a:p>
          <a:p>
            <a:pPr marL="800100" lvl="1" indent="-342900">
              <a:buFont typeface="+mj-lt"/>
              <a:buAutoNum type="arabicPeriod"/>
            </a:pPr>
            <a:r>
              <a:rPr lang="en-GB" dirty="0"/>
              <a:t>Alternative allele = ancestral allele</a:t>
            </a:r>
            <a:br>
              <a:rPr lang="en-GB" dirty="0"/>
            </a:br>
            <a:r>
              <a:rPr lang="en-GB" i="1" dirty="0" err="1"/>
              <a:t>compressa</a:t>
            </a:r>
            <a:r>
              <a:rPr lang="en-GB" dirty="0"/>
              <a:t> is homo for the alternative allele (2)</a:t>
            </a:r>
            <a:br>
              <a:rPr lang="en-GB" dirty="0"/>
            </a:br>
            <a:endParaRPr lang="en-GB" dirty="0"/>
          </a:p>
          <a:p>
            <a:pPr marL="800100" lvl="1" indent="-342900">
              <a:buFont typeface="+mj-lt"/>
              <a:buAutoNum type="arabicPeriod"/>
            </a:pPr>
            <a:r>
              <a:rPr lang="en-GB" dirty="0"/>
              <a:t>Unknown ancestry</a:t>
            </a:r>
            <a:br>
              <a:rPr lang="en-GB" dirty="0"/>
            </a:br>
            <a:r>
              <a:rPr lang="en-GB" i="1" dirty="0" err="1"/>
              <a:t>compressa</a:t>
            </a:r>
            <a:r>
              <a:rPr lang="en-GB" i="1" dirty="0"/>
              <a:t> </a:t>
            </a:r>
            <a:r>
              <a:rPr lang="en-GB"/>
              <a:t>is het (1)</a:t>
            </a:r>
            <a:endParaRPr lang="en-GB" dirty="0"/>
          </a:p>
        </p:txBody>
      </p:sp>
    </p:spTree>
    <p:extLst>
      <p:ext uri="{BB962C8B-B14F-4D97-AF65-F5344CB8AC3E}">
        <p14:creationId xmlns:p14="http://schemas.microsoft.com/office/powerpoint/2010/main" val="123893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4088812" cy="1200329"/>
          </a:xfrm>
          <a:prstGeom prst="rect">
            <a:avLst/>
          </a:prstGeom>
          <a:noFill/>
        </p:spPr>
        <p:txBody>
          <a:bodyPr wrap="none" rtlCol="0">
            <a:spAutoFit/>
          </a:bodyPr>
          <a:lstStyle/>
          <a:p>
            <a:pPr marL="342900" indent="-342900">
              <a:buFont typeface="+mj-lt"/>
              <a:buAutoNum type="arabicPeriod"/>
            </a:pPr>
            <a:r>
              <a:rPr lang="en-GB" dirty="0"/>
              <a:t>Outlier sharing</a:t>
            </a:r>
          </a:p>
          <a:p>
            <a:pPr marL="342900" indent="-342900">
              <a:buFont typeface="+mj-lt"/>
              <a:buAutoNum type="arabicPeriod"/>
            </a:pPr>
            <a:r>
              <a:rPr lang="en-GB" dirty="0"/>
              <a:t>Clustering of (different types) markers</a:t>
            </a:r>
          </a:p>
          <a:p>
            <a:pPr marL="342900" indent="-342900">
              <a:buFont typeface="+mj-lt"/>
              <a:buAutoNum type="arabicPeriod"/>
            </a:pPr>
            <a:r>
              <a:rPr lang="en-GB" dirty="0"/>
              <a:t>Allele frequencies</a:t>
            </a:r>
          </a:p>
          <a:p>
            <a:pPr marL="342900" indent="-342900">
              <a:buFont typeface="+mj-lt"/>
              <a:buAutoNum type="arabicPeriod"/>
            </a:pPr>
            <a:r>
              <a:rPr lang="en-GB" dirty="0"/>
              <a:t>Displacement of cline centres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247766" cy="369332"/>
          </a:xfrm>
          <a:prstGeom prst="rect">
            <a:avLst/>
          </a:prstGeom>
          <a:noFill/>
        </p:spPr>
        <p:txBody>
          <a:bodyPr wrap="none" rtlCol="0">
            <a:spAutoFit/>
          </a:bodyPr>
          <a:lstStyle/>
          <a:p>
            <a:r>
              <a:rPr lang="en-GB" dirty="0"/>
              <a:t>Original aspects of the short INDELs project</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31756"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75E58A-D45E-CB4A-A0C9-0E6A0A43FE06}"/>
              </a:ext>
            </a:extLst>
          </p:cNvPr>
          <p:cNvSpPr/>
          <p:nvPr/>
        </p:nvSpPr>
        <p:spPr>
          <a:xfrm>
            <a:off x="524719" y="189654"/>
            <a:ext cx="1922321" cy="369332"/>
          </a:xfrm>
          <a:prstGeom prst="rect">
            <a:avLst/>
          </a:prstGeom>
        </p:spPr>
        <p:txBody>
          <a:bodyPr wrap="none">
            <a:spAutoFit/>
          </a:bodyPr>
          <a:lstStyle/>
          <a:p>
            <a:pPr marL="342900" indent="-342900">
              <a:buFont typeface="+mj-lt"/>
              <a:buAutoNum type="arabicPeriod"/>
            </a:pPr>
            <a:r>
              <a:rPr lang="en-GB" dirty="0"/>
              <a:t>Outlier sharing</a:t>
            </a:r>
          </a:p>
        </p:txBody>
      </p:sp>
      <p:sp>
        <p:nvSpPr>
          <p:cNvPr id="3" name="Rectangle 2">
            <a:extLst>
              <a:ext uri="{FF2B5EF4-FFF2-40B4-BE49-F238E27FC236}">
                <a16:creationId xmlns:a16="http://schemas.microsoft.com/office/drawing/2014/main" id="{8DA753BD-2489-674F-902F-7AC3EDCBD20A}"/>
              </a:ext>
            </a:extLst>
          </p:cNvPr>
          <p:cNvSpPr/>
          <p:nvPr/>
        </p:nvSpPr>
        <p:spPr>
          <a:xfrm>
            <a:off x="4486656" y="543310"/>
            <a:ext cx="3129485" cy="5816977"/>
          </a:xfrm>
          <a:prstGeom prst="rect">
            <a:avLst/>
          </a:prstGeom>
        </p:spPr>
        <p:txBody>
          <a:bodyPr wrap="square">
            <a:spAutoFit/>
          </a:bodyPr>
          <a:lstStyle/>
          <a:p>
            <a:r>
              <a:rPr lang="en-GB" sz="1200" dirty="0"/>
              <a:t>Total number of SNP: </a:t>
            </a:r>
            <a:r>
              <a:rPr lang="en-GB" sz="1200" dirty="0">
                <a:solidFill>
                  <a:srgbClr val="FF0000"/>
                </a:solidFill>
              </a:rPr>
              <a:t>11225</a:t>
            </a:r>
          </a:p>
          <a:p>
            <a:endParaRPr lang="en-GB" sz="1200" dirty="0"/>
          </a:p>
          <a:p>
            <a:r>
              <a:rPr lang="en-GB" sz="1200" dirty="0"/>
              <a:t>Proportion of SNP  with significant clines.</a:t>
            </a:r>
          </a:p>
          <a:p>
            <a:r>
              <a:rPr lang="en-GB" sz="1200" dirty="0"/>
              <a:t>0.5317595</a:t>
            </a:r>
          </a:p>
          <a:p>
            <a:r>
              <a:rPr lang="en-GB" sz="1200" dirty="0"/>
              <a:t>0.4457016</a:t>
            </a:r>
          </a:p>
          <a:p>
            <a:r>
              <a:rPr lang="en-GB" sz="1200" dirty="0"/>
              <a:t>0.3277506</a:t>
            </a:r>
          </a:p>
          <a:p>
            <a:r>
              <a:rPr lang="en-GB" sz="1200" dirty="0"/>
              <a:t>0.4244989</a:t>
            </a:r>
          </a:p>
          <a:p>
            <a:r>
              <a:rPr lang="en-GB" sz="1200" dirty="0"/>
              <a:t>0.4473942</a:t>
            </a:r>
          </a:p>
          <a:p>
            <a:r>
              <a:rPr lang="en-GB" sz="1200" dirty="0"/>
              <a:t>0.4823163</a:t>
            </a:r>
          </a:p>
          <a:p>
            <a:endParaRPr lang="en-GB" sz="1200" dirty="0"/>
          </a:p>
          <a:p>
            <a:r>
              <a:rPr lang="en-GB" sz="1200" dirty="0"/>
              <a:t>Proportions of SNP  outliers that are shared.</a:t>
            </a:r>
          </a:p>
          <a:p>
            <a:r>
              <a:rPr lang="en-GB" sz="1200" dirty="0"/>
              <a:t>0.6160714</a:t>
            </a:r>
          </a:p>
          <a:p>
            <a:r>
              <a:rPr lang="en-GB" sz="1200" dirty="0"/>
              <a:t>0.5178571</a:t>
            </a:r>
          </a:p>
          <a:p>
            <a:r>
              <a:rPr lang="en-GB" sz="1200" dirty="0"/>
              <a:t>0.6339286</a:t>
            </a:r>
          </a:p>
          <a:p>
            <a:r>
              <a:rPr lang="en-GB" sz="1200" dirty="0"/>
              <a:t>0.359375</a:t>
            </a:r>
          </a:p>
          <a:p>
            <a:r>
              <a:rPr lang="en-GB" sz="1200" dirty="0"/>
              <a:t>0.4107143</a:t>
            </a:r>
          </a:p>
          <a:p>
            <a:r>
              <a:rPr lang="en-GB" sz="1200" dirty="0"/>
              <a:t>0.484375</a:t>
            </a:r>
          </a:p>
          <a:p>
            <a:endParaRPr lang="en-GB" sz="1200" dirty="0"/>
          </a:p>
          <a:p>
            <a:r>
              <a:rPr lang="en-GB" sz="1200" dirty="0"/>
              <a:t>142</a:t>
            </a:r>
          </a:p>
          <a:p>
            <a:r>
              <a:rPr lang="en-GB" sz="1200" dirty="0"/>
              <a:t>66</a:t>
            </a:r>
          </a:p>
          <a:p>
            <a:r>
              <a:rPr lang="en-GB" sz="1200" dirty="0"/>
              <a:t>29</a:t>
            </a:r>
          </a:p>
          <a:p>
            <a:r>
              <a:rPr lang="en-GB" sz="1200" dirty="0"/>
              <a:t>27</a:t>
            </a:r>
          </a:p>
          <a:p>
            <a:r>
              <a:rPr lang="en-GB" sz="1200" dirty="0"/>
              <a:t>25</a:t>
            </a:r>
          </a:p>
          <a:p>
            <a:r>
              <a:rPr lang="en-GB" sz="1200" dirty="0"/>
              <a:t>13</a:t>
            </a:r>
          </a:p>
          <a:p>
            <a:endParaRPr lang="en-GB" sz="1200" dirty="0"/>
          </a:p>
          <a:p>
            <a:r>
              <a:rPr lang="en-GB" sz="1200" dirty="0"/>
              <a:t>0.556</a:t>
            </a:r>
          </a:p>
          <a:p>
            <a:r>
              <a:rPr lang="en-GB" sz="1200" dirty="0"/>
              <a:t>0.636</a:t>
            </a:r>
          </a:p>
          <a:p>
            <a:r>
              <a:rPr lang="en-GB" sz="1200" dirty="0"/>
              <a:t>0.862</a:t>
            </a:r>
          </a:p>
          <a:p>
            <a:r>
              <a:rPr lang="en-GB" sz="1200" dirty="0"/>
              <a:t>0.889</a:t>
            </a:r>
          </a:p>
          <a:p>
            <a:r>
              <a:rPr lang="en-GB" sz="1200" dirty="0"/>
              <a:t>0.92</a:t>
            </a:r>
          </a:p>
          <a:p>
            <a:r>
              <a:rPr lang="en-GB" sz="1200" dirty="0"/>
              <a:t>1</a:t>
            </a:r>
          </a:p>
        </p:txBody>
      </p:sp>
      <p:sp>
        <p:nvSpPr>
          <p:cNvPr id="5" name="Rectangle 4">
            <a:extLst>
              <a:ext uri="{FF2B5EF4-FFF2-40B4-BE49-F238E27FC236}">
                <a16:creationId xmlns:a16="http://schemas.microsoft.com/office/drawing/2014/main" id="{BAAD3B19-AD82-B040-873E-BAF529487567}"/>
              </a:ext>
            </a:extLst>
          </p:cNvPr>
          <p:cNvSpPr/>
          <p:nvPr/>
        </p:nvSpPr>
        <p:spPr>
          <a:xfrm>
            <a:off x="524719" y="543309"/>
            <a:ext cx="3961937" cy="5816977"/>
          </a:xfrm>
          <a:prstGeom prst="rect">
            <a:avLst/>
          </a:prstGeom>
        </p:spPr>
        <p:txBody>
          <a:bodyPr wrap="square">
            <a:spAutoFit/>
          </a:bodyPr>
          <a:lstStyle/>
          <a:p>
            <a:r>
              <a:rPr lang="en-GB" sz="1200" dirty="0"/>
              <a:t>Total number of Anja’s SNP: </a:t>
            </a:r>
            <a:r>
              <a:rPr lang="en-GB" sz="1200" dirty="0">
                <a:solidFill>
                  <a:srgbClr val="FF0000"/>
                </a:solidFill>
              </a:rPr>
              <a:t>55106</a:t>
            </a:r>
          </a:p>
          <a:p>
            <a:endParaRPr lang="en-GB" sz="1200" dirty="0"/>
          </a:p>
          <a:p>
            <a:r>
              <a:rPr lang="en-GB" sz="1200" dirty="0"/>
              <a:t>Proportion of SNP  with significant clines.</a:t>
            </a:r>
          </a:p>
          <a:p>
            <a:r>
              <a:rPr lang="en-GB" sz="1200" dirty="0"/>
              <a:t>CZA left: 0.5122128</a:t>
            </a:r>
          </a:p>
          <a:p>
            <a:r>
              <a:rPr lang="en-GB" sz="1200" dirty="0"/>
              <a:t>CZA right: 0.4238377</a:t>
            </a:r>
          </a:p>
          <a:p>
            <a:r>
              <a:rPr lang="en-GB" sz="1200" dirty="0"/>
              <a:t>CZB left: 0.3201829</a:t>
            </a:r>
          </a:p>
          <a:p>
            <a:r>
              <a:rPr lang="en-GB" sz="1200" dirty="0"/>
              <a:t>CZB right: 0.4114071</a:t>
            </a:r>
          </a:p>
          <a:p>
            <a:r>
              <a:rPr lang="en-GB" sz="1200" dirty="0"/>
              <a:t>CZD left: 0.4393351</a:t>
            </a:r>
          </a:p>
          <a:p>
            <a:r>
              <a:rPr lang="en-GB" sz="1200" dirty="0"/>
              <a:t>CZD right: 0.4732697</a:t>
            </a:r>
          </a:p>
          <a:p>
            <a:endParaRPr lang="en-GB" sz="1200" dirty="0"/>
          </a:p>
          <a:p>
            <a:r>
              <a:rPr lang="en-GB" sz="1200" dirty="0"/>
              <a:t>Proportions of SNP  outliers that are shared.</a:t>
            </a:r>
          </a:p>
          <a:p>
            <a:r>
              <a:rPr lang="en-GB" sz="1200" dirty="0"/>
              <a:t>CZA left and right: 0.707804</a:t>
            </a:r>
          </a:p>
          <a:p>
            <a:r>
              <a:rPr lang="en-GB" sz="1200" dirty="0"/>
              <a:t>CZB left and right: 0.5680581</a:t>
            </a:r>
          </a:p>
          <a:p>
            <a:r>
              <a:rPr lang="en-GB" sz="1200" dirty="0"/>
              <a:t>CZD left and right: 0.6569873</a:t>
            </a:r>
          </a:p>
          <a:p>
            <a:r>
              <a:rPr lang="en-GB" sz="1200" dirty="0"/>
              <a:t>CZA and CZB: 0.4650635</a:t>
            </a:r>
          </a:p>
          <a:p>
            <a:r>
              <a:rPr lang="en-GB" sz="1200" dirty="0"/>
              <a:t>CZA and CZD: 0.508167</a:t>
            </a:r>
          </a:p>
          <a:p>
            <a:r>
              <a:rPr lang="en-GB" sz="1200" dirty="0"/>
              <a:t>CZB and CZD: 0.5426497</a:t>
            </a:r>
          </a:p>
          <a:p>
            <a:endParaRPr lang="en-GB" sz="1200" dirty="0"/>
          </a:p>
          <a:p>
            <a:r>
              <a:rPr lang="en-GB" sz="1200" dirty="0"/>
              <a:t>Number of SNP  outliers found in 1 hybrid zone(s): 602</a:t>
            </a:r>
          </a:p>
          <a:p>
            <a:r>
              <a:rPr lang="en-GB" sz="1200" dirty="0"/>
              <a:t>Number of SNP  outliers found in 2 hybrid zone(s): 258</a:t>
            </a:r>
          </a:p>
          <a:p>
            <a:r>
              <a:rPr lang="en-GB" sz="1200" dirty="0"/>
              <a:t>Number of SNP  outliers found in 3 hybrid zone(s): 137</a:t>
            </a:r>
          </a:p>
          <a:p>
            <a:r>
              <a:rPr lang="en-GB" sz="1200" dirty="0"/>
              <a:t>Number of SNP  outliers found in 4 hybrid zone(s): 117</a:t>
            </a:r>
          </a:p>
          <a:p>
            <a:r>
              <a:rPr lang="en-GB" sz="1200" dirty="0"/>
              <a:t>Number of SNP  outliers found in 5 hybrid zone(s): 95</a:t>
            </a:r>
          </a:p>
          <a:p>
            <a:r>
              <a:rPr lang="en-GB" sz="1200" dirty="0"/>
              <a:t>Number of SNP  outliers found in 6 hybrid zone(s): 139</a:t>
            </a:r>
          </a:p>
          <a:p>
            <a:endParaRPr lang="en-GB" sz="1200" dirty="0"/>
          </a:p>
          <a:p>
            <a:r>
              <a:rPr lang="en-GB" sz="1200" dirty="0"/>
              <a:t>Prop. of SNP  outliers in inversions found in 1 zone(s): 0.648</a:t>
            </a:r>
          </a:p>
          <a:p>
            <a:r>
              <a:rPr lang="en-GB" sz="1200" dirty="0"/>
              <a:t>Prop. of SNP  outliers in inversions found in 2 zone(s): 0.698</a:t>
            </a:r>
          </a:p>
          <a:p>
            <a:r>
              <a:rPr lang="en-GB" sz="1200" dirty="0"/>
              <a:t>Prop. of SNP  outliers in inversions found in 3 zone(s): 0.912</a:t>
            </a:r>
          </a:p>
          <a:p>
            <a:r>
              <a:rPr lang="en-GB" sz="1200" dirty="0"/>
              <a:t>Prop. of SNP  outliers in inversions found in 4 zone(s): 0.923</a:t>
            </a:r>
          </a:p>
          <a:p>
            <a:r>
              <a:rPr lang="en-GB" sz="1200" dirty="0"/>
              <a:t>Prop. of SNP  outliers in inversions found in 5 zone(s): 0.979</a:t>
            </a:r>
          </a:p>
          <a:p>
            <a:r>
              <a:rPr lang="en-GB" sz="1200" dirty="0"/>
              <a:t>Prop. of SNP  outliers in inversions found in 6 zone(s): 1</a:t>
            </a:r>
          </a:p>
        </p:txBody>
      </p:sp>
      <p:sp>
        <p:nvSpPr>
          <p:cNvPr id="7" name="Rectangle 6">
            <a:extLst>
              <a:ext uri="{FF2B5EF4-FFF2-40B4-BE49-F238E27FC236}">
                <a16:creationId xmlns:a16="http://schemas.microsoft.com/office/drawing/2014/main" id="{69285B50-6470-1746-BD71-7C6F3486A15B}"/>
              </a:ext>
            </a:extLst>
          </p:cNvPr>
          <p:cNvSpPr/>
          <p:nvPr/>
        </p:nvSpPr>
        <p:spPr>
          <a:xfrm>
            <a:off x="8001964" y="543310"/>
            <a:ext cx="3306501" cy="5816977"/>
          </a:xfrm>
          <a:prstGeom prst="rect">
            <a:avLst/>
          </a:prstGeom>
        </p:spPr>
        <p:txBody>
          <a:bodyPr wrap="square">
            <a:spAutoFit/>
          </a:bodyPr>
          <a:lstStyle/>
          <a:p>
            <a:r>
              <a:rPr lang="en-GB" sz="1200" dirty="0"/>
              <a:t>Total number of INDEL: 1752</a:t>
            </a:r>
          </a:p>
          <a:p>
            <a:endParaRPr lang="en-GB" sz="1200" dirty="0"/>
          </a:p>
          <a:p>
            <a:r>
              <a:rPr lang="en-GB" sz="1200" dirty="0"/>
              <a:t>Proportion of INDEL  with significant clines.</a:t>
            </a:r>
          </a:p>
          <a:p>
            <a:r>
              <a:rPr lang="en-GB" sz="1200" dirty="0"/>
              <a:t>0.5296804</a:t>
            </a:r>
          </a:p>
          <a:p>
            <a:r>
              <a:rPr lang="en-GB" sz="1200" dirty="0"/>
              <a:t>0.4549087</a:t>
            </a:r>
          </a:p>
          <a:p>
            <a:r>
              <a:rPr lang="en-GB" sz="1200" dirty="0"/>
              <a:t>0.3413242</a:t>
            </a:r>
          </a:p>
          <a:p>
            <a:r>
              <a:rPr lang="en-GB" sz="1200" dirty="0"/>
              <a:t>0.4092466</a:t>
            </a:r>
          </a:p>
          <a:p>
            <a:r>
              <a:rPr lang="en-GB" sz="1200" dirty="0"/>
              <a:t>0.4737443</a:t>
            </a:r>
          </a:p>
          <a:p>
            <a:r>
              <a:rPr lang="en-GB" sz="1200" dirty="0"/>
              <a:t>0.4834475</a:t>
            </a:r>
          </a:p>
          <a:p>
            <a:endParaRPr lang="en-GB" sz="1200" dirty="0"/>
          </a:p>
          <a:p>
            <a:r>
              <a:rPr lang="en-GB" sz="1200" dirty="0"/>
              <a:t>Proportions of INDEL  outliers that are shared.</a:t>
            </a:r>
          </a:p>
          <a:p>
            <a:r>
              <a:rPr lang="en-GB" sz="1200" dirty="0"/>
              <a:t>0.7058824</a:t>
            </a:r>
          </a:p>
          <a:p>
            <a:r>
              <a:rPr lang="en-GB" sz="1200" dirty="0"/>
              <a:t>0.4705882</a:t>
            </a:r>
          </a:p>
          <a:p>
            <a:r>
              <a:rPr lang="en-GB" sz="1200" dirty="0"/>
              <a:t>0.6470588</a:t>
            </a:r>
          </a:p>
          <a:p>
            <a:r>
              <a:rPr lang="en-GB" sz="1200" dirty="0"/>
              <a:t>0.3529412</a:t>
            </a:r>
          </a:p>
          <a:p>
            <a:r>
              <a:rPr lang="en-GB" sz="1200" dirty="0"/>
              <a:t>0.4117647</a:t>
            </a:r>
          </a:p>
          <a:p>
            <a:r>
              <a:rPr lang="en-GB" sz="1200" dirty="0"/>
              <a:t>0.4411765</a:t>
            </a:r>
          </a:p>
          <a:p>
            <a:endParaRPr lang="en-GB" sz="1200" dirty="0"/>
          </a:p>
          <a:p>
            <a:r>
              <a:rPr lang="en-GB" sz="1200" dirty="0"/>
              <a:t>24</a:t>
            </a:r>
          </a:p>
          <a:p>
            <a:r>
              <a:rPr lang="en-GB" sz="1200" dirty="0"/>
              <a:t>7</a:t>
            </a:r>
          </a:p>
          <a:p>
            <a:r>
              <a:rPr lang="en-GB" sz="1200" dirty="0"/>
              <a:t>7</a:t>
            </a:r>
          </a:p>
          <a:p>
            <a:r>
              <a:rPr lang="en-GB" sz="1200" dirty="0"/>
              <a:t>5</a:t>
            </a:r>
          </a:p>
          <a:p>
            <a:r>
              <a:rPr lang="en-GB" sz="1200" dirty="0"/>
              <a:t>1</a:t>
            </a:r>
          </a:p>
          <a:p>
            <a:r>
              <a:rPr lang="en-GB" sz="1200" dirty="0"/>
              <a:t>3</a:t>
            </a:r>
          </a:p>
          <a:p>
            <a:endParaRPr lang="en-GB" sz="1200" dirty="0"/>
          </a:p>
          <a:p>
            <a:r>
              <a:rPr lang="en-GB" sz="1200" dirty="0"/>
              <a:t>0.625</a:t>
            </a:r>
          </a:p>
          <a:p>
            <a:r>
              <a:rPr lang="en-GB" sz="1200" dirty="0"/>
              <a:t>0.57</a:t>
            </a:r>
          </a:p>
          <a:p>
            <a:r>
              <a:rPr lang="en-GB" sz="1200" dirty="0"/>
              <a:t>0.86</a:t>
            </a:r>
          </a:p>
          <a:p>
            <a:r>
              <a:rPr lang="en-GB" sz="1200" dirty="0"/>
              <a:t>1</a:t>
            </a:r>
          </a:p>
          <a:p>
            <a:r>
              <a:rPr lang="en-GB" sz="1200" dirty="0"/>
              <a:t>1</a:t>
            </a:r>
          </a:p>
          <a:p>
            <a:r>
              <a:rPr lang="en-GB" sz="1200" dirty="0"/>
              <a:t>1</a:t>
            </a:r>
          </a:p>
        </p:txBody>
      </p:sp>
      <p:sp>
        <p:nvSpPr>
          <p:cNvPr id="6" name="TextBox 5">
            <a:extLst>
              <a:ext uri="{FF2B5EF4-FFF2-40B4-BE49-F238E27FC236}">
                <a16:creationId xmlns:a16="http://schemas.microsoft.com/office/drawing/2014/main" id="{DC1E2925-1E88-B747-859F-421E2BE6AEAF}"/>
              </a:ext>
            </a:extLst>
          </p:cNvPr>
          <p:cNvSpPr txBox="1"/>
          <p:nvPr/>
        </p:nvSpPr>
        <p:spPr>
          <a:xfrm>
            <a:off x="524719" y="6519446"/>
            <a:ext cx="10911068" cy="338554"/>
          </a:xfrm>
          <a:prstGeom prst="rect">
            <a:avLst/>
          </a:prstGeom>
          <a:noFill/>
        </p:spPr>
        <p:txBody>
          <a:bodyPr wrap="square" rtlCol="0">
            <a:spAutoFit/>
          </a:bodyPr>
          <a:lstStyle/>
          <a:p>
            <a:r>
              <a:rPr lang="en-GB" sz="1600" dirty="0"/>
              <a:t>Except this difference in the total number of SNPs, the proportions look quite similar but I have not run any statistical tests</a:t>
            </a:r>
          </a:p>
        </p:txBody>
      </p:sp>
    </p:spTree>
    <p:extLst>
      <p:ext uri="{BB962C8B-B14F-4D97-AF65-F5344CB8AC3E}">
        <p14:creationId xmlns:p14="http://schemas.microsoft.com/office/powerpoint/2010/main" val="243895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3064172" cy="369332"/>
          </a:xfrm>
          <a:prstGeom prst="rect">
            <a:avLst/>
          </a:prstGeom>
          <a:noFill/>
        </p:spPr>
        <p:txBody>
          <a:bodyPr wrap="none" rtlCol="0">
            <a:spAutoFit/>
          </a:bodyPr>
          <a:lstStyle/>
          <a:p>
            <a:pPr marL="285750" indent="-285750">
              <a:buFont typeface="Arial" panose="020B0604020202020204" pitchFamily="34" charset="0"/>
              <a:buChar char="•"/>
            </a:pPr>
            <a:r>
              <a:rPr lang="en-GB" dirty="0"/>
              <a:t>Contigs after coverage filter</a:t>
            </a:r>
          </a:p>
        </p:txBody>
      </p:sp>
    </p:spTree>
    <p:extLst>
      <p:ext uri="{BB962C8B-B14F-4D97-AF65-F5344CB8AC3E}">
        <p14:creationId xmlns:p14="http://schemas.microsoft.com/office/powerpoint/2010/main" val="184467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2657009"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a:t>
            </a:r>
          </a:p>
        </p:txBody>
      </p:sp>
    </p:spTree>
    <p:extLst>
      <p:ext uri="{BB962C8B-B14F-4D97-AF65-F5344CB8AC3E}">
        <p14:creationId xmlns:p14="http://schemas.microsoft.com/office/powerpoint/2010/main" val="144588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pic>
        <p:nvPicPr>
          <p:cNvPr id="8" name="Picture 7">
            <a:extLst>
              <a:ext uri="{FF2B5EF4-FFF2-40B4-BE49-F238E27FC236}">
                <a16:creationId xmlns:a16="http://schemas.microsoft.com/office/drawing/2014/main" id="{A4DAEDC7-A8EC-254B-A191-547A1418B8F6}"/>
              </a:ext>
            </a:extLst>
          </p:cNvPr>
          <p:cNvPicPr>
            <a:picLocks noChangeAspect="1"/>
          </p:cNvPicPr>
          <p:nvPr/>
        </p:nvPicPr>
        <p:blipFill rotWithShape="1">
          <a:blip r:embed="rId2"/>
          <a:srcRect l="5258" t="9091" r="3176" b="5574"/>
          <a:stretch/>
        </p:blipFill>
        <p:spPr>
          <a:xfrm>
            <a:off x="6231038" y="2037678"/>
            <a:ext cx="5366790" cy="3326660"/>
          </a:xfrm>
          <a:prstGeom prst="rect">
            <a:avLst/>
          </a:prstGeom>
        </p:spPr>
      </p:pic>
      <p:pic>
        <p:nvPicPr>
          <p:cNvPr id="10" name="Picture 9">
            <a:extLst>
              <a:ext uri="{FF2B5EF4-FFF2-40B4-BE49-F238E27FC236}">
                <a16:creationId xmlns:a16="http://schemas.microsoft.com/office/drawing/2014/main" id="{AD14FF7D-63FD-9847-8532-4DE77B1CB03B}"/>
              </a:ext>
            </a:extLst>
          </p:cNvPr>
          <p:cNvPicPr>
            <a:picLocks noChangeAspect="1"/>
          </p:cNvPicPr>
          <p:nvPr/>
        </p:nvPicPr>
        <p:blipFill rotWithShape="1">
          <a:blip r:embed="rId3"/>
          <a:srcRect l="4662" t="7646" r="3563" b="4847"/>
          <a:stretch/>
        </p:blipFill>
        <p:spPr>
          <a:xfrm>
            <a:off x="838726" y="1985060"/>
            <a:ext cx="5062966" cy="3379278"/>
          </a:xfrm>
          <a:prstGeom prst="rect">
            <a:avLst/>
          </a:prstGeom>
        </p:spPr>
      </p:pic>
      <p:sp>
        <p:nvSpPr>
          <p:cNvPr id="11" name="TextBox 10">
            <a:extLst>
              <a:ext uri="{FF2B5EF4-FFF2-40B4-BE49-F238E27FC236}">
                <a16:creationId xmlns:a16="http://schemas.microsoft.com/office/drawing/2014/main" id="{8E989DF7-7D26-A445-A99A-2791D7F96721}"/>
              </a:ext>
            </a:extLst>
          </p:cNvPr>
          <p:cNvSpPr txBox="1"/>
          <p:nvPr/>
        </p:nvSpPr>
        <p:spPr>
          <a:xfrm>
            <a:off x="838629" y="1801172"/>
            <a:ext cx="3031151" cy="307777"/>
          </a:xfrm>
          <a:prstGeom prst="rect">
            <a:avLst/>
          </a:prstGeom>
          <a:noFill/>
        </p:spPr>
        <p:txBody>
          <a:bodyPr wrap="none" rtlCol="0">
            <a:spAutoFit/>
          </a:bodyPr>
          <a:lstStyle/>
          <a:p>
            <a:r>
              <a:rPr lang="en-GB" sz="1400" dirty="0"/>
              <a:t>any_outliers = outlier in at least one CZ</a:t>
            </a:r>
          </a:p>
        </p:txBody>
      </p:sp>
      <p:sp>
        <p:nvSpPr>
          <p:cNvPr id="12" name="TextBox 11">
            <a:extLst>
              <a:ext uri="{FF2B5EF4-FFF2-40B4-BE49-F238E27FC236}">
                <a16:creationId xmlns:a16="http://schemas.microsoft.com/office/drawing/2014/main" id="{7E719FF2-7BA6-5944-8D5D-B76085F0436D}"/>
              </a:ext>
            </a:extLst>
          </p:cNvPr>
          <p:cNvSpPr txBox="1"/>
          <p:nvPr/>
        </p:nvSpPr>
        <p:spPr>
          <a:xfrm>
            <a:off x="6231038" y="1801172"/>
            <a:ext cx="2834494" cy="307777"/>
          </a:xfrm>
          <a:prstGeom prst="rect">
            <a:avLst/>
          </a:prstGeom>
          <a:noFill/>
        </p:spPr>
        <p:txBody>
          <a:bodyPr wrap="none" rtlCol="0">
            <a:spAutoFit/>
          </a:bodyPr>
          <a:lstStyle/>
          <a:p>
            <a:r>
              <a:rPr lang="en-GB" sz="1400" dirty="0"/>
              <a:t>all_outliers = outlier shared by all CZ</a:t>
            </a:r>
          </a:p>
        </p:txBody>
      </p:sp>
      <p:sp>
        <p:nvSpPr>
          <p:cNvPr id="13" name="TextBox 12">
            <a:extLst>
              <a:ext uri="{FF2B5EF4-FFF2-40B4-BE49-F238E27FC236}">
                <a16:creationId xmlns:a16="http://schemas.microsoft.com/office/drawing/2014/main" id="{E7AE7D32-9459-A144-A881-63F92D4E6C1F}"/>
              </a:ext>
            </a:extLst>
          </p:cNvPr>
          <p:cNvSpPr txBox="1"/>
          <p:nvPr/>
        </p:nvSpPr>
        <p:spPr>
          <a:xfrm>
            <a:off x="838629" y="1157735"/>
            <a:ext cx="5049011"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and cline/outlier analysis</a:t>
            </a:r>
          </a:p>
        </p:txBody>
      </p:sp>
    </p:spTree>
    <p:extLst>
      <p:ext uri="{BB962C8B-B14F-4D97-AF65-F5344CB8AC3E}">
        <p14:creationId xmlns:p14="http://schemas.microsoft.com/office/powerpoint/2010/main" val="67854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EFEF38-FC25-AB4C-80F4-66DE30BC3B8F}"/>
              </a:ext>
            </a:extLst>
          </p:cNvPr>
          <p:cNvPicPr>
            <a:picLocks noChangeAspect="1"/>
          </p:cNvPicPr>
          <p:nvPr/>
        </p:nvPicPr>
        <p:blipFill rotWithShape="1">
          <a:blip r:embed="rId2"/>
          <a:srcRect b="25739"/>
          <a:stretch/>
        </p:blipFill>
        <p:spPr>
          <a:xfrm>
            <a:off x="1975432" y="739392"/>
            <a:ext cx="8241136" cy="6120000"/>
          </a:xfrm>
          <a:prstGeom prst="rect">
            <a:avLst/>
          </a:prstGeom>
        </p:spPr>
      </p:pic>
      <p:sp>
        <p:nvSpPr>
          <p:cNvPr id="4" name="TextBox 3">
            <a:extLst>
              <a:ext uri="{FF2B5EF4-FFF2-40B4-BE49-F238E27FC236}">
                <a16:creationId xmlns:a16="http://schemas.microsoft.com/office/drawing/2014/main" id="{BBC0A1E3-8029-A149-9543-F9E009CEE386}"/>
              </a:ext>
            </a:extLst>
          </p:cNvPr>
          <p:cNvSpPr txBox="1"/>
          <p:nvPr/>
        </p:nvSpPr>
        <p:spPr>
          <a:xfrm>
            <a:off x="5361216" y="277792"/>
            <a:ext cx="1469569" cy="369332"/>
          </a:xfrm>
          <a:prstGeom prst="rect">
            <a:avLst/>
          </a:prstGeom>
          <a:noFill/>
        </p:spPr>
        <p:txBody>
          <a:bodyPr wrap="none" rtlCol="0">
            <a:spAutoFit/>
          </a:bodyPr>
          <a:lstStyle/>
          <a:p>
            <a:r>
              <a:rPr lang="en-GB" dirty="0"/>
              <a:t>GATK SNP call</a:t>
            </a:r>
          </a:p>
        </p:txBody>
      </p:sp>
      <p:sp>
        <p:nvSpPr>
          <p:cNvPr id="5" name="TextBox 4">
            <a:extLst>
              <a:ext uri="{FF2B5EF4-FFF2-40B4-BE49-F238E27FC236}">
                <a16:creationId xmlns:a16="http://schemas.microsoft.com/office/drawing/2014/main" id="{321E6931-B8DB-3A49-849B-8FE2E1030096}"/>
              </a:ext>
            </a:extLst>
          </p:cNvPr>
          <p:cNvSpPr txBox="1"/>
          <p:nvPr/>
        </p:nvSpPr>
        <p:spPr>
          <a:xfrm>
            <a:off x="7297304" y="4977113"/>
            <a:ext cx="4522585" cy="923330"/>
          </a:xfrm>
          <a:prstGeom prst="rect">
            <a:avLst/>
          </a:prstGeom>
          <a:noFill/>
        </p:spPr>
        <p:txBody>
          <a:bodyPr wrap="square" rtlCol="0">
            <a:spAutoFit/>
          </a:bodyPr>
          <a:lstStyle/>
          <a:p>
            <a:r>
              <a:rPr lang="en-GB" dirty="0"/>
              <a:t>Except this difference in the total number of SNPs, the map positions look quite similar but I have not run any statistical tests</a:t>
            </a:r>
          </a:p>
        </p:txBody>
      </p:sp>
    </p:spTree>
    <p:extLst>
      <p:ext uri="{BB962C8B-B14F-4D97-AF65-F5344CB8AC3E}">
        <p14:creationId xmlns:p14="http://schemas.microsoft.com/office/powerpoint/2010/main" val="203460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088812" cy="369332"/>
          </a:xfrm>
          <a:prstGeom prst="rect">
            <a:avLst/>
          </a:prstGeom>
        </p:spPr>
        <p:txBody>
          <a:bodyPr wrap="none">
            <a:spAutoFit/>
          </a:bodyPr>
          <a:lstStyle/>
          <a:p>
            <a:pPr marL="342900" indent="-342900">
              <a:buFont typeface="+mj-lt"/>
              <a:buAutoNum type="arabicPeriod" startAt="2"/>
            </a:pPr>
            <a:r>
              <a:rPr lang="en-GB" dirty="0"/>
              <a:t>Clustering of (different types) markers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0082A03-EA58-CA4D-8F3E-8226862CB7E3}"/>
                  </a:ext>
                </a:extLst>
              </p:cNvPr>
              <p:cNvSpPr txBox="1"/>
              <p:nvPr/>
            </p:nvSpPr>
            <p:spPr>
              <a:xfrm>
                <a:off x="206973" y="1443919"/>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206973" y="1443919"/>
                <a:ext cx="1823769" cy="525913"/>
              </a:xfrm>
              <a:prstGeom prst="rect">
                <a:avLst/>
              </a:prstGeom>
              <a:blipFill>
                <a:blip r:embed="rId2"/>
                <a:stretch>
                  <a:fillRect l="-690" t="-7143" r="-2069" b="-3095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5F2AD20-DA4E-8F47-BBD7-064490A9231A}"/>
                  </a:ext>
                </a:extLst>
              </p:cNvPr>
              <p:cNvSpPr txBox="1"/>
              <p:nvPr/>
            </p:nvSpPr>
            <p:spPr>
              <a:xfrm>
                <a:off x="2239804" y="1408401"/>
                <a:ext cx="34161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239804" y="1408401"/>
                <a:ext cx="3416192" cy="276999"/>
              </a:xfrm>
              <a:prstGeom prst="rect">
                <a:avLst/>
              </a:prstGeom>
              <a:blipFill>
                <a:blip r:embed="rId3"/>
                <a:stretch>
                  <a:fillRect l="-370" t="-8696" r="-741" b="-3478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342B62E-145E-0044-B612-F08CEA5E51C7}"/>
                  </a:ext>
                </a:extLst>
              </p:cNvPr>
              <p:cNvSpPr txBox="1"/>
              <p:nvPr/>
            </p:nvSpPr>
            <p:spPr>
              <a:xfrm>
                <a:off x="2239804" y="1764750"/>
                <a:ext cx="289265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oMath>
                  </m:oMathPara>
                </a14:m>
                <a:endParaRPr lang="en-GB" dirty="0"/>
              </a:p>
            </p:txBody>
          </p:sp>
        </mc:Choice>
        <mc:Fallback>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239804" y="1764750"/>
                <a:ext cx="2892651" cy="276999"/>
              </a:xfrm>
              <a:prstGeom prst="rect">
                <a:avLst/>
              </a:prstGeom>
              <a:blipFill>
                <a:blip r:embed="rId4"/>
                <a:stretch>
                  <a:fillRect l="-873" t="-4348" r="-1310" b="-30435"/>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3270447"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 clinal + non-clinal</a:t>
            </a:r>
          </a:p>
        </p:txBody>
      </p:sp>
      <p:pic>
        <p:nvPicPr>
          <p:cNvPr id="18" name="Picture 17">
            <a:extLst>
              <a:ext uri="{FF2B5EF4-FFF2-40B4-BE49-F238E27FC236}">
                <a16:creationId xmlns:a16="http://schemas.microsoft.com/office/drawing/2014/main" id="{3A6E1AE8-CC84-5D43-8042-501E7887701C}"/>
              </a:ext>
            </a:extLst>
          </p:cNvPr>
          <p:cNvPicPr>
            <a:picLocks noChangeAspect="1"/>
          </p:cNvPicPr>
          <p:nvPr/>
        </p:nvPicPr>
        <p:blipFill>
          <a:blip r:embed="rId5"/>
          <a:stretch>
            <a:fillRect/>
          </a:stretch>
        </p:blipFill>
        <p:spPr>
          <a:xfrm>
            <a:off x="89627" y="2041749"/>
            <a:ext cx="5960697" cy="3960000"/>
          </a:xfrm>
          <a:prstGeom prst="rect">
            <a:avLst/>
          </a:prstGeom>
        </p:spPr>
      </p:pic>
      <p:pic>
        <p:nvPicPr>
          <p:cNvPr id="20" name="Picture 19">
            <a:extLst>
              <a:ext uri="{FF2B5EF4-FFF2-40B4-BE49-F238E27FC236}">
                <a16:creationId xmlns:a16="http://schemas.microsoft.com/office/drawing/2014/main" id="{90670FAE-1DA9-3946-84FF-21B14E688E33}"/>
              </a:ext>
            </a:extLst>
          </p:cNvPr>
          <p:cNvPicPr>
            <a:picLocks noChangeAspect="1"/>
          </p:cNvPicPr>
          <p:nvPr/>
        </p:nvPicPr>
        <p:blipFill>
          <a:blip r:embed="rId6"/>
          <a:stretch>
            <a:fillRect/>
          </a:stretch>
        </p:blipFill>
        <p:spPr>
          <a:xfrm>
            <a:off x="6166082" y="2041749"/>
            <a:ext cx="5960697" cy="3960000"/>
          </a:xfrm>
          <a:prstGeom prst="rect">
            <a:avLst/>
          </a:prstGeom>
        </p:spPr>
      </p:pic>
      <p:sp>
        <p:nvSpPr>
          <p:cNvPr id="21" name="TextBox 20">
            <a:extLst>
              <a:ext uri="{FF2B5EF4-FFF2-40B4-BE49-F238E27FC236}">
                <a16:creationId xmlns:a16="http://schemas.microsoft.com/office/drawing/2014/main" id="{EB528DF0-ED52-C643-A25D-EE710F3E6CF2}"/>
              </a:ext>
            </a:extLst>
          </p:cNvPr>
          <p:cNvSpPr txBox="1"/>
          <p:nvPr/>
        </p:nvSpPr>
        <p:spPr>
          <a:xfrm>
            <a:off x="89627" y="6090207"/>
            <a:ext cx="6382132" cy="369332"/>
          </a:xfrm>
          <a:prstGeom prst="rect">
            <a:avLst/>
          </a:prstGeom>
          <a:noFill/>
        </p:spPr>
        <p:txBody>
          <a:bodyPr wrap="none" rtlCol="0">
            <a:spAutoFit/>
          </a:bodyPr>
          <a:lstStyle/>
          <a:p>
            <a:r>
              <a:rPr lang="en-GB" i="1" dirty="0"/>
              <a:t>Figure 1. Proportions (left) and counts (right) of INDELs per contig.</a:t>
            </a:r>
          </a:p>
        </p:txBody>
      </p:sp>
    </p:spTree>
    <p:extLst>
      <p:ext uri="{BB962C8B-B14F-4D97-AF65-F5344CB8AC3E}">
        <p14:creationId xmlns:p14="http://schemas.microsoft.com/office/powerpoint/2010/main" val="258540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088812" cy="369332"/>
          </a:xfrm>
          <a:prstGeom prst="rect">
            <a:avLst/>
          </a:prstGeom>
        </p:spPr>
        <p:txBody>
          <a:bodyPr wrap="none">
            <a:spAutoFit/>
          </a:bodyPr>
          <a:lstStyle/>
          <a:p>
            <a:pPr marL="342900" indent="-342900">
              <a:buFont typeface="+mj-lt"/>
              <a:buAutoNum type="arabicPeriod" startAt="2"/>
            </a:pPr>
            <a:r>
              <a:rPr lang="en-GB" dirty="0"/>
              <a:t>Clustering of (different types) markers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0082A03-EA58-CA4D-8F3E-8226862CB7E3}"/>
                  </a:ext>
                </a:extLst>
              </p:cNvPr>
              <p:cNvSpPr txBox="1"/>
              <p:nvPr/>
            </p:nvSpPr>
            <p:spPr>
              <a:xfrm>
                <a:off x="146150" y="1464702"/>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146150" y="1464702"/>
                <a:ext cx="1823769" cy="525913"/>
              </a:xfrm>
              <a:prstGeom prst="rect">
                <a:avLst/>
              </a:prstGeom>
              <a:blipFill>
                <a:blip r:embed="rId2"/>
                <a:stretch>
                  <a:fillRect l="-2098" t="-6977" r="-2098" b="-2790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5F2AD20-DA4E-8F47-BBD7-064490A9231A}"/>
                  </a:ext>
                </a:extLst>
              </p:cNvPr>
              <p:cNvSpPr txBox="1"/>
              <p:nvPr/>
            </p:nvSpPr>
            <p:spPr>
              <a:xfrm>
                <a:off x="2178981" y="1429184"/>
                <a:ext cx="317574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178981" y="1429184"/>
                <a:ext cx="3175741" cy="276999"/>
              </a:xfrm>
              <a:prstGeom prst="rect">
                <a:avLst/>
              </a:prstGeom>
              <a:blipFill>
                <a:blip r:embed="rId3"/>
                <a:stretch>
                  <a:fillRect l="-797" t="-9091" r="-398" b="-3636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342B62E-145E-0044-B612-F08CEA5E51C7}"/>
                  </a:ext>
                </a:extLst>
              </p:cNvPr>
              <p:cNvSpPr txBox="1"/>
              <p:nvPr/>
            </p:nvSpPr>
            <p:spPr>
              <a:xfrm>
                <a:off x="2178981" y="1785533"/>
                <a:ext cx="265220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oMath>
                  </m:oMathPara>
                </a14:m>
                <a:endParaRPr lang="en-GB" dirty="0"/>
              </a:p>
            </p:txBody>
          </p:sp>
        </mc:Choice>
        <mc:Fallback>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178981" y="1785533"/>
                <a:ext cx="2652201" cy="276999"/>
              </a:xfrm>
              <a:prstGeom prst="rect">
                <a:avLst/>
              </a:prstGeom>
              <a:blipFill>
                <a:blip r:embed="rId4"/>
                <a:stretch>
                  <a:fillRect l="-1435" t="-9091" r="-1435" b="-36364"/>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58278"/>
            <a:ext cx="3080908"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SNPs = clinal + non-clinal</a:t>
            </a:r>
          </a:p>
        </p:txBody>
      </p:sp>
      <p:pic>
        <p:nvPicPr>
          <p:cNvPr id="4" name="Picture 3">
            <a:extLst>
              <a:ext uri="{FF2B5EF4-FFF2-40B4-BE49-F238E27FC236}">
                <a16:creationId xmlns:a16="http://schemas.microsoft.com/office/drawing/2014/main" id="{04DD2A22-19B5-F842-8D6E-BCE4E3C449E4}"/>
              </a:ext>
            </a:extLst>
          </p:cNvPr>
          <p:cNvPicPr>
            <a:picLocks noChangeAspect="1"/>
          </p:cNvPicPr>
          <p:nvPr/>
        </p:nvPicPr>
        <p:blipFill>
          <a:blip r:embed="rId5"/>
          <a:stretch>
            <a:fillRect/>
          </a:stretch>
        </p:blipFill>
        <p:spPr>
          <a:xfrm>
            <a:off x="146150" y="2145915"/>
            <a:ext cx="5960697" cy="3960000"/>
          </a:xfrm>
          <a:prstGeom prst="rect">
            <a:avLst/>
          </a:prstGeom>
        </p:spPr>
      </p:pic>
      <p:pic>
        <p:nvPicPr>
          <p:cNvPr id="6" name="Picture 5">
            <a:extLst>
              <a:ext uri="{FF2B5EF4-FFF2-40B4-BE49-F238E27FC236}">
                <a16:creationId xmlns:a16="http://schemas.microsoft.com/office/drawing/2014/main" id="{D6F6B9D0-6650-2B4B-886A-5E5A448D8A04}"/>
              </a:ext>
            </a:extLst>
          </p:cNvPr>
          <p:cNvPicPr>
            <a:picLocks noChangeAspect="1"/>
          </p:cNvPicPr>
          <p:nvPr/>
        </p:nvPicPr>
        <p:blipFill>
          <a:blip r:embed="rId6"/>
          <a:stretch>
            <a:fillRect/>
          </a:stretch>
        </p:blipFill>
        <p:spPr>
          <a:xfrm>
            <a:off x="6150867" y="2145915"/>
            <a:ext cx="5960697" cy="3960000"/>
          </a:xfrm>
          <a:prstGeom prst="rect">
            <a:avLst/>
          </a:prstGeom>
        </p:spPr>
      </p:pic>
      <p:sp>
        <p:nvSpPr>
          <p:cNvPr id="13" name="TextBox 12">
            <a:extLst>
              <a:ext uri="{FF2B5EF4-FFF2-40B4-BE49-F238E27FC236}">
                <a16:creationId xmlns:a16="http://schemas.microsoft.com/office/drawing/2014/main" id="{7329FC58-40F8-DB4D-8891-3BB44E562421}"/>
              </a:ext>
            </a:extLst>
          </p:cNvPr>
          <p:cNvSpPr txBox="1"/>
          <p:nvPr/>
        </p:nvSpPr>
        <p:spPr>
          <a:xfrm>
            <a:off x="89627" y="6090207"/>
            <a:ext cx="6162649" cy="369332"/>
          </a:xfrm>
          <a:prstGeom prst="rect">
            <a:avLst/>
          </a:prstGeom>
          <a:noFill/>
        </p:spPr>
        <p:txBody>
          <a:bodyPr wrap="none" rtlCol="0">
            <a:spAutoFit/>
          </a:bodyPr>
          <a:lstStyle/>
          <a:p>
            <a:r>
              <a:rPr lang="en-GB" i="1" dirty="0"/>
              <a:t>Figure 2. Proportions (left) and counts (right) of SNPs per contig.</a:t>
            </a:r>
          </a:p>
        </p:txBody>
      </p:sp>
    </p:spTree>
    <p:extLst>
      <p:ext uri="{BB962C8B-B14F-4D97-AF65-F5344CB8AC3E}">
        <p14:creationId xmlns:p14="http://schemas.microsoft.com/office/powerpoint/2010/main" val="3260542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8123</TotalTime>
  <Words>745</Words>
  <Application>Microsoft Macintosh PowerPoint</Application>
  <PresentationFormat>Widescreen</PresentationFormat>
  <Paragraphs>135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41</cp:revision>
  <dcterms:created xsi:type="dcterms:W3CDTF">2020-06-09T11:59:43Z</dcterms:created>
  <dcterms:modified xsi:type="dcterms:W3CDTF">2020-06-17T11:37:13Z</dcterms:modified>
</cp:coreProperties>
</file>