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5" r:id="rId4"/>
    <p:sldId id="299" r:id="rId5"/>
    <p:sldId id="273" r:id="rId6"/>
    <p:sldId id="288" r:id="rId7"/>
    <p:sldId id="298" r:id="rId8"/>
    <p:sldId id="289" r:id="rId9"/>
    <p:sldId id="292" r:id="rId10"/>
    <p:sldId id="293" r:id="rId11"/>
    <p:sldId id="297"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9"/>
    <p:restoredTop sz="94762"/>
  </p:normalViewPr>
  <p:slideViewPr>
    <p:cSldViewPr snapToGrid="0" snapToObjects="1">
      <p:cViewPr varScale="1">
        <p:scale>
          <a:sx n="117" d="100"/>
          <a:sy n="117" d="100"/>
        </p:scale>
        <p:origin x="8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04/08/2020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5</a:t>
            </a:fld>
            <a:endParaRPr lang="en-GB"/>
          </a:p>
        </p:txBody>
      </p:sp>
    </p:spTree>
    <p:extLst>
      <p:ext uri="{BB962C8B-B14F-4D97-AF65-F5344CB8AC3E}">
        <p14:creationId xmlns:p14="http://schemas.microsoft.com/office/powerpoint/2010/main" val="17216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04/08/2020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04/08/2020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418603-6370-D546-8218-8D70E777FB2E}"/>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4788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DF6520-EDB2-F542-8F0C-5B5C5851C99F}"/>
              </a:ext>
            </a:extLst>
          </p:cNvPr>
          <p:cNvPicPr>
            <a:picLocks noChangeAspect="1"/>
          </p:cNvPicPr>
          <p:nvPr/>
        </p:nvPicPr>
        <p:blipFill>
          <a:blip r:embed="rId2"/>
          <a:stretch>
            <a:fillRect/>
          </a:stretch>
        </p:blipFill>
        <p:spPr>
          <a:xfrm>
            <a:off x="3496970" y="0"/>
            <a:ext cx="8582014" cy="6858000"/>
          </a:xfrm>
          <a:prstGeom prst="rect">
            <a:avLst/>
          </a:prstGeom>
        </p:spPr>
      </p:pic>
      <p:sp>
        <p:nvSpPr>
          <p:cNvPr id="5" name="Rectangle 4">
            <a:extLst>
              <a:ext uri="{FF2B5EF4-FFF2-40B4-BE49-F238E27FC236}">
                <a16:creationId xmlns:a16="http://schemas.microsoft.com/office/drawing/2014/main" id="{FD3BB770-E744-054F-B4BB-DA2DB9BB6F96}"/>
              </a:ext>
            </a:extLst>
          </p:cNvPr>
          <p:cNvSpPr/>
          <p:nvPr/>
        </p:nvSpPr>
        <p:spPr>
          <a:xfrm>
            <a:off x="11225827" y="3309257"/>
            <a:ext cx="853157" cy="120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397FDF5-8A59-2D4C-97F0-4912FF522EAB}"/>
              </a:ext>
            </a:extLst>
          </p:cNvPr>
          <p:cNvSpPr/>
          <p:nvPr/>
        </p:nvSpPr>
        <p:spPr>
          <a:xfrm>
            <a:off x="198147" y="189654"/>
            <a:ext cx="1951175" cy="369332"/>
          </a:xfrm>
          <a:prstGeom prst="rect">
            <a:avLst/>
          </a:prstGeom>
        </p:spPr>
        <p:txBody>
          <a:bodyPr wrap="none">
            <a:spAutoFit/>
          </a:bodyPr>
          <a:lstStyle/>
          <a:p>
            <a:pPr marL="342900" indent="-342900">
              <a:buFont typeface="+mj-lt"/>
              <a:buAutoNum type="arabicPeriod" startAt="3"/>
            </a:pPr>
            <a:r>
              <a:rPr lang="en-GB" b="1" dirty="0"/>
              <a:t>Outlier sharing</a:t>
            </a:r>
          </a:p>
        </p:txBody>
      </p:sp>
      <p:sp>
        <p:nvSpPr>
          <p:cNvPr id="7" name="TextBox 6">
            <a:extLst>
              <a:ext uri="{FF2B5EF4-FFF2-40B4-BE49-F238E27FC236}">
                <a16:creationId xmlns:a16="http://schemas.microsoft.com/office/drawing/2014/main" id="{81F67D3C-CE30-6343-9E15-628ECEA80C1A}"/>
              </a:ext>
            </a:extLst>
          </p:cNvPr>
          <p:cNvSpPr txBox="1"/>
          <p:nvPr/>
        </p:nvSpPr>
        <p:spPr>
          <a:xfrm>
            <a:off x="198147" y="666814"/>
            <a:ext cx="3542958" cy="307777"/>
          </a:xfrm>
          <a:prstGeom prst="rect">
            <a:avLst/>
          </a:prstGeom>
          <a:noFill/>
        </p:spPr>
        <p:txBody>
          <a:bodyPr wrap="none" rtlCol="0">
            <a:spAutoFit/>
          </a:bodyPr>
          <a:lstStyle/>
          <a:p>
            <a:pPr marL="285750" indent="-285750">
              <a:buFont typeface="Arial" panose="020B0604020202020204" pitchFamily="34" charset="0"/>
              <a:buChar char="•"/>
            </a:pPr>
            <a:r>
              <a:rPr lang="en-GB" sz="1400" dirty="0"/>
              <a:t>Variants after cline analysis (</a:t>
            </a:r>
            <a:r>
              <a:rPr lang="en-GB" sz="1400" dirty="0" err="1"/>
              <a:t>maf</a:t>
            </a:r>
            <a:r>
              <a:rPr lang="en-GB" sz="1400" dirty="0"/>
              <a:t> filter 0.1)</a:t>
            </a:r>
          </a:p>
        </p:txBody>
      </p:sp>
    </p:spTree>
    <p:extLst>
      <p:ext uri="{BB962C8B-B14F-4D97-AF65-F5344CB8AC3E}">
        <p14:creationId xmlns:p14="http://schemas.microsoft.com/office/powerpoint/2010/main" val="1857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04746-9502-BF42-B442-FC2DA9E881B8}"/>
              </a:ext>
            </a:extLst>
          </p:cNvPr>
          <p:cNvPicPr>
            <a:picLocks noChangeAspect="1"/>
          </p:cNvPicPr>
          <p:nvPr/>
        </p:nvPicPr>
        <p:blipFill>
          <a:blip r:embed="rId2"/>
          <a:stretch>
            <a:fillRect/>
          </a:stretch>
        </p:blipFill>
        <p:spPr>
          <a:xfrm>
            <a:off x="2062135" y="643466"/>
            <a:ext cx="8067730" cy="5571067"/>
          </a:xfrm>
          <a:prstGeom prst="rect">
            <a:avLst/>
          </a:prstGeom>
        </p:spPr>
      </p:pic>
    </p:spTree>
    <p:extLst>
      <p:ext uri="{BB962C8B-B14F-4D97-AF65-F5344CB8AC3E}">
        <p14:creationId xmlns:p14="http://schemas.microsoft.com/office/powerpoint/2010/main" val="20298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4348050" cy="1200329"/>
          </a:xfrm>
          <a:prstGeom prst="rect">
            <a:avLst/>
          </a:prstGeom>
          <a:noFill/>
        </p:spPr>
        <p:txBody>
          <a:bodyPr wrap="none" rtlCol="0">
            <a:spAutoFit/>
          </a:bodyPr>
          <a:lstStyle/>
          <a:p>
            <a:pPr marL="342900" indent="-342900">
              <a:buFont typeface="+mj-lt"/>
              <a:buAutoNum type="arabicPeriod"/>
            </a:pPr>
            <a:r>
              <a:rPr lang="en-GB" dirty="0"/>
              <a:t>Clustering of (different types) markers</a:t>
            </a:r>
          </a:p>
          <a:p>
            <a:pPr marL="342900" indent="-342900">
              <a:buFont typeface="+mj-lt"/>
              <a:buAutoNum type="arabicPeriod"/>
            </a:pPr>
            <a:r>
              <a:rPr lang="en-GB" dirty="0"/>
              <a:t>Unfolded allele frequency spectra (</a:t>
            </a:r>
            <a:r>
              <a:rPr lang="en-GB" dirty="0" err="1"/>
              <a:t>uAFS</a:t>
            </a:r>
            <a:r>
              <a:rPr lang="en-GB" dirty="0"/>
              <a:t>)</a:t>
            </a:r>
          </a:p>
          <a:p>
            <a:pPr marL="342900" indent="-342900">
              <a:buFont typeface="+mj-lt"/>
              <a:buAutoNum type="arabicPeriod"/>
            </a:pPr>
            <a:r>
              <a:rPr lang="en-GB" dirty="0"/>
              <a:t>Outlier sharing</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195379" cy="369332"/>
          </a:xfrm>
          <a:prstGeom prst="rect">
            <a:avLst/>
          </a:prstGeom>
          <a:noFill/>
        </p:spPr>
        <p:txBody>
          <a:bodyPr wrap="none" rtlCol="0">
            <a:spAutoFit/>
          </a:bodyPr>
          <a:lstStyle/>
          <a:p>
            <a:r>
              <a:rPr lang="en-GB" dirty="0"/>
              <a:t>Original aspects of the short INDELs paper:</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94273"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460012" cy="4247317"/>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t>Kept variants inside and outside inversions</a:t>
            </a:r>
            <a:br>
              <a:rPr lang="en-GB" dirty="0"/>
            </a:br>
            <a:r>
              <a:rPr lang="en-GB" dirty="0"/>
              <a:t>Unique INDELs = 20005</a:t>
            </a:r>
            <a:br>
              <a:rPr lang="en-GB" dirty="0"/>
            </a:br>
            <a:r>
              <a:rPr lang="en-GB" dirty="0"/>
              <a:t>Unique SNPs = 89770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a:t>
            </a:r>
            <a:br>
              <a:rPr lang="en-GB" dirty="0"/>
            </a:br>
            <a:r>
              <a:rPr lang="en-GB" dirty="0"/>
              <a:t>Unique INDELs = 7209</a:t>
            </a:r>
            <a:br>
              <a:rPr lang="en-GB" dirty="0"/>
            </a:br>
            <a:r>
              <a:rPr lang="en-GB" dirty="0"/>
              <a:t>Unique SNPs = 34290</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Without map position</a:t>
            </a:r>
            <a:br>
              <a:rPr lang="en-GB" dirty="0"/>
            </a:br>
            <a:r>
              <a:rPr lang="en-GB" dirty="0"/>
              <a:t>Unique INDELs = 12796</a:t>
            </a:r>
            <a:br>
              <a:rPr lang="en-GB" dirty="0"/>
            </a:br>
            <a:r>
              <a:rPr lang="en-GB" dirty="0"/>
              <a:t>Unique SNPs = 55480</a:t>
            </a:r>
          </a:p>
          <a:p>
            <a:pPr marL="285750" indent="-285750">
              <a:buFont typeface="Arial" panose="020B0604020202020204" pitchFamily="34" charset="0"/>
              <a:buChar char="•"/>
            </a:pPr>
            <a:endParaRPr lang="en-GB" dirty="0"/>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pic>
        <p:nvPicPr>
          <p:cNvPr id="3" name="Picture 2">
            <a:extLst>
              <a:ext uri="{FF2B5EF4-FFF2-40B4-BE49-F238E27FC236}">
                <a16:creationId xmlns:a16="http://schemas.microsoft.com/office/drawing/2014/main" id="{3E6479BB-6EE6-6F40-B817-A34BC57B5652}"/>
              </a:ext>
            </a:extLst>
          </p:cNvPr>
          <p:cNvPicPr>
            <a:picLocks noChangeAspect="1"/>
          </p:cNvPicPr>
          <p:nvPr/>
        </p:nvPicPr>
        <p:blipFill>
          <a:blip r:embed="rId2"/>
          <a:stretch>
            <a:fillRect/>
          </a:stretch>
        </p:blipFill>
        <p:spPr>
          <a:xfrm>
            <a:off x="115615" y="778929"/>
            <a:ext cx="6079072" cy="6079072"/>
          </a:xfrm>
          <a:prstGeom prst="rect">
            <a:avLst/>
          </a:prstGeom>
        </p:spPr>
      </p:pic>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4061610662"/>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0.77</a:t>
                      </a:r>
                    </a:p>
                  </a:txBody>
                  <a:tcPr/>
                </a:tc>
                <a:tc>
                  <a:txBody>
                    <a:bodyPr/>
                    <a:lstStyle/>
                    <a:p>
                      <a:r>
                        <a:rPr lang="en-GB" sz="1200" b="0" dirty="0">
                          <a:solidFill>
                            <a:schemeClr val="tx1"/>
                          </a:solidFill>
                        </a:rPr>
                        <a:t>0.77</a:t>
                      </a:r>
                    </a:p>
                  </a:txBody>
                  <a:tcPr/>
                </a:tc>
                <a:tc>
                  <a:txBody>
                    <a:bodyPr/>
                    <a:lstStyle/>
                    <a:p>
                      <a:r>
                        <a:rPr lang="en-GB" sz="1200" b="0" dirty="0">
                          <a:solidFill>
                            <a:schemeClr val="tx1"/>
                          </a:solidFill>
                        </a:rPr>
                        <a:t>0.77</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spTree>
    <p:extLst>
      <p:ext uri="{BB962C8B-B14F-4D97-AF65-F5344CB8AC3E}">
        <p14:creationId xmlns:p14="http://schemas.microsoft.com/office/powerpoint/2010/main" val="9447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6926444" y="409596"/>
            <a:ext cx="4248000" cy="3970318"/>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br>
              <a:rPr lang="en-GB" dirty="0"/>
            </a:br>
            <a:endParaRPr lang="en-GB" dirty="0"/>
          </a:p>
          <a:p>
            <a:pPr marL="285750" indent="-285750">
              <a:buFont typeface="Arial" panose="020B0604020202020204" pitchFamily="34" charset="0"/>
              <a:buChar char="•"/>
            </a:pPr>
            <a:r>
              <a:rPr lang="en-GB" dirty="0"/>
              <a:t>Kept only variants outside inversions</a:t>
            </a:r>
            <a:br>
              <a:rPr lang="en-GB" dirty="0"/>
            </a:br>
            <a:r>
              <a:rPr lang="en-GB" dirty="0"/>
              <a:t>Unique INDELs = 18373</a:t>
            </a:r>
            <a:br>
              <a:rPr lang="en-GB" dirty="0"/>
            </a:br>
            <a:r>
              <a:rPr lang="en-GB" dirty="0"/>
              <a:t>Unique SNPs = 82087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 map position</a:t>
            </a:r>
            <a:br>
              <a:rPr lang="en-GB" dirty="0"/>
            </a:br>
            <a:r>
              <a:rPr lang="en-GB" dirty="0"/>
              <a:t>Unique INDELs = 5577</a:t>
            </a:r>
            <a:br>
              <a:rPr lang="en-GB" dirty="0"/>
            </a:br>
            <a:r>
              <a:rPr lang="en-GB" dirty="0"/>
              <a:t>Unique SNPs = 26607</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Without map position</a:t>
            </a:r>
            <a:br>
              <a:rPr lang="en-GB" dirty="0"/>
            </a:br>
            <a:r>
              <a:rPr lang="en-GB" dirty="0"/>
              <a:t>Unique INDELs = 12796</a:t>
            </a:r>
            <a:br>
              <a:rPr lang="en-GB" dirty="0"/>
            </a:br>
            <a:r>
              <a:rPr lang="en-GB" dirty="0"/>
              <a:t>Unique SNPs = 55480</a:t>
            </a:r>
          </a:p>
        </p:txBody>
      </p:sp>
      <p:sp>
        <p:nvSpPr>
          <p:cNvPr id="9" name="Rectangle 8">
            <a:extLst>
              <a:ext uri="{FF2B5EF4-FFF2-40B4-BE49-F238E27FC236}">
                <a16:creationId xmlns:a16="http://schemas.microsoft.com/office/drawing/2014/main" id="{900A70BA-388F-4547-862E-740BE8CCAC50}"/>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a:pPr>
            <a:r>
              <a:rPr lang="en-GB" b="1" dirty="0"/>
              <a:t>Clustering of (different types) markers</a:t>
            </a:r>
          </a:p>
        </p:txBody>
      </p:sp>
      <p:graphicFrame>
        <p:nvGraphicFramePr>
          <p:cNvPr id="8" name="Table 13">
            <a:extLst>
              <a:ext uri="{FF2B5EF4-FFF2-40B4-BE49-F238E27FC236}">
                <a16:creationId xmlns:a16="http://schemas.microsoft.com/office/drawing/2014/main" id="{D4A7650E-E280-1447-93B1-BBDE7568FE9D}"/>
              </a:ext>
            </a:extLst>
          </p:cNvPr>
          <p:cNvGraphicFramePr>
            <a:graphicFrameLocks noGrp="1"/>
          </p:cNvGraphicFramePr>
          <p:nvPr>
            <p:extLst>
              <p:ext uri="{D42A27DB-BD31-4B8C-83A1-F6EECF244321}">
                <p14:modId xmlns:p14="http://schemas.microsoft.com/office/powerpoint/2010/main" val="3756705546"/>
              </p:ext>
            </p:extLst>
          </p:nvPr>
        </p:nvGraphicFramePr>
        <p:xfrm>
          <a:off x="6926444" y="4673350"/>
          <a:ext cx="4248000" cy="1872000"/>
        </p:xfrm>
        <a:graphic>
          <a:graphicData uri="http://schemas.openxmlformats.org/drawingml/2006/table">
            <a:tbl>
              <a:tblPr firstRow="1" lastCol="1">
                <a:tableStyleId>{F5AB1C69-6EDB-4FF4-983F-18BD219EF322}</a:tableStyleId>
              </a:tblPr>
              <a:tblGrid>
                <a:gridCol w="1062000">
                  <a:extLst>
                    <a:ext uri="{9D8B030D-6E8A-4147-A177-3AD203B41FA5}">
                      <a16:colId xmlns:a16="http://schemas.microsoft.com/office/drawing/2014/main" val="165484807"/>
                    </a:ext>
                  </a:extLst>
                </a:gridCol>
                <a:gridCol w="1062000">
                  <a:extLst>
                    <a:ext uri="{9D8B030D-6E8A-4147-A177-3AD203B41FA5}">
                      <a16:colId xmlns:a16="http://schemas.microsoft.com/office/drawing/2014/main" val="2725821749"/>
                    </a:ext>
                  </a:extLst>
                </a:gridCol>
                <a:gridCol w="1062000">
                  <a:extLst>
                    <a:ext uri="{9D8B030D-6E8A-4147-A177-3AD203B41FA5}">
                      <a16:colId xmlns:a16="http://schemas.microsoft.com/office/drawing/2014/main" val="1984912032"/>
                    </a:ext>
                  </a:extLst>
                </a:gridCol>
                <a:gridCol w="1062000">
                  <a:extLst>
                    <a:ext uri="{9D8B030D-6E8A-4147-A177-3AD203B41FA5}">
                      <a16:colId xmlns:a16="http://schemas.microsoft.com/office/drawing/2014/main" val="520875440"/>
                    </a:ext>
                  </a:extLst>
                </a:gridCol>
              </a:tblGrid>
              <a:tr h="468000">
                <a:tc>
                  <a:txBody>
                    <a:bodyPr/>
                    <a:lstStyle/>
                    <a:p>
                      <a:r>
                        <a:rPr lang="en-GB" sz="1200" b="0" dirty="0">
                          <a:solidFill>
                            <a:schemeClr val="tx1"/>
                          </a:solidFill>
                        </a:rPr>
                        <a:t>WAVE LEFT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CRAB</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WAVE RIGHT</a:t>
                      </a:r>
                    </a:p>
                  </a:txBody>
                  <a:tcPr>
                    <a:lnT w="12700" cap="flat" cmpd="sng" algn="ctr">
                      <a:solidFill>
                        <a:schemeClr val="tx1"/>
                      </a:solidFill>
                      <a:prstDash val="solid"/>
                      <a:round/>
                      <a:headEnd type="none" w="med" len="med"/>
                      <a:tailEnd type="none" w="med" len="med"/>
                    </a:lnT>
                  </a:tcPr>
                </a:tc>
                <a:tc>
                  <a:txBody>
                    <a:bodyPr/>
                    <a:lstStyle/>
                    <a:p>
                      <a:r>
                        <a:rPr lang="en-GB" sz="1200" b="0" dirty="0">
                          <a:solidFill>
                            <a:schemeClr val="tx1"/>
                          </a:solidFill>
                        </a:rPr>
                        <a:t>INDEL-SNP CORRELATION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9802885"/>
                  </a:ext>
                </a:extLst>
              </a:tr>
              <a:tr h="468000">
                <a:tc>
                  <a:txBody>
                    <a:bodyPr/>
                    <a:lstStyle/>
                    <a:p>
                      <a:r>
                        <a:rPr lang="en-GB" sz="1200" b="0" dirty="0">
                          <a:solidFill>
                            <a:schemeClr val="tx1"/>
                          </a:solidFill>
                        </a:rPr>
                        <a:t>0.78</a:t>
                      </a:r>
                    </a:p>
                  </a:txBody>
                  <a:tcPr/>
                </a:tc>
                <a:tc>
                  <a:txBody>
                    <a:bodyPr/>
                    <a:lstStyle/>
                    <a:p>
                      <a:r>
                        <a:rPr lang="en-GB" sz="1200" b="0" dirty="0">
                          <a:solidFill>
                            <a:schemeClr val="tx1"/>
                          </a:solidFill>
                        </a:rPr>
                        <a:t>0.78</a:t>
                      </a:r>
                    </a:p>
                  </a:txBody>
                  <a:tcPr/>
                </a:tc>
                <a:tc>
                  <a:txBody>
                    <a:bodyPr/>
                    <a:lstStyle/>
                    <a:p>
                      <a:r>
                        <a:rPr lang="en-GB" sz="1200" b="0" dirty="0">
                          <a:solidFill>
                            <a:schemeClr val="tx1"/>
                          </a:solidFill>
                        </a:rPr>
                        <a:t>0.78</a:t>
                      </a:r>
                    </a:p>
                  </a:txBody>
                  <a:tcPr/>
                </a:tc>
                <a:tc>
                  <a:txBody>
                    <a:bodyPr/>
                    <a:lstStyle/>
                    <a:p>
                      <a:r>
                        <a:rPr lang="en-GB" sz="1200" b="0" dirty="0">
                          <a:solidFill>
                            <a:schemeClr val="tx1"/>
                          </a:solidFill>
                        </a:rPr>
                        <a:t>CZA</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8962288"/>
                  </a:ext>
                </a:extLst>
              </a:tr>
              <a:tr h="468000">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0.79</a:t>
                      </a:r>
                    </a:p>
                  </a:txBody>
                  <a:tcPr/>
                </a:tc>
                <a:tc>
                  <a:txBody>
                    <a:bodyPr/>
                    <a:lstStyle/>
                    <a:p>
                      <a:r>
                        <a:rPr lang="en-GB" sz="1200" b="0" dirty="0">
                          <a:solidFill>
                            <a:schemeClr val="tx1"/>
                          </a:solidFill>
                        </a:rPr>
                        <a:t>CZB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791459"/>
                  </a:ext>
                </a:extLst>
              </a:tr>
              <a:tr h="468000">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0.79</a:t>
                      </a:r>
                    </a:p>
                  </a:txBody>
                  <a:tcPr>
                    <a:lnB w="12700" cap="flat" cmpd="sng" algn="ctr">
                      <a:solidFill>
                        <a:schemeClr val="tx1"/>
                      </a:solidFill>
                      <a:prstDash val="solid"/>
                      <a:round/>
                      <a:headEnd type="none" w="med" len="med"/>
                      <a:tailEnd type="none" w="med" len="med"/>
                    </a:lnB>
                  </a:tcPr>
                </a:tc>
                <a:tc>
                  <a:txBody>
                    <a:bodyPr/>
                    <a:lstStyle/>
                    <a:p>
                      <a:r>
                        <a:rPr lang="en-GB" sz="1200" b="0" dirty="0">
                          <a:solidFill>
                            <a:schemeClr val="tx1"/>
                          </a:solidFill>
                        </a:rPr>
                        <a:t>CZD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302360"/>
                  </a:ext>
                </a:extLst>
              </a:tr>
            </a:tbl>
          </a:graphicData>
        </a:graphic>
      </p:graphicFrame>
      <p:pic>
        <p:nvPicPr>
          <p:cNvPr id="4" name="Picture 3">
            <a:extLst>
              <a:ext uri="{FF2B5EF4-FFF2-40B4-BE49-F238E27FC236}">
                <a16:creationId xmlns:a16="http://schemas.microsoft.com/office/drawing/2014/main" id="{AA34348C-9B8E-E244-ABC0-E5850888A62A}"/>
              </a:ext>
            </a:extLst>
          </p:cNvPr>
          <p:cNvPicPr>
            <a:picLocks noChangeAspect="1"/>
          </p:cNvPicPr>
          <p:nvPr/>
        </p:nvPicPr>
        <p:blipFill>
          <a:blip r:embed="rId2"/>
          <a:stretch>
            <a:fillRect/>
          </a:stretch>
        </p:blipFill>
        <p:spPr>
          <a:xfrm>
            <a:off x="68444" y="778928"/>
            <a:ext cx="6079072" cy="6079072"/>
          </a:xfrm>
          <a:prstGeom prst="rect">
            <a:avLst/>
          </a:prstGeom>
        </p:spPr>
      </p:pic>
    </p:spTree>
    <p:extLst>
      <p:ext uri="{BB962C8B-B14F-4D97-AF65-F5344CB8AC3E}">
        <p14:creationId xmlns:p14="http://schemas.microsoft.com/office/powerpoint/2010/main" val="311857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3002538025"/>
              </p:ext>
            </p:extLst>
          </p:nvPr>
        </p:nvGraphicFramePr>
        <p:xfrm>
          <a:off x="5291266"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
        <p:nvSpPr>
          <p:cNvPr id="3" name="TextBox 2">
            <a:extLst>
              <a:ext uri="{FF2B5EF4-FFF2-40B4-BE49-F238E27FC236}">
                <a16:creationId xmlns:a16="http://schemas.microsoft.com/office/drawing/2014/main" id="{DDFA6007-978B-FA4E-B629-4D17DEE1E1AB}"/>
              </a:ext>
            </a:extLst>
          </p:cNvPr>
          <p:cNvSpPr txBox="1"/>
          <p:nvPr/>
        </p:nvSpPr>
        <p:spPr>
          <a:xfrm>
            <a:off x="528115" y="5475514"/>
            <a:ext cx="3762965" cy="1015663"/>
          </a:xfrm>
          <a:prstGeom prst="rect">
            <a:avLst/>
          </a:prstGeom>
          <a:noFill/>
        </p:spPr>
        <p:txBody>
          <a:bodyPr wrap="square" rtlCol="0">
            <a:spAutoFit/>
          </a:bodyPr>
          <a:lstStyle/>
          <a:p>
            <a:r>
              <a:rPr lang="en-GB" sz="2000" b="1"/>
              <a:t>For the rest of the results, kept only variants highlighted in green that were polymorphic.</a:t>
            </a:r>
          </a:p>
        </p:txBody>
      </p:sp>
      <p:sp>
        <p:nvSpPr>
          <p:cNvPr id="7" name="TextBox 6">
            <a:extLst>
              <a:ext uri="{FF2B5EF4-FFF2-40B4-BE49-F238E27FC236}">
                <a16:creationId xmlns:a16="http://schemas.microsoft.com/office/drawing/2014/main" id="{86951483-1209-4D4F-A115-5A943914344F}"/>
              </a:ext>
            </a:extLst>
          </p:cNvPr>
          <p:cNvSpPr txBox="1"/>
          <p:nvPr/>
        </p:nvSpPr>
        <p:spPr>
          <a:xfrm>
            <a:off x="528115" y="3018046"/>
            <a:ext cx="3976152" cy="830997"/>
          </a:xfrm>
          <a:prstGeom prst="rect">
            <a:avLst/>
          </a:prstGeom>
          <a:noFill/>
        </p:spPr>
        <p:txBody>
          <a:bodyPr wrap="square" rtlCol="0">
            <a:spAutoFit/>
          </a:bodyPr>
          <a:lstStyle/>
          <a:p>
            <a:pPr marL="285750" indent="-285750">
              <a:buFont typeface="Arial" panose="020B0604020202020204" pitchFamily="34" charset="0"/>
              <a:buChar char="•"/>
            </a:pPr>
            <a:r>
              <a:rPr lang="en-GB" sz="1600" dirty="0"/>
              <a:t>Fixed differences removed:</a:t>
            </a:r>
            <a:br>
              <a:rPr lang="en-GB" sz="1600" dirty="0"/>
            </a:br>
            <a:br>
              <a:rPr lang="en-GB" sz="1600" dirty="0"/>
            </a:br>
            <a:r>
              <a:rPr lang="en-GB" sz="1600" dirty="0"/>
              <a:t>SNPs = 148; INDELs = 42; ratio = 3.5</a:t>
            </a:r>
          </a:p>
        </p:txBody>
      </p:sp>
      <p:sp>
        <p:nvSpPr>
          <p:cNvPr id="8" name="TextBox 7">
            <a:extLst>
              <a:ext uri="{FF2B5EF4-FFF2-40B4-BE49-F238E27FC236}">
                <a16:creationId xmlns:a16="http://schemas.microsoft.com/office/drawing/2014/main" id="{5E15A81C-47F8-304C-A119-419BB111BD10}"/>
              </a:ext>
            </a:extLst>
          </p:cNvPr>
          <p:cNvSpPr txBox="1"/>
          <p:nvPr/>
        </p:nvSpPr>
        <p:spPr>
          <a:xfrm>
            <a:off x="528115" y="4146898"/>
            <a:ext cx="3976152"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t>Total number of polymorphic unique variants before cline analysis:</a:t>
            </a:r>
            <a:br>
              <a:rPr lang="en-GB" sz="1600" dirty="0"/>
            </a:br>
            <a:br>
              <a:rPr lang="en-GB" sz="1600" dirty="0"/>
            </a:br>
            <a:r>
              <a:rPr lang="en-GB" sz="1600" dirty="0"/>
              <a:t>SNPs = 89770; INDELs = 20005; ratio = 4.5</a:t>
            </a:r>
          </a:p>
        </p:txBody>
      </p:sp>
    </p:spTree>
    <p:extLst>
      <p:ext uri="{BB962C8B-B14F-4D97-AF65-F5344CB8AC3E}">
        <p14:creationId xmlns:p14="http://schemas.microsoft.com/office/powerpoint/2010/main" val="155750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pic>
        <p:nvPicPr>
          <p:cNvPr id="6" name="Picture 5">
            <a:extLst>
              <a:ext uri="{FF2B5EF4-FFF2-40B4-BE49-F238E27FC236}">
                <a16:creationId xmlns:a16="http://schemas.microsoft.com/office/drawing/2014/main" id="{D2406132-7F29-DE47-9F1D-99E2F356F2B5}"/>
              </a:ext>
            </a:extLst>
          </p:cNvPr>
          <p:cNvPicPr>
            <a:picLocks noChangeAspect="1"/>
          </p:cNvPicPr>
          <p:nvPr/>
        </p:nvPicPr>
        <p:blipFill>
          <a:blip r:embed="rId2"/>
          <a:stretch>
            <a:fillRect/>
          </a:stretch>
        </p:blipFill>
        <p:spPr>
          <a:xfrm>
            <a:off x="4572000" y="0"/>
            <a:ext cx="7620000" cy="6858000"/>
          </a:xfrm>
          <a:prstGeom prst="rect">
            <a:avLst/>
          </a:prstGeom>
        </p:spPr>
      </p:pic>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646331"/>
          </a:xfrm>
          <a:prstGeom prst="rect">
            <a:avLst/>
          </a:prstGeom>
          <a:noFill/>
        </p:spPr>
        <p:txBody>
          <a:bodyPr wrap="square" rtlCol="0">
            <a:spAutoFit/>
          </a:bodyPr>
          <a:lstStyle/>
          <a:p>
            <a:pPr marL="285750" indent="-285750">
              <a:buFont typeface="Arial" panose="020B0604020202020204" pitchFamily="34" charset="0"/>
              <a:buChar char="•"/>
            </a:pPr>
            <a:r>
              <a:rPr lang="en-GB" dirty="0"/>
              <a:t>Kept variants inside and outside inversions</a:t>
            </a:r>
          </a:p>
        </p:txBody>
      </p:sp>
      <p:sp>
        <p:nvSpPr>
          <p:cNvPr id="10" name="TextBox 9">
            <a:extLst>
              <a:ext uri="{FF2B5EF4-FFF2-40B4-BE49-F238E27FC236}">
                <a16:creationId xmlns:a16="http://schemas.microsoft.com/office/drawing/2014/main" id="{E53CA946-899C-FB48-983D-C9AE10CE10FB}"/>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288722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4043885" cy="923330"/>
          </a:xfrm>
          <a:prstGeom prst="rect">
            <a:avLst/>
          </a:prstGeom>
          <a:noFill/>
        </p:spPr>
        <p:txBody>
          <a:bodyPr wrap="square" rtlCol="0">
            <a:spAutoFit/>
          </a:bodyPr>
          <a:lstStyle/>
          <a:p>
            <a:pPr marL="285750" indent="-285750">
              <a:buFont typeface="Arial" panose="020B0604020202020204" pitchFamily="34" charset="0"/>
              <a:buChar char="•"/>
            </a:pPr>
            <a:r>
              <a:rPr lang="en-GB" dirty="0"/>
              <a:t>Relative proportion of INDELs and SNPs after filtering but before cline analysis</a:t>
            </a:r>
          </a:p>
        </p:txBody>
      </p:sp>
      <p:sp>
        <p:nvSpPr>
          <p:cNvPr id="8" name="Rectangle 7">
            <a:extLst>
              <a:ext uri="{FF2B5EF4-FFF2-40B4-BE49-F238E27FC236}">
                <a16:creationId xmlns:a16="http://schemas.microsoft.com/office/drawing/2014/main" id="{D5BBA663-3347-E442-9873-012E62E37C07}"/>
              </a:ext>
            </a:extLst>
          </p:cNvPr>
          <p:cNvSpPr/>
          <p:nvPr/>
        </p:nvSpPr>
        <p:spPr>
          <a:xfrm>
            <a:off x="397486" y="409596"/>
            <a:ext cx="4415696" cy="369332"/>
          </a:xfrm>
          <a:prstGeom prst="rect">
            <a:avLst/>
          </a:prstGeom>
        </p:spPr>
        <p:txBody>
          <a:bodyPr wrap="none">
            <a:spAutoFit/>
          </a:bodyPr>
          <a:lstStyle/>
          <a:p>
            <a:pPr marL="342900" indent="-342900">
              <a:buFont typeface="+mj-lt"/>
              <a:buAutoNum type="arabicPeriod" startAt="2"/>
            </a:pPr>
            <a:r>
              <a:rPr lang="en-GB" b="1" dirty="0"/>
              <a:t>Unfolded allele frequency spectra (</a:t>
            </a:r>
            <a:r>
              <a:rPr lang="en-GB" b="1" dirty="0" err="1"/>
              <a:t>uAFS</a:t>
            </a:r>
            <a:r>
              <a:rPr lang="en-GB" b="1" dirty="0"/>
              <a:t>)</a:t>
            </a:r>
          </a:p>
        </p:txBody>
      </p:sp>
      <p:sp>
        <p:nvSpPr>
          <p:cNvPr id="9" name="TextBox 8">
            <a:extLst>
              <a:ext uri="{FF2B5EF4-FFF2-40B4-BE49-F238E27FC236}">
                <a16:creationId xmlns:a16="http://schemas.microsoft.com/office/drawing/2014/main" id="{5FBC7557-72FC-A44A-909B-8CF5D04F3729}"/>
              </a:ext>
            </a:extLst>
          </p:cNvPr>
          <p:cNvSpPr txBox="1"/>
          <p:nvPr/>
        </p:nvSpPr>
        <p:spPr>
          <a:xfrm>
            <a:off x="462801" y="2188649"/>
            <a:ext cx="4043885" cy="369332"/>
          </a:xfrm>
          <a:prstGeom prst="rect">
            <a:avLst/>
          </a:prstGeom>
          <a:noFill/>
        </p:spPr>
        <p:txBody>
          <a:bodyPr wrap="square" rtlCol="0">
            <a:spAutoFit/>
          </a:bodyPr>
          <a:lstStyle/>
          <a:p>
            <a:pPr marL="285750" indent="-285750">
              <a:buFont typeface="Arial" panose="020B0604020202020204" pitchFamily="34" charset="0"/>
              <a:buChar char="•"/>
            </a:pPr>
            <a:r>
              <a:rPr lang="en-GB" dirty="0"/>
              <a:t>Kept only variants outside inversions</a:t>
            </a:r>
          </a:p>
        </p:txBody>
      </p:sp>
      <p:pic>
        <p:nvPicPr>
          <p:cNvPr id="3" name="Picture 2">
            <a:extLst>
              <a:ext uri="{FF2B5EF4-FFF2-40B4-BE49-F238E27FC236}">
                <a16:creationId xmlns:a16="http://schemas.microsoft.com/office/drawing/2014/main" id="{2972DBAF-E2C0-CD49-B069-67B39BB30C77}"/>
              </a:ext>
            </a:extLst>
          </p:cNvPr>
          <p:cNvPicPr>
            <a:picLocks noChangeAspect="1"/>
          </p:cNvPicPr>
          <p:nvPr/>
        </p:nvPicPr>
        <p:blipFill>
          <a:blip r:embed="rId2"/>
          <a:stretch>
            <a:fillRect/>
          </a:stretch>
        </p:blipFill>
        <p:spPr>
          <a:xfrm>
            <a:off x="4713514" y="0"/>
            <a:ext cx="7478486" cy="6858000"/>
          </a:xfrm>
          <a:prstGeom prst="rect">
            <a:avLst/>
          </a:prstGeom>
        </p:spPr>
      </p:pic>
      <p:sp>
        <p:nvSpPr>
          <p:cNvPr id="7" name="TextBox 6">
            <a:extLst>
              <a:ext uri="{FF2B5EF4-FFF2-40B4-BE49-F238E27FC236}">
                <a16:creationId xmlns:a16="http://schemas.microsoft.com/office/drawing/2014/main" id="{F20C078E-D3A6-6B43-99C0-8F4EE667D440}"/>
              </a:ext>
            </a:extLst>
          </p:cNvPr>
          <p:cNvSpPr txBox="1"/>
          <p:nvPr/>
        </p:nvSpPr>
        <p:spPr>
          <a:xfrm>
            <a:off x="528114" y="3000221"/>
            <a:ext cx="404388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Two-sample Kolmogorov-Smirnov test</a:t>
            </a:r>
            <a:br>
              <a:rPr lang="en-GB" dirty="0"/>
            </a:br>
            <a:r>
              <a:rPr lang="en-GB" dirty="0"/>
              <a:t>Null hypothesis:</a:t>
            </a:r>
            <a:br>
              <a:rPr lang="en-GB" dirty="0"/>
            </a:br>
            <a:r>
              <a:rPr lang="en-GB" dirty="0"/>
              <a:t>INDELs and SNPs </a:t>
            </a:r>
            <a:r>
              <a:rPr lang="en-US" dirty="0"/>
              <a:t>are drawn from the same continuous distribution</a:t>
            </a:r>
            <a:endParaRPr lang="en-GB" dirty="0"/>
          </a:p>
          <a:p>
            <a:pPr marL="742950" lvl="1" indent="-285750">
              <a:buFont typeface="Arial" panose="020B0604020202020204" pitchFamily="34" charset="0"/>
              <a:buChar char="•"/>
            </a:pPr>
            <a:r>
              <a:rPr lang="en-GB" dirty="0"/>
              <a:t>Using relative proportions, the null cannot be rejected</a:t>
            </a:r>
          </a:p>
          <a:p>
            <a:pPr marL="742950" lvl="1" indent="-285750">
              <a:buFont typeface="Arial" panose="020B0604020202020204" pitchFamily="34" charset="0"/>
              <a:buChar char="•"/>
            </a:pPr>
            <a:r>
              <a:rPr lang="en-GB" dirty="0"/>
              <a:t>Using square root counts, the null can be rejected</a:t>
            </a:r>
          </a:p>
        </p:txBody>
      </p:sp>
    </p:spTree>
    <p:extLst>
      <p:ext uri="{BB962C8B-B14F-4D97-AF65-F5344CB8AC3E}">
        <p14:creationId xmlns:p14="http://schemas.microsoft.com/office/powerpoint/2010/main" val="318002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3F0727-7F5F-E947-AB1A-33BFBA8C725F}"/>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336932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B4020A-CDB6-5243-ACC8-3BBF9A1D305B}"/>
              </a:ext>
            </a:extLst>
          </p:cNvPr>
          <p:cNvPicPr>
            <a:picLocks noChangeAspect="1"/>
          </p:cNvPicPr>
          <p:nvPr/>
        </p:nvPicPr>
        <p:blipFill>
          <a:blip r:embed="rId2"/>
          <a:stretch>
            <a:fillRect/>
          </a:stretch>
        </p:blipFill>
        <p:spPr>
          <a:xfrm>
            <a:off x="1130045" y="0"/>
            <a:ext cx="9931910" cy="6858000"/>
          </a:xfrm>
          <a:prstGeom prst="rect">
            <a:avLst/>
          </a:prstGeom>
        </p:spPr>
      </p:pic>
    </p:spTree>
    <p:extLst>
      <p:ext uri="{BB962C8B-B14F-4D97-AF65-F5344CB8AC3E}">
        <p14:creationId xmlns:p14="http://schemas.microsoft.com/office/powerpoint/2010/main" val="220541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657</Words>
  <Application>Microsoft Macintosh PowerPoint</Application>
  <PresentationFormat>Widescreen</PresentationFormat>
  <Paragraphs>144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22</cp:revision>
  <dcterms:created xsi:type="dcterms:W3CDTF">2020-08-05T06:41:17Z</dcterms:created>
  <dcterms:modified xsi:type="dcterms:W3CDTF">2020-08-05T09:51:22Z</dcterms:modified>
</cp:coreProperties>
</file>