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301" r:id="rId4"/>
    <p:sldId id="302" r:id="rId5"/>
    <p:sldId id="275" r:id="rId6"/>
    <p:sldId id="299" r:id="rId7"/>
    <p:sldId id="273" r:id="rId8"/>
    <p:sldId id="288" r:id="rId9"/>
    <p:sldId id="298" r:id="rId10"/>
    <p:sldId id="289" r:id="rId11"/>
    <p:sldId id="292" r:id="rId12"/>
    <p:sldId id="293" r:id="rId13"/>
    <p:sldId id="297" r:id="rId14"/>
    <p:sldId id="30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9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10"/>
    <p:restoredTop sz="94762"/>
  </p:normalViewPr>
  <p:slideViewPr>
    <p:cSldViewPr snapToGrid="0" snapToObjects="1">
      <p:cViewPr varScale="1">
        <p:scale>
          <a:sx n="117" d="100"/>
          <a:sy n="117" d="100"/>
        </p:scale>
        <p:origin x="8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703C6-BB32-1847-9BA4-6A93FF920BED}" type="datetimeFigureOut">
              <a:rPr lang="en-GB" smtClean="0"/>
              <a:t>24/08/2020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DA2D0F-F41E-7742-88B9-1534E3544B0B}" type="slidenum">
              <a:rPr lang="en-GB" smtClean="0"/>
              <a:t>‹#›</a:t>
            </a:fld>
            <a:endParaRPr lang="en-GB"/>
          </a:p>
        </p:txBody>
      </p:sp>
    </p:spTree>
    <p:extLst>
      <p:ext uri="{BB962C8B-B14F-4D97-AF65-F5344CB8AC3E}">
        <p14:creationId xmlns:p14="http://schemas.microsoft.com/office/powerpoint/2010/main" val="1726068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DA2D0F-F41E-7742-88B9-1534E3544B0B}" type="slidenum">
              <a:rPr lang="en-GB" smtClean="0"/>
              <a:t>7</a:t>
            </a:fld>
            <a:endParaRPr lang="en-GB"/>
          </a:p>
        </p:txBody>
      </p:sp>
    </p:spTree>
    <p:extLst>
      <p:ext uri="{BB962C8B-B14F-4D97-AF65-F5344CB8AC3E}">
        <p14:creationId xmlns:p14="http://schemas.microsoft.com/office/powerpoint/2010/main" val="172161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EDA30-EE56-EF4F-AE48-3EA520AB32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3F61822-EFC3-A24D-92F6-BCE57D11B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8A7FB74-98AA-554B-BF49-01868F72B3FF}"/>
              </a:ext>
            </a:extLst>
          </p:cNvPr>
          <p:cNvSpPr>
            <a:spLocks noGrp="1"/>
          </p:cNvSpPr>
          <p:nvPr>
            <p:ph type="dt" sz="half" idx="10"/>
          </p:nvPr>
        </p:nvSpPr>
        <p:spPr/>
        <p:txBody>
          <a:bodyPr/>
          <a:lstStyle/>
          <a:p>
            <a:fld id="{5C316670-22DA-CE45-BF19-C0B19D676291}" type="datetimeFigureOut">
              <a:rPr lang="en-GB" smtClean="0"/>
              <a:t>24/08/2020</a:t>
            </a:fld>
            <a:endParaRPr lang="en-GB"/>
          </a:p>
        </p:txBody>
      </p:sp>
      <p:sp>
        <p:nvSpPr>
          <p:cNvPr id="5" name="Footer Placeholder 4">
            <a:extLst>
              <a:ext uri="{FF2B5EF4-FFF2-40B4-BE49-F238E27FC236}">
                <a16:creationId xmlns:a16="http://schemas.microsoft.com/office/drawing/2014/main" id="{13F663ED-AA78-404D-8303-07B32B173E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BBBB61-F904-7741-B59B-991635CD9E02}"/>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041829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F3EA-25EE-214A-90EE-5E5B5A60681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BACF972-3848-784F-9D4F-BD5D15E3D5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788CFE-741A-F74F-BE6D-240473A2B229}"/>
              </a:ext>
            </a:extLst>
          </p:cNvPr>
          <p:cNvSpPr>
            <a:spLocks noGrp="1"/>
          </p:cNvSpPr>
          <p:nvPr>
            <p:ph type="dt" sz="half" idx="10"/>
          </p:nvPr>
        </p:nvSpPr>
        <p:spPr/>
        <p:txBody>
          <a:bodyPr/>
          <a:lstStyle/>
          <a:p>
            <a:fld id="{5C316670-22DA-CE45-BF19-C0B19D676291}" type="datetimeFigureOut">
              <a:rPr lang="en-GB" smtClean="0"/>
              <a:t>24/08/2020</a:t>
            </a:fld>
            <a:endParaRPr lang="en-GB"/>
          </a:p>
        </p:txBody>
      </p:sp>
      <p:sp>
        <p:nvSpPr>
          <p:cNvPr id="5" name="Footer Placeholder 4">
            <a:extLst>
              <a:ext uri="{FF2B5EF4-FFF2-40B4-BE49-F238E27FC236}">
                <a16:creationId xmlns:a16="http://schemas.microsoft.com/office/drawing/2014/main" id="{3FB59E30-86B7-2848-9FB8-C50E48F265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4E76E2-6AD7-034F-980B-EF39720099A9}"/>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836417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61D199-53D1-1447-8B18-0D423ECCAC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DD9D2D-F40D-C74E-8224-4672412ABCC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B16DA9-C034-2149-84C4-1453B6F2AF9C}"/>
              </a:ext>
            </a:extLst>
          </p:cNvPr>
          <p:cNvSpPr>
            <a:spLocks noGrp="1"/>
          </p:cNvSpPr>
          <p:nvPr>
            <p:ph type="dt" sz="half" idx="10"/>
          </p:nvPr>
        </p:nvSpPr>
        <p:spPr/>
        <p:txBody>
          <a:bodyPr/>
          <a:lstStyle/>
          <a:p>
            <a:fld id="{5C316670-22DA-CE45-BF19-C0B19D676291}" type="datetimeFigureOut">
              <a:rPr lang="en-GB" smtClean="0"/>
              <a:t>24/08/2020</a:t>
            </a:fld>
            <a:endParaRPr lang="en-GB"/>
          </a:p>
        </p:txBody>
      </p:sp>
      <p:sp>
        <p:nvSpPr>
          <p:cNvPr id="5" name="Footer Placeholder 4">
            <a:extLst>
              <a:ext uri="{FF2B5EF4-FFF2-40B4-BE49-F238E27FC236}">
                <a16:creationId xmlns:a16="http://schemas.microsoft.com/office/drawing/2014/main" id="{B5E41245-3ABA-054A-9D71-DB466C653B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BE8EDB-33E8-AC46-9F62-7D5EA9CEB478}"/>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216073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FDB83-1920-CB41-88A0-63C7EEAE252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6EC39-D8F4-B246-8673-210F0ACF228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56CBD2-241B-F448-BECC-562B8B77720A}"/>
              </a:ext>
            </a:extLst>
          </p:cNvPr>
          <p:cNvSpPr>
            <a:spLocks noGrp="1"/>
          </p:cNvSpPr>
          <p:nvPr>
            <p:ph type="dt" sz="half" idx="10"/>
          </p:nvPr>
        </p:nvSpPr>
        <p:spPr/>
        <p:txBody>
          <a:bodyPr/>
          <a:lstStyle/>
          <a:p>
            <a:fld id="{5C316670-22DA-CE45-BF19-C0B19D676291}" type="datetimeFigureOut">
              <a:rPr lang="en-GB" smtClean="0"/>
              <a:t>24/08/2020</a:t>
            </a:fld>
            <a:endParaRPr lang="en-GB"/>
          </a:p>
        </p:txBody>
      </p:sp>
      <p:sp>
        <p:nvSpPr>
          <p:cNvPr id="5" name="Footer Placeholder 4">
            <a:extLst>
              <a:ext uri="{FF2B5EF4-FFF2-40B4-BE49-F238E27FC236}">
                <a16:creationId xmlns:a16="http://schemas.microsoft.com/office/drawing/2014/main" id="{782CC919-0BEE-A243-BC91-570DF9F1B2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5B0303-6994-EA45-95B5-7127C47610DD}"/>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598324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B7CF-90ED-684C-8C6A-94CF2624F6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02BECA3-A047-A249-A231-ECB06737DA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355A199-E784-0C44-820A-4CA086E9A8A8}"/>
              </a:ext>
            </a:extLst>
          </p:cNvPr>
          <p:cNvSpPr>
            <a:spLocks noGrp="1"/>
          </p:cNvSpPr>
          <p:nvPr>
            <p:ph type="dt" sz="half" idx="10"/>
          </p:nvPr>
        </p:nvSpPr>
        <p:spPr/>
        <p:txBody>
          <a:bodyPr/>
          <a:lstStyle/>
          <a:p>
            <a:fld id="{5C316670-22DA-CE45-BF19-C0B19D676291}" type="datetimeFigureOut">
              <a:rPr lang="en-GB" smtClean="0"/>
              <a:t>24/08/2020</a:t>
            </a:fld>
            <a:endParaRPr lang="en-GB"/>
          </a:p>
        </p:txBody>
      </p:sp>
      <p:sp>
        <p:nvSpPr>
          <p:cNvPr id="5" name="Footer Placeholder 4">
            <a:extLst>
              <a:ext uri="{FF2B5EF4-FFF2-40B4-BE49-F238E27FC236}">
                <a16:creationId xmlns:a16="http://schemas.microsoft.com/office/drawing/2014/main" id="{2D1021C4-3742-FF4C-972B-308BD10241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9755FA-E324-6E44-AE7C-F27D1D2DDB25}"/>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681038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69F12-A1A9-D644-9572-024649E026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D8C7AE-9F96-404D-A442-12944F86681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9475118-8596-1E4C-A54A-3CE81D1D9A7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CF43C50-AB35-BE44-B81D-9C53F938E883}"/>
              </a:ext>
            </a:extLst>
          </p:cNvPr>
          <p:cNvSpPr>
            <a:spLocks noGrp="1"/>
          </p:cNvSpPr>
          <p:nvPr>
            <p:ph type="dt" sz="half" idx="10"/>
          </p:nvPr>
        </p:nvSpPr>
        <p:spPr/>
        <p:txBody>
          <a:bodyPr/>
          <a:lstStyle/>
          <a:p>
            <a:fld id="{5C316670-22DA-CE45-BF19-C0B19D676291}" type="datetimeFigureOut">
              <a:rPr lang="en-GB" smtClean="0"/>
              <a:t>24/08/2020</a:t>
            </a:fld>
            <a:endParaRPr lang="en-GB"/>
          </a:p>
        </p:txBody>
      </p:sp>
      <p:sp>
        <p:nvSpPr>
          <p:cNvPr id="6" name="Footer Placeholder 5">
            <a:extLst>
              <a:ext uri="{FF2B5EF4-FFF2-40B4-BE49-F238E27FC236}">
                <a16:creationId xmlns:a16="http://schemas.microsoft.com/office/drawing/2014/main" id="{38377078-BF59-0742-A103-6A685C4FA2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53F93A0-EFCB-974F-AE6D-7D246ADC115C}"/>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02439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D9B73-A02E-0548-8ED8-90DDF6D00D4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51F3F96-7DB9-394D-A50E-570B6402C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F39EEA-2525-184F-B9EF-35C5652D3F1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AC4EB5A-F5A2-334F-9029-B55D14F6D0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F22056C-067E-5945-ADC8-908514347E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F72E0E5-6D87-BE44-8F8D-BF4C557C39AA}"/>
              </a:ext>
            </a:extLst>
          </p:cNvPr>
          <p:cNvSpPr>
            <a:spLocks noGrp="1"/>
          </p:cNvSpPr>
          <p:nvPr>
            <p:ph type="dt" sz="half" idx="10"/>
          </p:nvPr>
        </p:nvSpPr>
        <p:spPr/>
        <p:txBody>
          <a:bodyPr/>
          <a:lstStyle/>
          <a:p>
            <a:fld id="{5C316670-22DA-CE45-BF19-C0B19D676291}" type="datetimeFigureOut">
              <a:rPr lang="en-GB" smtClean="0"/>
              <a:t>24/08/2020</a:t>
            </a:fld>
            <a:endParaRPr lang="en-GB"/>
          </a:p>
        </p:txBody>
      </p:sp>
      <p:sp>
        <p:nvSpPr>
          <p:cNvPr id="8" name="Footer Placeholder 7">
            <a:extLst>
              <a:ext uri="{FF2B5EF4-FFF2-40B4-BE49-F238E27FC236}">
                <a16:creationId xmlns:a16="http://schemas.microsoft.com/office/drawing/2014/main" id="{DC99A609-42F8-C740-98C2-A58D3FD6DC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9AA137A-77E8-A54C-9BB6-553FCEC11BCA}"/>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659888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954A-E00B-F047-9D56-1D746CE0078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BA0CC72-4BFD-2046-A9B9-4334A1C98D4B}"/>
              </a:ext>
            </a:extLst>
          </p:cNvPr>
          <p:cNvSpPr>
            <a:spLocks noGrp="1"/>
          </p:cNvSpPr>
          <p:nvPr>
            <p:ph type="dt" sz="half" idx="10"/>
          </p:nvPr>
        </p:nvSpPr>
        <p:spPr/>
        <p:txBody>
          <a:bodyPr/>
          <a:lstStyle/>
          <a:p>
            <a:fld id="{5C316670-22DA-CE45-BF19-C0B19D676291}" type="datetimeFigureOut">
              <a:rPr lang="en-GB" smtClean="0"/>
              <a:t>24/08/2020</a:t>
            </a:fld>
            <a:endParaRPr lang="en-GB"/>
          </a:p>
        </p:txBody>
      </p:sp>
      <p:sp>
        <p:nvSpPr>
          <p:cNvPr id="4" name="Footer Placeholder 3">
            <a:extLst>
              <a:ext uri="{FF2B5EF4-FFF2-40B4-BE49-F238E27FC236}">
                <a16:creationId xmlns:a16="http://schemas.microsoft.com/office/drawing/2014/main" id="{5F34112B-FE94-5C43-A1A6-94A05B4144C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58D8C94-FC42-7245-BD7B-A859DF0A0150}"/>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429155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53E271-EBF9-9744-9704-6D9CB4EC6DBC}"/>
              </a:ext>
            </a:extLst>
          </p:cNvPr>
          <p:cNvSpPr>
            <a:spLocks noGrp="1"/>
          </p:cNvSpPr>
          <p:nvPr>
            <p:ph type="dt" sz="half" idx="10"/>
          </p:nvPr>
        </p:nvSpPr>
        <p:spPr/>
        <p:txBody>
          <a:bodyPr/>
          <a:lstStyle/>
          <a:p>
            <a:fld id="{5C316670-22DA-CE45-BF19-C0B19D676291}" type="datetimeFigureOut">
              <a:rPr lang="en-GB" smtClean="0"/>
              <a:t>24/08/2020</a:t>
            </a:fld>
            <a:endParaRPr lang="en-GB"/>
          </a:p>
        </p:txBody>
      </p:sp>
      <p:sp>
        <p:nvSpPr>
          <p:cNvPr id="3" name="Footer Placeholder 2">
            <a:extLst>
              <a:ext uri="{FF2B5EF4-FFF2-40B4-BE49-F238E27FC236}">
                <a16:creationId xmlns:a16="http://schemas.microsoft.com/office/drawing/2014/main" id="{D0E66FAE-BF4D-7C43-8038-53688A1BA27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726C04F-C60D-3941-9EAC-829BD5CCBBF6}"/>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41722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EFB8-CAAC-5F45-94FA-8E6216ED2F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70B0ABC-3FC9-C84C-8E89-48BD1C60CE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E9022BC-1D31-384E-8E58-F3F188FCE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D7AB82-2421-6240-ABC2-0A21A9934E5C}"/>
              </a:ext>
            </a:extLst>
          </p:cNvPr>
          <p:cNvSpPr>
            <a:spLocks noGrp="1"/>
          </p:cNvSpPr>
          <p:nvPr>
            <p:ph type="dt" sz="half" idx="10"/>
          </p:nvPr>
        </p:nvSpPr>
        <p:spPr/>
        <p:txBody>
          <a:bodyPr/>
          <a:lstStyle/>
          <a:p>
            <a:fld id="{5C316670-22DA-CE45-BF19-C0B19D676291}" type="datetimeFigureOut">
              <a:rPr lang="en-GB" smtClean="0"/>
              <a:t>24/08/2020</a:t>
            </a:fld>
            <a:endParaRPr lang="en-GB"/>
          </a:p>
        </p:txBody>
      </p:sp>
      <p:sp>
        <p:nvSpPr>
          <p:cNvPr id="6" name="Footer Placeholder 5">
            <a:extLst>
              <a:ext uri="{FF2B5EF4-FFF2-40B4-BE49-F238E27FC236}">
                <a16:creationId xmlns:a16="http://schemas.microsoft.com/office/drawing/2014/main" id="{A5240EA3-7D9D-3D48-9B2D-C0C4E10686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4F4016-7D7E-C44A-B8B6-7DE385F30698}"/>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991279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C95D2-9CF0-E04C-81EA-801DE9B71F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11D417D-AA2D-8C47-BBB0-020D0E574A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F64C8A5-7CCB-CA46-804E-4126B91423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D92D63-7A51-F34E-929E-1B6276BA6F93}"/>
              </a:ext>
            </a:extLst>
          </p:cNvPr>
          <p:cNvSpPr>
            <a:spLocks noGrp="1"/>
          </p:cNvSpPr>
          <p:nvPr>
            <p:ph type="dt" sz="half" idx="10"/>
          </p:nvPr>
        </p:nvSpPr>
        <p:spPr/>
        <p:txBody>
          <a:bodyPr/>
          <a:lstStyle/>
          <a:p>
            <a:fld id="{5C316670-22DA-CE45-BF19-C0B19D676291}" type="datetimeFigureOut">
              <a:rPr lang="en-GB" smtClean="0"/>
              <a:t>24/08/2020</a:t>
            </a:fld>
            <a:endParaRPr lang="en-GB"/>
          </a:p>
        </p:txBody>
      </p:sp>
      <p:sp>
        <p:nvSpPr>
          <p:cNvPr id="6" name="Footer Placeholder 5">
            <a:extLst>
              <a:ext uri="{FF2B5EF4-FFF2-40B4-BE49-F238E27FC236}">
                <a16:creationId xmlns:a16="http://schemas.microsoft.com/office/drawing/2014/main" id="{291B1B0A-405B-B74F-9EE9-A627966EF4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65AB8A-ADE1-BA44-812D-C4F1BF4FDCFF}"/>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40059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C9B4ED-FAC8-8442-B918-911406C75D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5A06316-0CFF-3649-B861-652A3CB828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F6110A-9DAF-E34A-A9DD-F85EED80CB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316670-22DA-CE45-BF19-C0B19D676291}" type="datetimeFigureOut">
              <a:rPr lang="en-GB" smtClean="0"/>
              <a:t>24/08/2020</a:t>
            </a:fld>
            <a:endParaRPr lang="en-GB"/>
          </a:p>
        </p:txBody>
      </p:sp>
      <p:sp>
        <p:nvSpPr>
          <p:cNvPr id="5" name="Footer Placeholder 4">
            <a:extLst>
              <a:ext uri="{FF2B5EF4-FFF2-40B4-BE49-F238E27FC236}">
                <a16:creationId xmlns:a16="http://schemas.microsoft.com/office/drawing/2014/main" id="{EF7DD311-A86D-F349-90AA-E1DA747AB6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E10B1CA-1625-B140-8CDC-9A1F9028B4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BD628-5E07-9241-8FEA-5C0B8929F57B}" type="slidenum">
              <a:rPr lang="en-GB" smtClean="0"/>
              <a:t>‹#›</a:t>
            </a:fld>
            <a:endParaRPr lang="en-GB"/>
          </a:p>
        </p:txBody>
      </p:sp>
    </p:spTree>
    <p:extLst>
      <p:ext uri="{BB962C8B-B14F-4D97-AF65-F5344CB8AC3E}">
        <p14:creationId xmlns:p14="http://schemas.microsoft.com/office/powerpoint/2010/main" val="2341974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C4D54-29CB-FC4F-8921-0635126ADFBC}"/>
              </a:ext>
            </a:extLst>
          </p:cNvPr>
          <p:cNvSpPr>
            <a:spLocks noGrp="1"/>
          </p:cNvSpPr>
          <p:nvPr>
            <p:ph type="ctrTitle"/>
          </p:nvPr>
        </p:nvSpPr>
        <p:spPr/>
        <p:txBody>
          <a:bodyPr>
            <a:normAutofit fontScale="90000"/>
          </a:bodyPr>
          <a:lstStyle/>
          <a:p>
            <a:r>
              <a:rPr lang="en-GB" dirty="0"/>
              <a:t>Short INDELS: genetic markers for adaptive divergence</a:t>
            </a:r>
          </a:p>
        </p:txBody>
      </p:sp>
    </p:spTree>
    <p:extLst>
      <p:ext uri="{BB962C8B-B14F-4D97-AF65-F5344CB8AC3E}">
        <p14:creationId xmlns:p14="http://schemas.microsoft.com/office/powerpoint/2010/main" val="1790524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13F0727-7F5F-E947-AB1A-33BFBA8C725F}"/>
              </a:ext>
            </a:extLst>
          </p:cNvPr>
          <p:cNvPicPr>
            <a:picLocks noChangeAspect="1"/>
          </p:cNvPicPr>
          <p:nvPr/>
        </p:nvPicPr>
        <p:blipFill>
          <a:blip r:embed="rId2"/>
          <a:stretch>
            <a:fillRect/>
          </a:stretch>
        </p:blipFill>
        <p:spPr>
          <a:xfrm>
            <a:off x="1130045" y="0"/>
            <a:ext cx="9931910" cy="6858000"/>
          </a:xfrm>
          <a:prstGeom prst="rect">
            <a:avLst/>
          </a:prstGeom>
        </p:spPr>
      </p:pic>
    </p:spTree>
    <p:extLst>
      <p:ext uri="{BB962C8B-B14F-4D97-AF65-F5344CB8AC3E}">
        <p14:creationId xmlns:p14="http://schemas.microsoft.com/office/powerpoint/2010/main" val="3369321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2B4020A-CDB6-5243-ACC8-3BBF9A1D305B}"/>
              </a:ext>
            </a:extLst>
          </p:cNvPr>
          <p:cNvPicPr>
            <a:picLocks noChangeAspect="1"/>
          </p:cNvPicPr>
          <p:nvPr/>
        </p:nvPicPr>
        <p:blipFill>
          <a:blip r:embed="rId2"/>
          <a:stretch>
            <a:fillRect/>
          </a:stretch>
        </p:blipFill>
        <p:spPr>
          <a:xfrm>
            <a:off x="1130045" y="0"/>
            <a:ext cx="9931910" cy="6858000"/>
          </a:xfrm>
          <a:prstGeom prst="rect">
            <a:avLst/>
          </a:prstGeom>
        </p:spPr>
      </p:pic>
    </p:spTree>
    <p:extLst>
      <p:ext uri="{BB962C8B-B14F-4D97-AF65-F5344CB8AC3E}">
        <p14:creationId xmlns:p14="http://schemas.microsoft.com/office/powerpoint/2010/main" val="2205415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7418603-6370-D546-8218-8D70E777FB2E}"/>
              </a:ext>
            </a:extLst>
          </p:cNvPr>
          <p:cNvPicPr>
            <a:picLocks noChangeAspect="1"/>
          </p:cNvPicPr>
          <p:nvPr/>
        </p:nvPicPr>
        <p:blipFill>
          <a:blip r:embed="rId2"/>
          <a:stretch>
            <a:fillRect/>
          </a:stretch>
        </p:blipFill>
        <p:spPr>
          <a:xfrm>
            <a:off x="1130045" y="0"/>
            <a:ext cx="9931910" cy="6858000"/>
          </a:xfrm>
          <a:prstGeom prst="rect">
            <a:avLst/>
          </a:prstGeom>
        </p:spPr>
      </p:pic>
    </p:spTree>
    <p:extLst>
      <p:ext uri="{BB962C8B-B14F-4D97-AF65-F5344CB8AC3E}">
        <p14:creationId xmlns:p14="http://schemas.microsoft.com/office/powerpoint/2010/main" val="2247885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DF6520-EDB2-F542-8F0C-5B5C5851C99F}"/>
              </a:ext>
            </a:extLst>
          </p:cNvPr>
          <p:cNvPicPr>
            <a:picLocks noChangeAspect="1"/>
          </p:cNvPicPr>
          <p:nvPr/>
        </p:nvPicPr>
        <p:blipFill>
          <a:blip r:embed="rId2"/>
          <a:stretch>
            <a:fillRect/>
          </a:stretch>
        </p:blipFill>
        <p:spPr>
          <a:xfrm>
            <a:off x="3496970" y="0"/>
            <a:ext cx="8582014" cy="6858000"/>
          </a:xfrm>
          <a:prstGeom prst="rect">
            <a:avLst/>
          </a:prstGeom>
        </p:spPr>
      </p:pic>
      <p:sp>
        <p:nvSpPr>
          <p:cNvPr id="5" name="Rectangle 4">
            <a:extLst>
              <a:ext uri="{FF2B5EF4-FFF2-40B4-BE49-F238E27FC236}">
                <a16:creationId xmlns:a16="http://schemas.microsoft.com/office/drawing/2014/main" id="{FD3BB770-E744-054F-B4BB-DA2DB9BB6F96}"/>
              </a:ext>
            </a:extLst>
          </p:cNvPr>
          <p:cNvSpPr/>
          <p:nvPr/>
        </p:nvSpPr>
        <p:spPr>
          <a:xfrm>
            <a:off x="11225827" y="3309257"/>
            <a:ext cx="853157" cy="1208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A397FDF5-8A59-2D4C-97F0-4912FF522EAB}"/>
              </a:ext>
            </a:extLst>
          </p:cNvPr>
          <p:cNvSpPr/>
          <p:nvPr/>
        </p:nvSpPr>
        <p:spPr>
          <a:xfrm>
            <a:off x="198147" y="189654"/>
            <a:ext cx="1951175" cy="369332"/>
          </a:xfrm>
          <a:prstGeom prst="rect">
            <a:avLst/>
          </a:prstGeom>
        </p:spPr>
        <p:txBody>
          <a:bodyPr wrap="none">
            <a:spAutoFit/>
          </a:bodyPr>
          <a:lstStyle/>
          <a:p>
            <a:pPr marL="342900" indent="-342900">
              <a:buFont typeface="+mj-lt"/>
              <a:buAutoNum type="arabicPeriod" startAt="3"/>
            </a:pPr>
            <a:r>
              <a:rPr lang="en-GB" b="1" dirty="0"/>
              <a:t>Outlier sharing</a:t>
            </a:r>
          </a:p>
        </p:txBody>
      </p:sp>
      <p:sp>
        <p:nvSpPr>
          <p:cNvPr id="7" name="TextBox 6">
            <a:extLst>
              <a:ext uri="{FF2B5EF4-FFF2-40B4-BE49-F238E27FC236}">
                <a16:creationId xmlns:a16="http://schemas.microsoft.com/office/drawing/2014/main" id="{81F67D3C-CE30-6343-9E15-628ECEA80C1A}"/>
              </a:ext>
            </a:extLst>
          </p:cNvPr>
          <p:cNvSpPr txBox="1"/>
          <p:nvPr/>
        </p:nvSpPr>
        <p:spPr>
          <a:xfrm>
            <a:off x="198147" y="666814"/>
            <a:ext cx="3542958" cy="307777"/>
          </a:xfrm>
          <a:prstGeom prst="rect">
            <a:avLst/>
          </a:prstGeom>
          <a:noFill/>
        </p:spPr>
        <p:txBody>
          <a:bodyPr wrap="none" rtlCol="0">
            <a:spAutoFit/>
          </a:bodyPr>
          <a:lstStyle/>
          <a:p>
            <a:pPr marL="285750" indent="-285750">
              <a:buFont typeface="Arial" panose="020B0604020202020204" pitchFamily="34" charset="0"/>
              <a:buChar char="•"/>
            </a:pPr>
            <a:r>
              <a:rPr lang="en-GB" sz="1400" dirty="0"/>
              <a:t>Variants after cline analysis (</a:t>
            </a:r>
            <a:r>
              <a:rPr lang="en-GB" sz="1400" dirty="0" err="1"/>
              <a:t>maf</a:t>
            </a:r>
            <a:r>
              <a:rPr lang="en-GB" sz="1400" dirty="0"/>
              <a:t> filter 0.1)</a:t>
            </a:r>
          </a:p>
        </p:txBody>
      </p:sp>
    </p:spTree>
    <p:extLst>
      <p:ext uri="{BB962C8B-B14F-4D97-AF65-F5344CB8AC3E}">
        <p14:creationId xmlns:p14="http://schemas.microsoft.com/office/powerpoint/2010/main" val="185700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104746-9502-BF42-B442-FC2DA9E881B8}"/>
              </a:ext>
            </a:extLst>
          </p:cNvPr>
          <p:cNvPicPr>
            <a:picLocks noChangeAspect="1"/>
          </p:cNvPicPr>
          <p:nvPr/>
        </p:nvPicPr>
        <p:blipFill>
          <a:blip r:embed="rId2"/>
          <a:stretch>
            <a:fillRect/>
          </a:stretch>
        </p:blipFill>
        <p:spPr>
          <a:xfrm>
            <a:off x="2062135" y="643466"/>
            <a:ext cx="8067730" cy="5571067"/>
          </a:xfrm>
          <a:prstGeom prst="rect">
            <a:avLst/>
          </a:prstGeom>
        </p:spPr>
      </p:pic>
    </p:spTree>
    <p:extLst>
      <p:ext uri="{BB962C8B-B14F-4D97-AF65-F5344CB8AC3E}">
        <p14:creationId xmlns:p14="http://schemas.microsoft.com/office/powerpoint/2010/main" val="2029847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C05133-9CEF-0040-974C-6E6A43929D30}"/>
              </a:ext>
            </a:extLst>
          </p:cNvPr>
          <p:cNvSpPr txBox="1"/>
          <p:nvPr/>
        </p:nvSpPr>
        <p:spPr>
          <a:xfrm>
            <a:off x="1076446" y="868101"/>
            <a:ext cx="7862089" cy="923330"/>
          </a:xfrm>
          <a:prstGeom prst="rect">
            <a:avLst/>
          </a:prstGeom>
          <a:noFill/>
        </p:spPr>
        <p:txBody>
          <a:bodyPr wrap="none" rtlCol="0">
            <a:spAutoFit/>
          </a:bodyPr>
          <a:lstStyle/>
          <a:p>
            <a:pPr marL="285750" indent="-285750">
              <a:buFont typeface="Arial" panose="020B0604020202020204" pitchFamily="34" charset="0"/>
              <a:buChar char="•"/>
            </a:pPr>
            <a:r>
              <a:rPr lang="en-GB" dirty="0"/>
              <a:t>Divergent natural selection vs neutral processes</a:t>
            </a:r>
          </a:p>
          <a:p>
            <a:pPr marL="285750" indent="-285750">
              <a:buFont typeface="Arial" panose="020B0604020202020204" pitchFamily="34" charset="0"/>
              <a:buChar char="•"/>
            </a:pPr>
            <a:r>
              <a:rPr lang="en-GB" dirty="0"/>
              <a:t>Species with high diversity</a:t>
            </a:r>
          </a:p>
          <a:p>
            <a:pPr marL="285750" indent="-285750">
              <a:buFont typeface="Arial" panose="020B0604020202020204" pitchFamily="34" charset="0"/>
              <a:buChar char="•"/>
            </a:pPr>
            <a:r>
              <a:rPr lang="en-GB" dirty="0"/>
              <a:t>Systems with imperfect genomes can still contain useful functional information</a:t>
            </a:r>
          </a:p>
        </p:txBody>
      </p:sp>
      <p:sp>
        <p:nvSpPr>
          <p:cNvPr id="3" name="TextBox 2">
            <a:extLst>
              <a:ext uri="{FF2B5EF4-FFF2-40B4-BE49-F238E27FC236}">
                <a16:creationId xmlns:a16="http://schemas.microsoft.com/office/drawing/2014/main" id="{73417CCC-4934-B542-8466-8FABD072DFE2}"/>
              </a:ext>
            </a:extLst>
          </p:cNvPr>
          <p:cNvSpPr txBox="1"/>
          <p:nvPr/>
        </p:nvSpPr>
        <p:spPr>
          <a:xfrm>
            <a:off x="1250066" y="3113590"/>
            <a:ext cx="4348050" cy="1200329"/>
          </a:xfrm>
          <a:prstGeom prst="rect">
            <a:avLst/>
          </a:prstGeom>
          <a:noFill/>
        </p:spPr>
        <p:txBody>
          <a:bodyPr wrap="none" rtlCol="0">
            <a:spAutoFit/>
          </a:bodyPr>
          <a:lstStyle/>
          <a:p>
            <a:pPr marL="342900" indent="-342900">
              <a:buFont typeface="+mj-lt"/>
              <a:buAutoNum type="arabicPeriod"/>
            </a:pPr>
            <a:r>
              <a:rPr lang="en-GB" dirty="0"/>
              <a:t>Clustering of (different types) markers</a:t>
            </a:r>
          </a:p>
          <a:p>
            <a:pPr marL="342900" indent="-342900">
              <a:buFont typeface="+mj-lt"/>
              <a:buAutoNum type="arabicPeriod"/>
            </a:pPr>
            <a:r>
              <a:rPr lang="en-GB" dirty="0"/>
              <a:t>Unfolded allele frequency spectra (</a:t>
            </a:r>
            <a:r>
              <a:rPr lang="en-GB" dirty="0" err="1"/>
              <a:t>uAFS</a:t>
            </a:r>
            <a:r>
              <a:rPr lang="en-GB" dirty="0"/>
              <a:t>)</a:t>
            </a:r>
          </a:p>
          <a:p>
            <a:pPr marL="342900" indent="-342900">
              <a:buFont typeface="+mj-lt"/>
              <a:buAutoNum type="arabicPeriod"/>
            </a:pPr>
            <a:r>
              <a:rPr lang="en-GB" dirty="0"/>
              <a:t>Outlier sharing</a:t>
            </a:r>
          </a:p>
          <a:p>
            <a:pPr marL="342900" indent="-342900">
              <a:buFont typeface="+mj-lt"/>
              <a:buAutoNum type="arabicPeriod"/>
            </a:pPr>
            <a:r>
              <a:rPr lang="en-GB" dirty="0"/>
              <a:t>Distributions of cline parameters</a:t>
            </a:r>
          </a:p>
        </p:txBody>
      </p:sp>
      <p:sp>
        <p:nvSpPr>
          <p:cNvPr id="4" name="TextBox 3">
            <a:extLst>
              <a:ext uri="{FF2B5EF4-FFF2-40B4-BE49-F238E27FC236}">
                <a16:creationId xmlns:a16="http://schemas.microsoft.com/office/drawing/2014/main" id="{E0575A65-E5F2-544E-A20B-4AC528CC804B}"/>
              </a:ext>
            </a:extLst>
          </p:cNvPr>
          <p:cNvSpPr txBox="1"/>
          <p:nvPr/>
        </p:nvSpPr>
        <p:spPr>
          <a:xfrm>
            <a:off x="1076446" y="498769"/>
            <a:ext cx="4195379" cy="369332"/>
          </a:xfrm>
          <a:prstGeom prst="rect">
            <a:avLst/>
          </a:prstGeom>
          <a:noFill/>
        </p:spPr>
        <p:txBody>
          <a:bodyPr wrap="none" rtlCol="0">
            <a:spAutoFit/>
          </a:bodyPr>
          <a:lstStyle/>
          <a:p>
            <a:r>
              <a:rPr lang="en-GB" dirty="0"/>
              <a:t>Original aspects of the short INDELs paper:</a:t>
            </a:r>
          </a:p>
        </p:txBody>
      </p:sp>
      <p:sp>
        <p:nvSpPr>
          <p:cNvPr id="5" name="TextBox 4">
            <a:extLst>
              <a:ext uri="{FF2B5EF4-FFF2-40B4-BE49-F238E27FC236}">
                <a16:creationId xmlns:a16="http://schemas.microsoft.com/office/drawing/2014/main" id="{7582EF19-BA6B-6245-89EB-9D22A3FCE7F3}"/>
              </a:ext>
            </a:extLst>
          </p:cNvPr>
          <p:cNvSpPr txBox="1"/>
          <p:nvPr/>
        </p:nvSpPr>
        <p:spPr>
          <a:xfrm>
            <a:off x="1091112" y="2744258"/>
            <a:ext cx="2494273" cy="369332"/>
          </a:xfrm>
          <a:prstGeom prst="rect">
            <a:avLst/>
          </a:prstGeom>
          <a:noFill/>
        </p:spPr>
        <p:txBody>
          <a:bodyPr wrap="none" rtlCol="0">
            <a:spAutoFit/>
          </a:bodyPr>
          <a:lstStyle/>
          <a:p>
            <a:r>
              <a:rPr lang="en-GB" dirty="0"/>
              <a:t>INDEL-SNP comparisons:</a:t>
            </a:r>
          </a:p>
        </p:txBody>
      </p:sp>
    </p:spTree>
    <p:extLst>
      <p:ext uri="{BB962C8B-B14F-4D97-AF65-F5344CB8AC3E}">
        <p14:creationId xmlns:p14="http://schemas.microsoft.com/office/powerpoint/2010/main" val="173221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5C94907-3C55-8F4F-AFAD-76D22D98602A}"/>
              </a:ext>
            </a:extLst>
          </p:cNvPr>
          <p:cNvPicPr>
            <a:picLocks noChangeAspect="1"/>
          </p:cNvPicPr>
          <p:nvPr/>
        </p:nvPicPr>
        <p:blipFill>
          <a:blip r:embed="rId2"/>
          <a:stretch>
            <a:fillRect/>
          </a:stretch>
        </p:blipFill>
        <p:spPr>
          <a:xfrm>
            <a:off x="1631950" y="342900"/>
            <a:ext cx="8928100" cy="6172200"/>
          </a:xfrm>
          <a:prstGeom prst="rect">
            <a:avLst/>
          </a:prstGeom>
        </p:spPr>
      </p:pic>
      <p:sp>
        <p:nvSpPr>
          <p:cNvPr id="7" name="Rectangle 6">
            <a:extLst>
              <a:ext uri="{FF2B5EF4-FFF2-40B4-BE49-F238E27FC236}">
                <a16:creationId xmlns:a16="http://schemas.microsoft.com/office/drawing/2014/main" id="{A8D2AC74-9C08-904B-A6DF-4BE10C6CF2CD}"/>
              </a:ext>
            </a:extLst>
          </p:cNvPr>
          <p:cNvSpPr/>
          <p:nvPr/>
        </p:nvSpPr>
        <p:spPr>
          <a:xfrm>
            <a:off x="2166257" y="1338943"/>
            <a:ext cx="8098972" cy="396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C4737C90-FDBF-A54A-8528-1D17F933391D}"/>
              </a:ext>
            </a:extLst>
          </p:cNvPr>
          <p:cNvSpPr/>
          <p:nvPr/>
        </p:nvSpPr>
        <p:spPr>
          <a:xfrm>
            <a:off x="2166257" y="3271159"/>
            <a:ext cx="8098972" cy="396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D47DB824-3D7C-0C43-9AD1-E17F69EF721F}"/>
              </a:ext>
            </a:extLst>
          </p:cNvPr>
          <p:cNvSpPr/>
          <p:nvPr/>
        </p:nvSpPr>
        <p:spPr>
          <a:xfrm>
            <a:off x="2166257" y="5203374"/>
            <a:ext cx="8098972" cy="396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85532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3488A9-9024-294F-BC6D-2BE50DD98EB6}"/>
              </a:ext>
            </a:extLst>
          </p:cNvPr>
          <p:cNvPicPr>
            <a:picLocks noChangeAspect="1"/>
          </p:cNvPicPr>
          <p:nvPr/>
        </p:nvPicPr>
        <p:blipFill rotWithShape="1">
          <a:blip r:embed="rId2"/>
          <a:srcRect r="14641"/>
          <a:stretch/>
        </p:blipFill>
        <p:spPr>
          <a:xfrm>
            <a:off x="1631950" y="342900"/>
            <a:ext cx="7620907" cy="6172200"/>
          </a:xfrm>
          <a:prstGeom prst="rect">
            <a:avLst/>
          </a:prstGeom>
        </p:spPr>
      </p:pic>
      <p:sp>
        <p:nvSpPr>
          <p:cNvPr id="4" name="Oval 3">
            <a:extLst>
              <a:ext uri="{FF2B5EF4-FFF2-40B4-BE49-F238E27FC236}">
                <a16:creationId xmlns:a16="http://schemas.microsoft.com/office/drawing/2014/main" id="{316832BC-C9C0-1643-BC0B-331B62B57C18}"/>
              </a:ext>
            </a:extLst>
          </p:cNvPr>
          <p:cNvSpPr/>
          <p:nvPr/>
        </p:nvSpPr>
        <p:spPr>
          <a:xfrm>
            <a:off x="7043059" y="342900"/>
            <a:ext cx="1861457" cy="1050471"/>
          </a:xfrm>
          <a:prstGeom prst="ellipse">
            <a:avLst/>
          </a:prstGeom>
          <a:noFill/>
          <a:ln w="38100">
            <a:solidFill>
              <a:srgbClr val="619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2B72C4DF-E662-E244-9975-B9154081A09E}"/>
              </a:ext>
            </a:extLst>
          </p:cNvPr>
          <p:cNvSpPr txBox="1"/>
          <p:nvPr/>
        </p:nvSpPr>
        <p:spPr>
          <a:xfrm>
            <a:off x="9252857" y="342900"/>
            <a:ext cx="2286000" cy="4524315"/>
          </a:xfrm>
          <a:prstGeom prst="rect">
            <a:avLst/>
          </a:prstGeom>
          <a:noFill/>
        </p:spPr>
        <p:txBody>
          <a:bodyPr wrap="square" rtlCol="0">
            <a:spAutoFit/>
          </a:bodyPr>
          <a:lstStyle/>
          <a:p>
            <a:r>
              <a:rPr lang="en-GB" dirty="0"/>
              <a:t>In CZA WAVE RIGHT there are 23 individuals.</a:t>
            </a:r>
          </a:p>
          <a:p>
            <a:endParaRPr lang="en-GB" dirty="0"/>
          </a:p>
          <a:p>
            <a:r>
              <a:rPr lang="en-GB" dirty="0"/>
              <a:t>Using a filter of 20 individuals per variants, the numbers of polymorphic variants are:</a:t>
            </a:r>
          </a:p>
          <a:p>
            <a:r>
              <a:rPr lang="en-GB" dirty="0"/>
              <a:t>20000 INDELs.</a:t>
            </a:r>
          </a:p>
          <a:p>
            <a:r>
              <a:rPr lang="en-GB" dirty="0"/>
              <a:t>89745 SNPs.</a:t>
            </a:r>
          </a:p>
          <a:p>
            <a:endParaRPr lang="en-GB" dirty="0"/>
          </a:p>
          <a:p>
            <a:r>
              <a:rPr lang="en-GB" dirty="0"/>
              <a:t>These numbers have changed very little. INDELs are five less and </a:t>
            </a:r>
            <a:r>
              <a:rPr lang="en-GB"/>
              <a:t>SNPs are 25 less.</a:t>
            </a:r>
            <a:endParaRPr lang="en-GB" dirty="0"/>
          </a:p>
        </p:txBody>
      </p:sp>
    </p:spTree>
    <p:extLst>
      <p:ext uri="{BB962C8B-B14F-4D97-AF65-F5344CB8AC3E}">
        <p14:creationId xmlns:p14="http://schemas.microsoft.com/office/powerpoint/2010/main" val="2478824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9B477E-5E39-F240-86CA-65F077DF0726}"/>
              </a:ext>
            </a:extLst>
          </p:cNvPr>
          <p:cNvSpPr txBox="1"/>
          <p:nvPr/>
        </p:nvSpPr>
        <p:spPr>
          <a:xfrm>
            <a:off x="6926444" y="409596"/>
            <a:ext cx="4460012" cy="4247317"/>
          </a:xfrm>
          <a:prstGeom prst="rect">
            <a:avLst/>
          </a:prstGeom>
          <a:noFill/>
        </p:spPr>
        <p:txBody>
          <a:bodyPr wrap="square" rtlCol="0">
            <a:spAutoFit/>
          </a:bodyPr>
          <a:lstStyle/>
          <a:p>
            <a:pPr marL="285750" indent="-285750">
              <a:buFont typeface="Arial" panose="020B0604020202020204" pitchFamily="34" charset="0"/>
              <a:buChar char="•"/>
            </a:pPr>
            <a:r>
              <a:rPr lang="en-GB" dirty="0"/>
              <a:t>INDELs and SNPs after filtering but before cline analysis</a:t>
            </a:r>
            <a:br>
              <a:rPr lang="en-GB" dirty="0"/>
            </a:br>
            <a:endParaRPr lang="en-GB" dirty="0"/>
          </a:p>
          <a:p>
            <a:pPr marL="285750" indent="-285750">
              <a:buFont typeface="Arial" panose="020B0604020202020204" pitchFamily="34" charset="0"/>
              <a:buChar char="•"/>
            </a:pPr>
            <a:r>
              <a:rPr lang="en-GB" dirty="0"/>
              <a:t>Kept variants inside and outside inversions</a:t>
            </a:r>
            <a:br>
              <a:rPr lang="en-GB" dirty="0"/>
            </a:br>
            <a:r>
              <a:rPr lang="en-GB" dirty="0"/>
              <a:t>Unique INDELs = 20005</a:t>
            </a:r>
            <a:br>
              <a:rPr lang="en-GB" dirty="0"/>
            </a:br>
            <a:r>
              <a:rPr lang="en-GB" dirty="0"/>
              <a:t>Unique SNPs = 89770</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With map position</a:t>
            </a:r>
            <a:br>
              <a:rPr lang="en-GB" dirty="0"/>
            </a:br>
            <a:r>
              <a:rPr lang="en-GB" dirty="0"/>
              <a:t>Unique INDELs = 7209</a:t>
            </a:r>
            <a:br>
              <a:rPr lang="en-GB" dirty="0"/>
            </a:br>
            <a:r>
              <a:rPr lang="en-GB" dirty="0"/>
              <a:t>Unique SNPs = 34290</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Without map position</a:t>
            </a:r>
            <a:br>
              <a:rPr lang="en-GB" dirty="0"/>
            </a:br>
            <a:r>
              <a:rPr lang="en-GB" dirty="0"/>
              <a:t>Unique INDELs = 12796</a:t>
            </a:r>
            <a:br>
              <a:rPr lang="en-GB" dirty="0"/>
            </a:br>
            <a:r>
              <a:rPr lang="en-GB" dirty="0"/>
              <a:t>Unique SNPs = 55480</a:t>
            </a:r>
          </a:p>
          <a:p>
            <a:pPr marL="285750" indent="-285750">
              <a:buFont typeface="Arial" panose="020B0604020202020204" pitchFamily="34" charset="0"/>
              <a:buChar char="•"/>
            </a:pPr>
            <a:endParaRPr lang="en-GB" dirty="0"/>
          </a:p>
        </p:txBody>
      </p:sp>
      <p:sp>
        <p:nvSpPr>
          <p:cNvPr id="9" name="Rectangle 8">
            <a:extLst>
              <a:ext uri="{FF2B5EF4-FFF2-40B4-BE49-F238E27FC236}">
                <a16:creationId xmlns:a16="http://schemas.microsoft.com/office/drawing/2014/main" id="{900A70BA-388F-4547-862E-740BE8CCAC50}"/>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a:pPr>
            <a:r>
              <a:rPr lang="en-GB" b="1" dirty="0"/>
              <a:t>Clustering of (different types) markers</a:t>
            </a:r>
          </a:p>
        </p:txBody>
      </p:sp>
      <p:pic>
        <p:nvPicPr>
          <p:cNvPr id="3" name="Picture 2">
            <a:extLst>
              <a:ext uri="{FF2B5EF4-FFF2-40B4-BE49-F238E27FC236}">
                <a16:creationId xmlns:a16="http://schemas.microsoft.com/office/drawing/2014/main" id="{3E6479BB-6EE6-6F40-B817-A34BC57B5652}"/>
              </a:ext>
            </a:extLst>
          </p:cNvPr>
          <p:cNvPicPr>
            <a:picLocks noChangeAspect="1"/>
          </p:cNvPicPr>
          <p:nvPr/>
        </p:nvPicPr>
        <p:blipFill>
          <a:blip r:embed="rId2"/>
          <a:stretch>
            <a:fillRect/>
          </a:stretch>
        </p:blipFill>
        <p:spPr>
          <a:xfrm>
            <a:off x="115615" y="778929"/>
            <a:ext cx="6079072" cy="6079072"/>
          </a:xfrm>
          <a:prstGeom prst="rect">
            <a:avLst/>
          </a:prstGeom>
        </p:spPr>
      </p:pic>
      <p:graphicFrame>
        <p:nvGraphicFramePr>
          <p:cNvPr id="8" name="Table 13">
            <a:extLst>
              <a:ext uri="{FF2B5EF4-FFF2-40B4-BE49-F238E27FC236}">
                <a16:creationId xmlns:a16="http://schemas.microsoft.com/office/drawing/2014/main" id="{D4A7650E-E280-1447-93B1-BBDE7568FE9D}"/>
              </a:ext>
            </a:extLst>
          </p:cNvPr>
          <p:cNvGraphicFramePr>
            <a:graphicFrameLocks noGrp="1"/>
          </p:cNvGraphicFramePr>
          <p:nvPr>
            <p:extLst>
              <p:ext uri="{D42A27DB-BD31-4B8C-83A1-F6EECF244321}">
                <p14:modId xmlns:p14="http://schemas.microsoft.com/office/powerpoint/2010/main" val="4061610662"/>
              </p:ext>
            </p:extLst>
          </p:nvPr>
        </p:nvGraphicFramePr>
        <p:xfrm>
          <a:off x="6926444" y="4673350"/>
          <a:ext cx="4248000" cy="1872000"/>
        </p:xfrm>
        <a:graphic>
          <a:graphicData uri="http://schemas.openxmlformats.org/drawingml/2006/table">
            <a:tbl>
              <a:tblPr firstRow="1" lastCol="1">
                <a:tableStyleId>{F5AB1C69-6EDB-4FF4-983F-18BD219EF322}</a:tableStyleId>
              </a:tblPr>
              <a:tblGrid>
                <a:gridCol w="1062000">
                  <a:extLst>
                    <a:ext uri="{9D8B030D-6E8A-4147-A177-3AD203B41FA5}">
                      <a16:colId xmlns:a16="http://schemas.microsoft.com/office/drawing/2014/main" val="165484807"/>
                    </a:ext>
                  </a:extLst>
                </a:gridCol>
                <a:gridCol w="1062000">
                  <a:extLst>
                    <a:ext uri="{9D8B030D-6E8A-4147-A177-3AD203B41FA5}">
                      <a16:colId xmlns:a16="http://schemas.microsoft.com/office/drawing/2014/main" val="2725821749"/>
                    </a:ext>
                  </a:extLst>
                </a:gridCol>
                <a:gridCol w="1062000">
                  <a:extLst>
                    <a:ext uri="{9D8B030D-6E8A-4147-A177-3AD203B41FA5}">
                      <a16:colId xmlns:a16="http://schemas.microsoft.com/office/drawing/2014/main" val="1984912032"/>
                    </a:ext>
                  </a:extLst>
                </a:gridCol>
                <a:gridCol w="1062000">
                  <a:extLst>
                    <a:ext uri="{9D8B030D-6E8A-4147-A177-3AD203B41FA5}">
                      <a16:colId xmlns:a16="http://schemas.microsoft.com/office/drawing/2014/main" val="520875440"/>
                    </a:ext>
                  </a:extLst>
                </a:gridCol>
              </a:tblGrid>
              <a:tr h="468000">
                <a:tc>
                  <a:txBody>
                    <a:bodyPr/>
                    <a:lstStyle/>
                    <a:p>
                      <a:r>
                        <a:rPr lang="en-GB" sz="1200" b="0" dirty="0">
                          <a:solidFill>
                            <a:schemeClr val="tx1"/>
                          </a:solidFill>
                        </a:rPr>
                        <a:t>WAVE LEFT</a:t>
                      </a:r>
                    </a:p>
                  </a:txBody>
                  <a:tcPr>
                    <a:lnT w="12700" cap="flat" cmpd="sng" algn="ctr">
                      <a:solidFill>
                        <a:schemeClr val="tx1"/>
                      </a:solidFill>
                      <a:prstDash val="solid"/>
                      <a:round/>
                      <a:headEnd type="none" w="med" len="med"/>
                      <a:tailEnd type="none" w="med" len="med"/>
                    </a:lnT>
                  </a:tcPr>
                </a:tc>
                <a:tc>
                  <a:txBody>
                    <a:bodyPr/>
                    <a:lstStyle/>
                    <a:p>
                      <a:r>
                        <a:rPr lang="en-GB" sz="1200" b="0" dirty="0">
                          <a:solidFill>
                            <a:schemeClr val="tx1"/>
                          </a:solidFill>
                        </a:rPr>
                        <a:t>CRAB</a:t>
                      </a:r>
                    </a:p>
                  </a:txBody>
                  <a:tcPr>
                    <a:lnT w="12700" cap="flat" cmpd="sng" algn="ctr">
                      <a:solidFill>
                        <a:schemeClr val="tx1"/>
                      </a:solidFill>
                      <a:prstDash val="solid"/>
                      <a:round/>
                      <a:headEnd type="none" w="med" len="med"/>
                      <a:tailEnd type="none" w="med" len="med"/>
                    </a:lnT>
                  </a:tcPr>
                </a:tc>
                <a:tc>
                  <a:txBody>
                    <a:bodyPr/>
                    <a:lstStyle/>
                    <a:p>
                      <a:r>
                        <a:rPr lang="en-GB" sz="1200" b="0" dirty="0">
                          <a:solidFill>
                            <a:schemeClr val="tx1"/>
                          </a:solidFill>
                        </a:rPr>
                        <a:t>WAVE RIGHT</a:t>
                      </a:r>
                    </a:p>
                  </a:txBody>
                  <a:tcPr>
                    <a:lnT w="12700" cap="flat" cmpd="sng" algn="ctr">
                      <a:solidFill>
                        <a:schemeClr val="tx1"/>
                      </a:solidFill>
                      <a:prstDash val="solid"/>
                      <a:round/>
                      <a:headEnd type="none" w="med" len="med"/>
                      <a:tailEnd type="none" w="med" len="med"/>
                    </a:lnT>
                  </a:tcPr>
                </a:tc>
                <a:tc>
                  <a:txBody>
                    <a:bodyPr/>
                    <a:lstStyle/>
                    <a:p>
                      <a:r>
                        <a:rPr lang="en-GB" sz="1200" b="0" dirty="0">
                          <a:solidFill>
                            <a:schemeClr val="tx1"/>
                          </a:solidFill>
                        </a:rPr>
                        <a:t>INDEL-SNP CORRELATION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49802885"/>
                  </a:ext>
                </a:extLst>
              </a:tr>
              <a:tr h="468000">
                <a:tc>
                  <a:txBody>
                    <a:bodyPr/>
                    <a:lstStyle/>
                    <a:p>
                      <a:r>
                        <a:rPr lang="en-GB" sz="1200" b="0" dirty="0">
                          <a:solidFill>
                            <a:schemeClr val="tx1"/>
                          </a:solidFill>
                        </a:rPr>
                        <a:t>0.77</a:t>
                      </a:r>
                    </a:p>
                  </a:txBody>
                  <a:tcPr/>
                </a:tc>
                <a:tc>
                  <a:txBody>
                    <a:bodyPr/>
                    <a:lstStyle/>
                    <a:p>
                      <a:r>
                        <a:rPr lang="en-GB" sz="1200" b="0" dirty="0">
                          <a:solidFill>
                            <a:schemeClr val="tx1"/>
                          </a:solidFill>
                        </a:rPr>
                        <a:t>0.77</a:t>
                      </a:r>
                    </a:p>
                  </a:txBody>
                  <a:tcPr/>
                </a:tc>
                <a:tc>
                  <a:txBody>
                    <a:bodyPr/>
                    <a:lstStyle/>
                    <a:p>
                      <a:r>
                        <a:rPr lang="en-GB" sz="1200" b="0" dirty="0">
                          <a:solidFill>
                            <a:schemeClr val="tx1"/>
                          </a:solidFill>
                        </a:rPr>
                        <a:t>0.77</a:t>
                      </a:r>
                    </a:p>
                  </a:txBody>
                  <a:tcPr/>
                </a:tc>
                <a:tc>
                  <a:txBody>
                    <a:bodyPr/>
                    <a:lstStyle/>
                    <a:p>
                      <a:r>
                        <a:rPr lang="en-GB" sz="1200" b="0" dirty="0">
                          <a:solidFill>
                            <a:schemeClr val="tx1"/>
                          </a:solidFill>
                        </a:rPr>
                        <a:t>CZA</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8962288"/>
                  </a:ext>
                </a:extLst>
              </a:tr>
              <a:tr h="468000">
                <a:tc>
                  <a:txBody>
                    <a:bodyPr/>
                    <a:lstStyle/>
                    <a:p>
                      <a:r>
                        <a:rPr lang="en-GB" sz="1200" b="0" dirty="0">
                          <a:solidFill>
                            <a:schemeClr val="tx1"/>
                          </a:solidFill>
                        </a:rPr>
                        <a:t>0.79</a:t>
                      </a:r>
                    </a:p>
                  </a:txBody>
                  <a:tcPr/>
                </a:tc>
                <a:tc>
                  <a:txBody>
                    <a:bodyPr/>
                    <a:lstStyle/>
                    <a:p>
                      <a:r>
                        <a:rPr lang="en-GB" sz="1200" b="0" dirty="0">
                          <a:solidFill>
                            <a:schemeClr val="tx1"/>
                          </a:solidFill>
                        </a:rPr>
                        <a:t>0.79</a:t>
                      </a:r>
                    </a:p>
                  </a:txBody>
                  <a:tcPr/>
                </a:tc>
                <a:tc>
                  <a:txBody>
                    <a:bodyPr/>
                    <a:lstStyle/>
                    <a:p>
                      <a:r>
                        <a:rPr lang="en-GB" sz="1200" b="0" dirty="0">
                          <a:solidFill>
                            <a:schemeClr val="tx1"/>
                          </a:solidFill>
                        </a:rPr>
                        <a:t>0.79</a:t>
                      </a:r>
                    </a:p>
                  </a:txBody>
                  <a:tcPr/>
                </a:tc>
                <a:tc>
                  <a:txBody>
                    <a:bodyPr/>
                    <a:lstStyle/>
                    <a:p>
                      <a:r>
                        <a:rPr lang="en-GB" sz="1200" b="0" dirty="0">
                          <a:solidFill>
                            <a:schemeClr val="tx1"/>
                          </a:solidFill>
                        </a:rPr>
                        <a:t>CZB</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22791459"/>
                  </a:ext>
                </a:extLst>
              </a:tr>
              <a:tr h="468000">
                <a:tc>
                  <a:txBody>
                    <a:bodyPr/>
                    <a:lstStyle/>
                    <a:p>
                      <a:r>
                        <a:rPr lang="en-GB" sz="1200" b="0" dirty="0">
                          <a:solidFill>
                            <a:schemeClr val="tx1"/>
                          </a:solidFill>
                        </a:rPr>
                        <a:t>0.79</a:t>
                      </a:r>
                    </a:p>
                  </a:txBody>
                  <a:tcPr>
                    <a:lnB w="12700" cap="flat" cmpd="sng" algn="ctr">
                      <a:solidFill>
                        <a:schemeClr val="tx1"/>
                      </a:solidFill>
                      <a:prstDash val="solid"/>
                      <a:round/>
                      <a:headEnd type="none" w="med" len="med"/>
                      <a:tailEnd type="none" w="med" len="med"/>
                    </a:lnB>
                  </a:tcPr>
                </a:tc>
                <a:tc>
                  <a:txBody>
                    <a:bodyPr/>
                    <a:lstStyle/>
                    <a:p>
                      <a:r>
                        <a:rPr lang="en-GB" sz="1200" b="0" dirty="0">
                          <a:solidFill>
                            <a:schemeClr val="tx1"/>
                          </a:solidFill>
                        </a:rPr>
                        <a:t>0.79</a:t>
                      </a:r>
                    </a:p>
                  </a:txBody>
                  <a:tcPr>
                    <a:lnB w="12700" cap="flat" cmpd="sng" algn="ctr">
                      <a:solidFill>
                        <a:schemeClr val="tx1"/>
                      </a:solidFill>
                      <a:prstDash val="solid"/>
                      <a:round/>
                      <a:headEnd type="none" w="med" len="med"/>
                      <a:tailEnd type="none" w="med" len="med"/>
                    </a:lnB>
                  </a:tcPr>
                </a:tc>
                <a:tc>
                  <a:txBody>
                    <a:bodyPr/>
                    <a:lstStyle/>
                    <a:p>
                      <a:r>
                        <a:rPr lang="en-GB" sz="1200" b="0" dirty="0">
                          <a:solidFill>
                            <a:schemeClr val="tx1"/>
                          </a:solidFill>
                        </a:rPr>
                        <a:t>0.79</a:t>
                      </a:r>
                    </a:p>
                  </a:txBody>
                  <a:tcPr>
                    <a:lnB w="12700" cap="flat" cmpd="sng" algn="ctr">
                      <a:solidFill>
                        <a:schemeClr val="tx1"/>
                      </a:solidFill>
                      <a:prstDash val="solid"/>
                      <a:round/>
                      <a:headEnd type="none" w="med" len="med"/>
                      <a:tailEnd type="none" w="med" len="med"/>
                    </a:lnB>
                  </a:tcPr>
                </a:tc>
                <a:tc>
                  <a:txBody>
                    <a:bodyPr/>
                    <a:lstStyle/>
                    <a:p>
                      <a:r>
                        <a:rPr lang="en-GB" sz="1200" b="0" dirty="0">
                          <a:solidFill>
                            <a:schemeClr val="tx1"/>
                          </a:solidFill>
                        </a:rPr>
                        <a:t>CZD</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9302360"/>
                  </a:ext>
                </a:extLst>
              </a:tr>
            </a:tbl>
          </a:graphicData>
        </a:graphic>
      </p:graphicFrame>
    </p:spTree>
    <p:extLst>
      <p:ext uri="{BB962C8B-B14F-4D97-AF65-F5344CB8AC3E}">
        <p14:creationId xmlns:p14="http://schemas.microsoft.com/office/powerpoint/2010/main" val="94471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9B477E-5E39-F240-86CA-65F077DF0726}"/>
              </a:ext>
            </a:extLst>
          </p:cNvPr>
          <p:cNvSpPr txBox="1"/>
          <p:nvPr/>
        </p:nvSpPr>
        <p:spPr>
          <a:xfrm>
            <a:off x="6926444" y="409596"/>
            <a:ext cx="4248000" cy="3970318"/>
          </a:xfrm>
          <a:prstGeom prst="rect">
            <a:avLst/>
          </a:prstGeom>
          <a:noFill/>
        </p:spPr>
        <p:txBody>
          <a:bodyPr wrap="square" rtlCol="0">
            <a:spAutoFit/>
          </a:bodyPr>
          <a:lstStyle/>
          <a:p>
            <a:pPr marL="285750" indent="-285750">
              <a:buFont typeface="Arial" panose="020B0604020202020204" pitchFamily="34" charset="0"/>
              <a:buChar char="•"/>
            </a:pPr>
            <a:r>
              <a:rPr lang="en-GB" dirty="0"/>
              <a:t>INDELs and SNPs after filtering but before cline analysis</a:t>
            </a:r>
            <a:br>
              <a:rPr lang="en-GB" dirty="0"/>
            </a:br>
            <a:endParaRPr lang="en-GB" dirty="0"/>
          </a:p>
          <a:p>
            <a:pPr marL="285750" indent="-285750">
              <a:buFont typeface="Arial" panose="020B0604020202020204" pitchFamily="34" charset="0"/>
              <a:buChar char="•"/>
            </a:pPr>
            <a:r>
              <a:rPr lang="en-GB" dirty="0"/>
              <a:t>Kept only variants outside inversions</a:t>
            </a:r>
            <a:br>
              <a:rPr lang="en-GB" dirty="0"/>
            </a:br>
            <a:r>
              <a:rPr lang="en-GB" dirty="0"/>
              <a:t>Unique INDELs = 18373</a:t>
            </a:r>
            <a:br>
              <a:rPr lang="en-GB" dirty="0"/>
            </a:br>
            <a:r>
              <a:rPr lang="en-GB" dirty="0"/>
              <a:t>Unique SNPs = 82087</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With map position</a:t>
            </a:r>
            <a:br>
              <a:rPr lang="en-GB" dirty="0"/>
            </a:br>
            <a:r>
              <a:rPr lang="en-GB" dirty="0"/>
              <a:t>Unique INDELs = 5577</a:t>
            </a:r>
            <a:br>
              <a:rPr lang="en-GB" dirty="0"/>
            </a:br>
            <a:r>
              <a:rPr lang="en-GB" dirty="0"/>
              <a:t>Unique SNPs = 26607</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Without map position</a:t>
            </a:r>
            <a:br>
              <a:rPr lang="en-GB" dirty="0"/>
            </a:br>
            <a:r>
              <a:rPr lang="en-GB" dirty="0"/>
              <a:t>Unique INDELs = 12796</a:t>
            </a:r>
            <a:br>
              <a:rPr lang="en-GB" dirty="0"/>
            </a:br>
            <a:r>
              <a:rPr lang="en-GB" dirty="0"/>
              <a:t>Unique SNPs = 55480</a:t>
            </a:r>
          </a:p>
        </p:txBody>
      </p:sp>
      <p:sp>
        <p:nvSpPr>
          <p:cNvPr id="9" name="Rectangle 8">
            <a:extLst>
              <a:ext uri="{FF2B5EF4-FFF2-40B4-BE49-F238E27FC236}">
                <a16:creationId xmlns:a16="http://schemas.microsoft.com/office/drawing/2014/main" id="{900A70BA-388F-4547-862E-740BE8CCAC50}"/>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a:pPr>
            <a:r>
              <a:rPr lang="en-GB" b="1" dirty="0"/>
              <a:t>Clustering of (different types) markers</a:t>
            </a:r>
          </a:p>
        </p:txBody>
      </p:sp>
      <p:graphicFrame>
        <p:nvGraphicFramePr>
          <p:cNvPr id="8" name="Table 13">
            <a:extLst>
              <a:ext uri="{FF2B5EF4-FFF2-40B4-BE49-F238E27FC236}">
                <a16:creationId xmlns:a16="http://schemas.microsoft.com/office/drawing/2014/main" id="{D4A7650E-E280-1447-93B1-BBDE7568FE9D}"/>
              </a:ext>
            </a:extLst>
          </p:cNvPr>
          <p:cNvGraphicFramePr>
            <a:graphicFrameLocks noGrp="1"/>
          </p:cNvGraphicFramePr>
          <p:nvPr>
            <p:extLst>
              <p:ext uri="{D42A27DB-BD31-4B8C-83A1-F6EECF244321}">
                <p14:modId xmlns:p14="http://schemas.microsoft.com/office/powerpoint/2010/main" val="3756705546"/>
              </p:ext>
            </p:extLst>
          </p:nvPr>
        </p:nvGraphicFramePr>
        <p:xfrm>
          <a:off x="6926444" y="4673350"/>
          <a:ext cx="4248000" cy="1872000"/>
        </p:xfrm>
        <a:graphic>
          <a:graphicData uri="http://schemas.openxmlformats.org/drawingml/2006/table">
            <a:tbl>
              <a:tblPr firstRow="1" lastCol="1">
                <a:tableStyleId>{F5AB1C69-6EDB-4FF4-983F-18BD219EF322}</a:tableStyleId>
              </a:tblPr>
              <a:tblGrid>
                <a:gridCol w="1062000">
                  <a:extLst>
                    <a:ext uri="{9D8B030D-6E8A-4147-A177-3AD203B41FA5}">
                      <a16:colId xmlns:a16="http://schemas.microsoft.com/office/drawing/2014/main" val="165484807"/>
                    </a:ext>
                  </a:extLst>
                </a:gridCol>
                <a:gridCol w="1062000">
                  <a:extLst>
                    <a:ext uri="{9D8B030D-6E8A-4147-A177-3AD203B41FA5}">
                      <a16:colId xmlns:a16="http://schemas.microsoft.com/office/drawing/2014/main" val="2725821749"/>
                    </a:ext>
                  </a:extLst>
                </a:gridCol>
                <a:gridCol w="1062000">
                  <a:extLst>
                    <a:ext uri="{9D8B030D-6E8A-4147-A177-3AD203B41FA5}">
                      <a16:colId xmlns:a16="http://schemas.microsoft.com/office/drawing/2014/main" val="1984912032"/>
                    </a:ext>
                  </a:extLst>
                </a:gridCol>
                <a:gridCol w="1062000">
                  <a:extLst>
                    <a:ext uri="{9D8B030D-6E8A-4147-A177-3AD203B41FA5}">
                      <a16:colId xmlns:a16="http://schemas.microsoft.com/office/drawing/2014/main" val="520875440"/>
                    </a:ext>
                  </a:extLst>
                </a:gridCol>
              </a:tblGrid>
              <a:tr h="468000">
                <a:tc>
                  <a:txBody>
                    <a:bodyPr/>
                    <a:lstStyle/>
                    <a:p>
                      <a:r>
                        <a:rPr lang="en-GB" sz="1200" b="0" dirty="0">
                          <a:solidFill>
                            <a:schemeClr val="tx1"/>
                          </a:solidFill>
                        </a:rPr>
                        <a:t>WAVE LEFT</a:t>
                      </a:r>
                    </a:p>
                  </a:txBody>
                  <a:tcPr>
                    <a:lnT w="12700" cap="flat" cmpd="sng" algn="ctr">
                      <a:solidFill>
                        <a:schemeClr val="tx1"/>
                      </a:solidFill>
                      <a:prstDash val="solid"/>
                      <a:round/>
                      <a:headEnd type="none" w="med" len="med"/>
                      <a:tailEnd type="none" w="med" len="med"/>
                    </a:lnT>
                  </a:tcPr>
                </a:tc>
                <a:tc>
                  <a:txBody>
                    <a:bodyPr/>
                    <a:lstStyle/>
                    <a:p>
                      <a:r>
                        <a:rPr lang="en-GB" sz="1200" b="0" dirty="0">
                          <a:solidFill>
                            <a:schemeClr val="tx1"/>
                          </a:solidFill>
                        </a:rPr>
                        <a:t>CRAB</a:t>
                      </a:r>
                    </a:p>
                  </a:txBody>
                  <a:tcPr>
                    <a:lnT w="12700" cap="flat" cmpd="sng" algn="ctr">
                      <a:solidFill>
                        <a:schemeClr val="tx1"/>
                      </a:solidFill>
                      <a:prstDash val="solid"/>
                      <a:round/>
                      <a:headEnd type="none" w="med" len="med"/>
                      <a:tailEnd type="none" w="med" len="med"/>
                    </a:lnT>
                  </a:tcPr>
                </a:tc>
                <a:tc>
                  <a:txBody>
                    <a:bodyPr/>
                    <a:lstStyle/>
                    <a:p>
                      <a:r>
                        <a:rPr lang="en-GB" sz="1200" b="0" dirty="0">
                          <a:solidFill>
                            <a:schemeClr val="tx1"/>
                          </a:solidFill>
                        </a:rPr>
                        <a:t>WAVE RIGHT</a:t>
                      </a:r>
                    </a:p>
                  </a:txBody>
                  <a:tcPr>
                    <a:lnT w="12700" cap="flat" cmpd="sng" algn="ctr">
                      <a:solidFill>
                        <a:schemeClr val="tx1"/>
                      </a:solidFill>
                      <a:prstDash val="solid"/>
                      <a:round/>
                      <a:headEnd type="none" w="med" len="med"/>
                      <a:tailEnd type="none" w="med" len="med"/>
                    </a:lnT>
                  </a:tcPr>
                </a:tc>
                <a:tc>
                  <a:txBody>
                    <a:bodyPr/>
                    <a:lstStyle/>
                    <a:p>
                      <a:r>
                        <a:rPr lang="en-GB" sz="1200" b="0" dirty="0">
                          <a:solidFill>
                            <a:schemeClr val="tx1"/>
                          </a:solidFill>
                        </a:rPr>
                        <a:t>INDEL-SNP CORRELATION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49802885"/>
                  </a:ext>
                </a:extLst>
              </a:tr>
              <a:tr h="468000">
                <a:tc>
                  <a:txBody>
                    <a:bodyPr/>
                    <a:lstStyle/>
                    <a:p>
                      <a:r>
                        <a:rPr lang="en-GB" sz="1200" b="0" dirty="0">
                          <a:solidFill>
                            <a:schemeClr val="tx1"/>
                          </a:solidFill>
                        </a:rPr>
                        <a:t>0.78</a:t>
                      </a:r>
                    </a:p>
                  </a:txBody>
                  <a:tcPr/>
                </a:tc>
                <a:tc>
                  <a:txBody>
                    <a:bodyPr/>
                    <a:lstStyle/>
                    <a:p>
                      <a:r>
                        <a:rPr lang="en-GB" sz="1200" b="0" dirty="0">
                          <a:solidFill>
                            <a:schemeClr val="tx1"/>
                          </a:solidFill>
                        </a:rPr>
                        <a:t>0.78</a:t>
                      </a:r>
                    </a:p>
                  </a:txBody>
                  <a:tcPr/>
                </a:tc>
                <a:tc>
                  <a:txBody>
                    <a:bodyPr/>
                    <a:lstStyle/>
                    <a:p>
                      <a:r>
                        <a:rPr lang="en-GB" sz="1200" b="0" dirty="0">
                          <a:solidFill>
                            <a:schemeClr val="tx1"/>
                          </a:solidFill>
                        </a:rPr>
                        <a:t>0.78</a:t>
                      </a:r>
                    </a:p>
                  </a:txBody>
                  <a:tcPr/>
                </a:tc>
                <a:tc>
                  <a:txBody>
                    <a:bodyPr/>
                    <a:lstStyle/>
                    <a:p>
                      <a:r>
                        <a:rPr lang="en-GB" sz="1200" b="0" dirty="0">
                          <a:solidFill>
                            <a:schemeClr val="tx1"/>
                          </a:solidFill>
                        </a:rPr>
                        <a:t>CZA</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8962288"/>
                  </a:ext>
                </a:extLst>
              </a:tr>
              <a:tr h="468000">
                <a:tc>
                  <a:txBody>
                    <a:bodyPr/>
                    <a:lstStyle/>
                    <a:p>
                      <a:r>
                        <a:rPr lang="en-GB" sz="1200" b="0" dirty="0">
                          <a:solidFill>
                            <a:schemeClr val="tx1"/>
                          </a:solidFill>
                        </a:rPr>
                        <a:t>0.79</a:t>
                      </a:r>
                    </a:p>
                  </a:txBody>
                  <a:tcPr/>
                </a:tc>
                <a:tc>
                  <a:txBody>
                    <a:bodyPr/>
                    <a:lstStyle/>
                    <a:p>
                      <a:r>
                        <a:rPr lang="en-GB" sz="1200" b="0" dirty="0">
                          <a:solidFill>
                            <a:schemeClr val="tx1"/>
                          </a:solidFill>
                        </a:rPr>
                        <a:t>0.79</a:t>
                      </a:r>
                    </a:p>
                  </a:txBody>
                  <a:tcPr/>
                </a:tc>
                <a:tc>
                  <a:txBody>
                    <a:bodyPr/>
                    <a:lstStyle/>
                    <a:p>
                      <a:r>
                        <a:rPr lang="en-GB" sz="1200" b="0" dirty="0">
                          <a:solidFill>
                            <a:schemeClr val="tx1"/>
                          </a:solidFill>
                        </a:rPr>
                        <a:t>0.79</a:t>
                      </a:r>
                    </a:p>
                  </a:txBody>
                  <a:tcPr/>
                </a:tc>
                <a:tc>
                  <a:txBody>
                    <a:bodyPr/>
                    <a:lstStyle/>
                    <a:p>
                      <a:r>
                        <a:rPr lang="en-GB" sz="1200" b="0" dirty="0">
                          <a:solidFill>
                            <a:schemeClr val="tx1"/>
                          </a:solidFill>
                        </a:rPr>
                        <a:t>CZB</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22791459"/>
                  </a:ext>
                </a:extLst>
              </a:tr>
              <a:tr h="468000">
                <a:tc>
                  <a:txBody>
                    <a:bodyPr/>
                    <a:lstStyle/>
                    <a:p>
                      <a:r>
                        <a:rPr lang="en-GB" sz="1200" b="0" dirty="0">
                          <a:solidFill>
                            <a:schemeClr val="tx1"/>
                          </a:solidFill>
                        </a:rPr>
                        <a:t>0.79</a:t>
                      </a:r>
                    </a:p>
                  </a:txBody>
                  <a:tcPr>
                    <a:lnB w="12700" cap="flat" cmpd="sng" algn="ctr">
                      <a:solidFill>
                        <a:schemeClr val="tx1"/>
                      </a:solidFill>
                      <a:prstDash val="solid"/>
                      <a:round/>
                      <a:headEnd type="none" w="med" len="med"/>
                      <a:tailEnd type="none" w="med" len="med"/>
                    </a:lnB>
                  </a:tcPr>
                </a:tc>
                <a:tc>
                  <a:txBody>
                    <a:bodyPr/>
                    <a:lstStyle/>
                    <a:p>
                      <a:r>
                        <a:rPr lang="en-GB" sz="1200" b="0" dirty="0">
                          <a:solidFill>
                            <a:schemeClr val="tx1"/>
                          </a:solidFill>
                        </a:rPr>
                        <a:t>0.79</a:t>
                      </a:r>
                    </a:p>
                  </a:txBody>
                  <a:tcPr>
                    <a:lnB w="12700" cap="flat" cmpd="sng" algn="ctr">
                      <a:solidFill>
                        <a:schemeClr val="tx1"/>
                      </a:solidFill>
                      <a:prstDash val="solid"/>
                      <a:round/>
                      <a:headEnd type="none" w="med" len="med"/>
                      <a:tailEnd type="none" w="med" len="med"/>
                    </a:lnB>
                  </a:tcPr>
                </a:tc>
                <a:tc>
                  <a:txBody>
                    <a:bodyPr/>
                    <a:lstStyle/>
                    <a:p>
                      <a:r>
                        <a:rPr lang="en-GB" sz="1200" b="0" dirty="0">
                          <a:solidFill>
                            <a:schemeClr val="tx1"/>
                          </a:solidFill>
                        </a:rPr>
                        <a:t>0.79</a:t>
                      </a:r>
                    </a:p>
                  </a:txBody>
                  <a:tcPr>
                    <a:lnB w="12700" cap="flat" cmpd="sng" algn="ctr">
                      <a:solidFill>
                        <a:schemeClr val="tx1"/>
                      </a:solidFill>
                      <a:prstDash val="solid"/>
                      <a:round/>
                      <a:headEnd type="none" w="med" len="med"/>
                      <a:tailEnd type="none" w="med" len="med"/>
                    </a:lnB>
                  </a:tcPr>
                </a:tc>
                <a:tc>
                  <a:txBody>
                    <a:bodyPr/>
                    <a:lstStyle/>
                    <a:p>
                      <a:r>
                        <a:rPr lang="en-GB" sz="1200" b="0" dirty="0">
                          <a:solidFill>
                            <a:schemeClr val="tx1"/>
                          </a:solidFill>
                        </a:rPr>
                        <a:t>CZD</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9302360"/>
                  </a:ext>
                </a:extLst>
              </a:tr>
            </a:tbl>
          </a:graphicData>
        </a:graphic>
      </p:graphicFrame>
      <p:pic>
        <p:nvPicPr>
          <p:cNvPr id="4" name="Picture 3">
            <a:extLst>
              <a:ext uri="{FF2B5EF4-FFF2-40B4-BE49-F238E27FC236}">
                <a16:creationId xmlns:a16="http://schemas.microsoft.com/office/drawing/2014/main" id="{AA34348C-9B8E-E244-ABC0-E5850888A62A}"/>
              </a:ext>
            </a:extLst>
          </p:cNvPr>
          <p:cNvPicPr>
            <a:picLocks noChangeAspect="1"/>
          </p:cNvPicPr>
          <p:nvPr/>
        </p:nvPicPr>
        <p:blipFill>
          <a:blip r:embed="rId2"/>
          <a:stretch>
            <a:fillRect/>
          </a:stretch>
        </p:blipFill>
        <p:spPr>
          <a:xfrm>
            <a:off x="68444" y="778928"/>
            <a:ext cx="6079072" cy="6079072"/>
          </a:xfrm>
          <a:prstGeom prst="rect">
            <a:avLst/>
          </a:prstGeom>
        </p:spPr>
      </p:pic>
    </p:spTree>
    <p:extLst>
      <p:ext uri="{BB962C8B-B14F-4D97-AF65-F5344CB8AC3E}">
        <p14:creationId xmlns:p14="http://schemas.microsoft.com/office/powerpoint/2010/main" val="3118575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4415696" cy="369332"/>
          </a:xfrm>
          <a:prstGeom prst="rect">
            <a:avLst/>
          </a:prstGeom>
        </p:spPr>
        <p:txBody>
          <a:bodyPr wrap="none">
            <a:spAutoFit/>
          </a:bodyPr>
          <a:lstStyle/>
          <a:p>
            <a:pPr marL="342900" indent="-342900">
              <a:buFont typeface="+mj-lt"/>
              <a:buAutoNum type="arabicPeriod" startAt="2"/>
            </a:pPr>
            <a:r>
              <a:rPr lang="en-GB" b="1" dirty="0"/>
              <a:t>Unfolded allele frequency spectra (</a:t>
            </a:r>
            <a:r>
              <a:rPr lang="en-GB" b="1" dirty="0" err="1"/>
              <a:t>uAFS</a:t>
            </a:r>
            <a:r>
              <a:rPr lang="en-GB" b="1" dirty="0"/>
              <a:t>)</a:t>
            </a:r>
          </a:p>
        </p:txBody>
      </p:sp>
      <p:sp>
        <p:nvSpPr>
          <p:cNvPr id="12" name="TextBox 11">
            <a:extLst>
              <a:ext uri="{FF2B5EF4-FFF2-40B4-BE49-F238E27FC236}">
                <a16:creationId xmlns:a16="http://schemas.microsoft.com/office/drawing/2014/main" id="{EE2B360A-DD67-7142-A309-F624C4AD0FFE}"/>
              </a:ext>
            </a:extLst>
          </p:cNvPr>
          <p:cNvSpPr txBox="1"/>
          <p:nvPr/>
        </p:nvSpPr>
        <p:spPr>
          <a:xfrm>
            <a:off x="528116" y="891445"/>
            <a:ext cx="3976152" cy="1938992"/>
          </a:xfrm>
          <a:prstGeom prst="rect">
            <a:avLst/>
          </a:prstGeom>
          <a:noFill/>
        </p:spPr>
        <p:txBody>
          <a:bodyPr wrap="square" rtlCol="0">
            <a:spAutoFit/>
          </a:bodyPr>
          <a:lstStyle/>
          <a:p>
            <a:pPr marL="285750" indent="-285750">
              <a:buFont typeface="Arial" panose="020B0604020202020204" pitchFamily="34" charset="0"/>
              <a:buChar char="•"/>
            </a:pPr>
            <a:r>
              <a:rPr lang="en-GB" sz="1200" dirty="0"/>
              <a:t>Ancestral state was inferred from called genotypes:</a:t>
            </a:r>
            <a:br>
              <a:rPr lang="en-GB" sz="1200" dirty="0"/>
            </a:br>
            <a:endParaRPr lang="en-GB" sz="1200" dirty="0"/>
          </a:p>
          <a:p>
            <a:pPr marL="800100" lvl="1" indent="-342900">
              <a:buFont typeface="+mj-lt"/>
              <a:buAutoNum type="arabicPeriod"/>
            </a:pPr>
            <a:r>
              <a:rPr lang="en-GB" sz="1200" dirty="0"/>
              <a:t>Reference allele = ancestral allele = </a:t>
            </a:r>
            <a:r>
              <a:rPr lang="en-GB" sz="1200" dirty="0" err="1"/>
              <a:t>ref_anc</a:t>
            </a:r>
            <a:br>
              <a:rPr lang="en-GB" sz="1200" dirty="0"/>
            </a:br>
            <a:r>
              <a:rPr lang="en-GB" sz="1200" i="1" dirty="0"/>
              <a:t>compressa</a:t>
            </a:r>
            <a:r>
              <a:rPr lang="en-GB" sz="1200" dirty="0"/>
              <a:t> is homo for the reference allele (0)</a:t>
            </a:r>
            <a:br>
              <a:rPr lang="en-GB" sz="1200" dirty="0"/>
            </a:br>
            <a:endParaRPr lang="en-GB" sz="1200" dirty="0"/>
          </a:p>
          <a:p>
            <a:pPr marL="800100" lvl="1" indent="-342900">
              <a:buFont typeface="+mj-lt"/>
              <a:buAutoNum type="arabicPeriod"/>
            </a:pPr>
            <a:r>
              <a:rPr lang="en-GB" sz="1200" dirty="0"/>
              <a:t>Alternative allele = ancestral allele = </a:t>
            </a:r>
            <a:r>
              <a:rPr lang="en-GB" sz="1200" dirty="0" err="1"/>
              <a:t>alt_anc</a:t>
            </a:r>
            <a:br>
              <a:rPr lang="en-GB" sz="1200" dirty="0"/>
            </a:br>
            <a:r>
              <a:rPr lang="en-GB" sz="1200" i="1" dirty="0"/>
              <a:t>compressa</a:t>
            </a:r>
            <a:r>
              <a:rPr lang="en-GB" sz="1200" dirty="0"/>
              <a:t> is homo for the alternative allele (2)</a:t>
            </a:r>
            <a:br>
              <a:rPr lang="en-GB" sz="1200" dirty="0"/>
            </a:br>
            <a:endParaRPr lang="en-GB" sz="1200" dirty="0"/>
          </a:p>
          <a:p>
            <a:pPr marL="800100" lvl="1" indent="-342900">
              <a:buFont typeface="+mj-lt"/>
              <a:buAutoNum type="arabicPeriod"/>
            </a:pPr>
            <a:r>
              <a:rPr lang="en-GB" sz="1200" dirty="0"/>
              <a:t>Unknown ancestry = het</a:t>
            </a:r>
            <a:br>
              <a:rPr lang="en-GB" sz="1200" dirty="0"/>
            </a:br>
            <a:r>
              <a:rPr lang="en-GB" sz="1200" i="1" dirty="0"/>
              <a:t>compressa </a:t>
            </a:r>
            <a:r>
              <a:rPr lang="en-GB" sz="1200" dirty="0"/>
              <a:t>is het (1)</a:t>
            </a:r>
          </a:p>
        </p:txBody>
      </p:sp>
      <p:sp>
        <p:nvSpPr>
          <p:cNvPr id="10" name="TextBox 9">
            <a:extLst>
              <a:ext uri="{FF2B5EF4-FFF2-40B4-BE49-F238E27FC236}">
                <a16:creationId xmlns:a16="http://schemas.microsoft.com/office/drawing/2014/main" id="{FAD7677D-CF08-2A48-BCD6-BF0C89FAEF58}"/>
              </a:ext>
            </a:extLst>
          </p:cNvPr>
          <p:cNvSpPr txBox="1"/>
          <p:nvPr/>
        </p:nvSpPr>
        <p:spPr>
          <a:xfrm>
            <a:off x="5204178" y="218137"/>
            <a:ext cx="6459706" cy="1569660"/>
          </a:xfrm>
          <a:prstGeom prst="rect">
            <a:avLst/>
          </a:prstGeom>
          <a:noFill/>
        </p:spPr>
        <p:txBody>
          <a:bodyPr wrap="square" rtlCol="0">
            <a:spAutoFit/>
          </a:bodyPr>
          <a:lstStyle/>
          <a:p>
            <a:pPr algn="just"/>
            <a:r>
              <a:rPr lang="en-GB" sz="1600" i="1" dirty="0"/>
              <a:t>Table 1. Count of INDELs and SNPs for each combination of possible allelic states given one outgroup (L. compressa) with two samples (NE and W). There are two combinations in which the allelic state is concordant in both samples (in green), eight in which the allelic state can only be retrieved from one sample (in yellow) and finally, five in which the allelic state cannot be inferred (in red).</a:t>
            </a:r>
          </a:p>
        </p:txBody>
      </p:sp>
      <p:graphicFrame>
        <p:nvGraphicFramePr>
          <p:cNvPr id="11" name="Table 10">
            <a:extLst>
              <a:ext uri="{FF2B5EF4-FFF2-40B4-BE49-F238E27FC236}">
                <a16:creationId xmlns:a16="http://schemas.microsoft.com/office/drawing/2014/main" id="{277FA5A2-C925-FB43-AB2E-F48C0A90A884}"/>
              </a:ext>
            </a:extLst>
          </p:cNvPr>
          <p:cNvGraphicFramePr>
            <a:graphicFrameLocks noGrp="1"/>
          </p:cNvGraphicFramePr>
          <p:nvPr>
            <p:extLst>
              <p:ext uri="{D42A27DB-BD31-4B8C-83A1-F6EECF244321}">
                <p14:modId xmlns:p14="http://schemas.microsoft.com/office/powerpoint/2010/main" val="3002538025"/>
              </p:ext>
            </p:extLst>
          </p:nvPr>
        </p:nvGraphicFramePr>
        <p:xfrm>
          <a:off x="5291266" y="1826743"/>
          <a:ext cx="4549424" cy="4813120"/>
        </p:xfrm>
        <a:graphic>
          <a:graphicData uri="http://schemas.openxmlformats.org/drawingml/2006/table">
            <a:tbl>
              <a:tblPr>
                <a:tableStyleId>{8799B23B-EC83-4686-B30A-512413B5E67A}</a:tableStyleId>
              </a:tblPr>
              <a:tblGrid>
                <a:gridCol w="1137356">
                  <a:extLst>
                    <a:ext uri="{9D8B030D-6E8A-4147-A177-3AD203B41FA5}">
                      <a16:colId xmlns:a16="http://schemas.microsoft.com/office/drawing/2014/main" val="1443910406"/>
                    </a:ext>
                  </a:extLst>
                </a:gridCol>
                <a:gridCol w="1137356">
                  <a:extLst>
                    <a:ext uri="{9D8B030D-6E8A-4147-A177-3AD203B41FA5}">
                      <a16:colId xmlns:a16="http://schemas.microsoft.com/office/drawing/2014/main" val="1785900349"/>
                    </a:ext>
                  </a:extLst>
                </a:gridCol>
                <a:gridCol w="1137356">
                  <a:extLst>
                    <a:ext uri="{9D8B030D-6E8A-4147-A177-3AD203B41FA5}">
                      <a16:colId xmlns:a16="http://schemas.microsoft.com/office/drawing/2014/main" val="379685620"/>
                    </a:ext>
                  </a:extLst>
                </a:gridCol>
                <a:gridCol w="1137356">
                  <a:extLst>
                    <a:ext uri="{9D8B030D-6E8A-4147-A177-3AD203B41FA5}">
                      <a16:colId xmlns:a16="http://schemas.microsoft.com/office/drawing/2014/main" val="1564789063"/>
                    </a:ext>
                  </a:extLst>
                </a:gridCol>
              </a:tblGrid>
              <a:tr h="300820">
                <a:tc>
                  <a:txBody>
                    <a:bodyPr/>
                    <a:lstStyle/>
                    <a:p>
                      <a:r>
                        <a:rPr lang="en-US" sz="1600" b="1" dirty="0">
                          <a:effectLst/>
                        </a:rPr>
                        <a:t>NE_Lcomp</a:t>
                      </a:r>
                    </a:p>
                  </a:txBody>
                  <a:tcPr marL="22110" marR="22110" marT="17688" marB="17688" anchor="ctr"/>
                </a:tc>
                <a:tc>
                  <a:txBody>
                    <a:bodyPr/>
                    <a:lstStyle/>
                    <a:p>
                      <a:r>
                        <a:rPr lang="en-US" sz="1600" b="1" dirty="0">
                          <a:effectLst/>
                        </a:rPr>
                        <a:t>W_Lcomp</a:t>
                      </a:r>
                    </a:p>
                  </a:txBody>
                  <a:tcPr marL="22110" marR="22110" marT="17688" marB="17688" anchor="ctr"/>
                </a:tc>
                <a:tc>
                  <a:txBody>
                    <a:bodyPr/>
                    <a:lstStyle/>
                    <a:p>
                      <a:r>
                        <a:rPr lang="en-US" sz="1600" b="1" dirty="0">
                          <a:effectLst/>
                        </a:rPr>
                        <a:t>INDEL</a:t>
                      </a:r>
                    </a:p>
                  </a:txBody>
                  <a:tcPr marL="22110" marR="22110" marT="17688" marB="17688" anchor="ctr"/>
                </a:tc>
                <a:tc>
                  <a:txBody>
                    <a:bodyPr/>
                    <a:lstStyle/>
                    <a:p>
                      <a:r>
                        <a:rPr lang="en-US" sz="1600" b="1" dirty="0">
                          <a:effectLst/>
                        </a:rPr>
                        <a:t>SNP</a:t>
                      </a:r>
                    </a:p>
                  </a:txBody>
                  <a:tcPr marL="22110" marR="22110" marT="17688" marB="17688" anchor="ctr"/>
                </a:tc>
                <a:extLst>
                  <a:ext uri="{0D108BD9-81ED-4DB2-BD59-A6C34878D82A}">
                    <a16:rowId xmlns:a16="http://schemas.microsoft.com/office/drawing/2014/main" val="1258513969"/>
                  </a:ext>
                </a:extLst>
              </a:tr>
              <a:tr h="300820">
                <a:tc>
                  <a:txBody>
                    <a:bodyPr/>
                    <a:lstStyle/>
                    <a:p>
                      <a:r>
                        <a:rPr lang="en-US" sz="1600" dirty="0">
                          <a:solidFill>
                            <a:schemeClr val="tx1"/>
                          </a:solidFill>
                          <a:effectLst/>
                        </a:rPr>
                        <a:t>alt_anc</a:t>
                      </a:r>
                    </a:p>
                  </a:txBody>
                  <a:tcPr marL="22110" marR="22110" marT="17688" marB="17688" anchor="ctr">
                    <a:solidFill>
                      <a:srgbClr val="92D050"/>
                    </a:solidFill>
                  </a:tcPr>
                </a:tc>
                <a:tc>
                  <a:txBody>
                    <a:bodyPr/>
                    <a:lstStyle/>
                    <a:p>
                      <a:r>
                        <a:rPr lang="en-US" sz="1600" dirty="0">
                          <a:solidFill>
                            <a:schemeClr val="tx1"/>
                          </a:solidFill>
                          <a:effectLst/>
                        </a:rPr>
                        <a:t>alt_anc</a:t>
                      </a:r>
                    </a:p>
                  </a:txBody>
                  <a:tcPr marL="22110" marR="22110" marT="17688" marB="17688" anchor="ctr">
                    <a:solidFill>
                      <a:srgbClr val="92D050"/>
                    </a:solidFill>
                  </a:tcPr>
                </a:tc>
                <a:tc>
                  <a:txBody>
                    <a:bodyPr/>
                    <a:lstStyle/>
                    <a:p>
                      <a:r>
                        <a:rPr lang="en-US" sz="1600" dirty="0">
                          <a:solidFill>
                            <a:schemeClr val="tx1"/>
                          </a:solidFill>
                          <a:effectLst/>
                        </a:rPr>
                        <a:t>5305</a:t>
                      </a:r>
                    </a:p>
                  </a:txBody>
                  <a:tcPr marL="22110" marR="22110" marT="17688" marB="17688" anchor="ctr">
                    <a:solidFill>
                      <a:srgbClr val="92D050"/>
                    </a:solidFill>
                  </a:tcPr>
                </a:tc>
                <a:tc>
                  <a:txBody>
                    <a:bodyPr/>
                    <a:lstStyle/>
                    <a:p>
                      <a:r>
                        <a:rPr lang="en-US" sz="1600" dirty="0">
                          <a:solidFill>
                            <a:schemeClr val="tx1"/>
                          </a:solidFill>
                          <a:effectLst/>
                        </a:rPr>
                        <a:t>27188</a:t>
                      </a:r>
                    </a:p>
                  </a:txBody>
                  <a:tcPr marL="23485" marR="23485" marT="18788" marB="18788" anchor="ctr">
                    <a:solidFill>
                      <a:srgbClr val="92D050"/>
                    </a:solidFill>
                  </a:tcPr>
                </a:tc>
                <a:extLst>
                  <a:ext uri="{0D108BD9-81ED-4DB2-BD59-A6C34878D82A}">
                    <a16:rowId xmlns:a16="http://schemas.microsoft.com/office/drawing/2014/main" val="3666930787"/>
                  </a:ext>
                </a:extLst>
              </a:tr>
              <a:tr h="300820">
                <a:tc>
                  <a:txBody>
                    <a:bodyPr/>
                    <a:lstStyle/>
                    <a:p>
                      <a:r>
                        <a:rPr lang="en-US" sz="1600" dirty="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het</a:t>
                      </a:r>
                    </a:p>
                  </a:txBody>
                  <a:tcPr marL="22110" marR="22110" marT="17688" marB="17688" anchor="ctr">
                    <a:solidFill>
                      <a:schemeClr val="accent4">
                        <a:lumMod val="20000"/>
                        <a:lumOff val="80000"/>
                      </a:schemeClr>
                    </a:solidFill>
                  </a:tcPr>
                </a:tc>
                <a:tc>
                  <a:txBody>
                    <a:bodyPr/>
                    <a:lstStyle/>
                    <a:p>
                      <a:r>
                        <a:rPr lang="en-US" sz="1600">
                          <a:effectLst/>
                        </a:rPr>
                        <a:t>528</a:t>
                      </a:r>
                    </a:p>
                  </a:txBody>
                  <a:tcPr marL="22110" marR="22110" marT="17688" marB="17688" anchor="ctr">
                    <a:solidFill>
                      <a:schemeClr val="accent4">
                        <a:lumMod val="20000"/>
                        <a:lumOff val="80000"/>
                      </a:schemeClr>
                    </a:solidFill>
                  </a:tcPr>
                </a:tc>
                <a:tc>
                  <a:txBody>
                    <a:bodyPr/>
                    <a:lstStyle/>
                    <a:p>
                      <a:r>
                        <a:rPr lang="en-US" sz="1600" dirty="0">
                          <a:effectLst/>
                        </a:rPr>
                        <a:t>3543</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1322844652"/>
                  </a:ext>
                </a:extLst>
              </a:tr>
              <a:tr h="300820">
                <a:tc>
                  <a:txBody>
                    <a:bodyPr/>
                    <a:lstStyle/>
                    <a:p>
                      <a:r>
                        <a:rPr lang="en-US" sz="160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NA</a:t>
                      </a:r>
                    </a:p>
                  </a:txBody>
                  <a:tcPr marL="22110" marR="22110" marT="17688" marB="17688" anchor="ctr">
                    <a:solidFill>
                      <a:schemeClr val="accent4">
                        <a:lumMod val="20000"/>
                        <a:lumOff val="80000"/>
                      </a:schemeClr>
                    </a:solidFill>
                  </a:tcPr>
                </a:tc>
                <a:tc>
                  <a:txBody>
                    <a:bodyPr/>
                    <a:lstStyle/>
                    <a:p>
                      <a:r>
                        <a:rPr lang="en-US" sz="1600" dirty="0">
                          <a:effectLst/>
                        </a:rPr>
                        <a:t>245</a:t>
                      </a:r>
                    </a:p>
                  </a:txBody>
                  <a:tcPr marL="22110" marR="22110" marT="17688" marB="17688" anchor="ctr">
                    <a:solidFill>
                      <a:schemeClr val="accent4">
                        <a:lumMod val="20000"/>
                        <a:lumOff val="80000"/>
                      </a:schemeClr>
                    </a:solidFill>
                  </a:tcPr>
                </a:tc>
                <a:tc>
                  <a:txBody>
                    <a:bodyPr/>
                    <a:lstStyle/>
                    <a:p>
                      <a:r>
                        <a:rPr lang="en-US" sz="1600" dirty="0">
                          <a:effectLst/>
                        </a:rPr>
                        <a:t>1097</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3411836064"/>
                  </a:ext>
                </a:extLst>
              </a:tr>
              <a:tr h="300820">
                <a:tc>
                  <a:txBody>
                    <a:bodyPr/>
                    <a:lstStyle/>
                    <a:p>
                      <a:r>
                        <a:rPr lang="en-US" sz="1600" dirty="0">
                          <a:effectLst/>
                        </a:rPr>
                        <a:t>alt_anc</a:t>
                      </a:r>
                    </a:p>
                  </a:txBody>
                  <a:tcPr marL="22110" marR="22110" marT="17688" marB="17688" anchor="ctr">
                    <a:solidFill>
                      <a:srgbClr val="FF0000"/>
                    </a:solidFill>
                  </a:tcPr>
                </a:tc>
                <a:tc>
                  <a:txBody>
                    <a:bodyPr/>
                    <a:lstStyle/>
                    <a:p>
                      <a:r>
                        <a:rPr lang="en-US" sz="1600" dirty="0">
                          <a:effectLst/>
                        </a:rPr>
                        <a:t>ref_anc</a:t>
                      </a:r>
                    </a:p>
                  </a:txBody>
                  <a:tcPr marL="22110" marR="22110" marT="17688" marB="17688" anchor="ctr">
                    <a:solidFill>
                      <a:srgbClr val="FF0000"/>
                    </a:solidFill>
                  </a:tcPr>
                </a:tc>
                <a:tc>
                  <a:txBody>
                    <a:bodyPr/>
                    <a:lstStyle/>
                    <a:p>
                      <a:r>
                        <a:rPr lang="en-US" sz="1600" dirty="0">
                          <a:effectLst/>
                        </a:rPr>
                        <a:t>511</a:t>
                      </a:r>
                    </a:p>
                  </a:txBody>
                  <a:tcPr marL="22110" marR="22110" marT="17688" marB="17688" anchor="ctr">
                    <a:solidFill>
                      <a:srgbClr val="FF0000"/>
                    </a:solidFill>
                  </a:tcPr>
                </a:tc>
                <a:tc>
                  <a:txBody>
                    <a:bodyPr/>
                    <a:lstStyle/>
                    <a:p>
                      <a:r>
                        <a:rPr lang="en-US" sz="1600" dirty="0">
                          <a:effectLst/>
                        </a:rPr>
                        <a:t>2195</a:t>
                      </a:r>
                    </a:p>
                  </a:txBody>
                  <a:tcPr marL="23485" marR="23485" marT="18788" marB="18788" anchor="ctr">
                    <a:solidFill>
                      <a:srgbClr val="FF0000"/>
                    </a:solidFill>
                  </a:tcPr>
                </a:tc>
                <a:extLst>
                  <a:ext uri="{0D108BD9-81ED-4DB2-BD59-A6C34878D82A}">
                    <a16:rowId xmlns:a16="http://schemas.microsoft.com/office/drawing/2014/main" val="3025843881"/>
                  </a:ext>
                </a:extLst>
              </a:tr>
              <a:tr h="300820">
                <a:tc>
                  <a:txBody>
                    <a:bodyPr/>
                    <a:lstStyle/>
                    <a:p>
                      <a:r>
                        <a:rPr lang="en-US" sz="1600" dirty="0">
                          <a:effectLst/>
                        </a:rPr>
                        <a:t>het</a:t>
                      </a:r>
                    </a:p>
                  </a:txBody>
                  <a:tcPr marL="22110" marR="22110" marT="17688" marB="17688" anchor="ctr">
                    <a:solidFill>
                      <a:schemeClr val="accent4">
                        <a:lumMod val="20000"/>
                        <a:lumOff val="80000"/>
                      </a:schemeClr>
                    </a:solidFill>
                  </a:tcPr>
                </a:tc>
                <a:tc>
                  <a:txBody>
                    <a:bodyPr/>
                    <a:lstStyle/>
                    <a:p>
                      <a:r>
                        <a:rPr lang="en-US" sz="1600" dirty="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2231</a:t>
                      </a:r>
                    </a:p>
                  </a:txBody>
                  <a:tcPr marL="22110" marR="22110" marT="17688" marB="17688" anchor="ctr">
                    <a:solidFill>
                      <a:schemeClr val="accent4">
                        <a:lumMod val="20000"/>
                        <a:lumOff val="80000"/>
                      </a:schemeClr>
                    </a:solidFill>
                  </a:tcPr>
                </a:tc>
                <a:tc>
                  <a:txBody>
                    <a:bodyPr/>
                    <a:lstStyle/>
                    <a:p>
                      <a:r>
                        <a:rPr lang="en-US" sz="1600" dirty="0">
                          <a:effectLst/>
                        </a:rPr>
                        <a:t>12439</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2256554788"/>
                  </a:ext>
                </a:extLst>
              </a:tr>
              <a:tr h="300820">
                <a:tc>
                  <a:txBody>
                    <a:bodyPr/>
                    <a:lstStyle/>
                    <a:p>
                      <a:r>
                        <a:rPr lang="en-US" sz="1600" dirty="0">
                          <a:effectLst/>
                        </a:rPr>
                        <a:t>het</a:t>
                      </a:r>
                    </a:p>
                  </a:txBody>
                  <a:tcPr marL="22110" marR="22110" marT="17688" marB="17688" anchor="ctr">
                    <a:solidFill>
                      <a:srgbClr val="FF0000"/>
                    </a:solidFill>
                  </a:tcPr>
                </a:tc>
                <a:tc>
                  <a:txBody>
                    <a:bodyPr/>
                    <a:lstStyle/>
                    <a:p>
                      <a:r>
                        <a:rPr lang="en-US" sz="1600">
                          <a:effectLst/>
                        </a:rPr>
                        <a:t>het</a:t>
                      </a:r>
                    </a:p>
                  </a:txBody>
                  <a:tcPr marL="22110" marR="22110" marT="17688" marB="17688" anchor="ctr">
                    <a:solidFill>
                      <a:srgbClr val="FF0000"/>
                    </a:solidFill>
                  </a:tcPr>
                </a:tc>
                <a:tc>
                  <a:txBody>
                    <a:bodyPr/>
                    <a:lstStyle/>
                    <a:p>
                      <a:r>
                        <a:rPr lang="en-US" sz="1600">
                          <a:effectLst/>
                        </a:rPr>
                        <a:t>1577</a:t>
                      </a:r>
                    </a:p>
                  </a:txBody>
                  <a:tcPr marL="22110" marR="22110" marT="17688" marB="17688" anchor="ctr">
                    <a:solidFill>
                      <a:srgbClr val="FF0000"/>
                    </a:solidFill>
                  </a:tcPr>
                </a:tc>
                <a:tc>
                  <a:txBody>
                    <a:bodyPr/>
                    <a:lstStyle/>
                    <a:p>
                      <a:r>
                        <a:rPr lang="en-US" sz="1600" dirty="0">
                          <a:effectLst/>
                        </a:rPr>
                        <a:t>9691</a:t>
                      </a:r>
                    </a:p>
                  </a:txBody>
                  <a:tcPr marL="23485" marR="23485" marT="18788" marB="18788" anchor="ctr">
                    <a:solidFill>
                      <a:srgbClr val="FF0000"/>
                    </a:solidFill>
                  </a:tcPr>
                </a:tc>
                <a:extLst>
                  <a:ext uri="{0D108BD9-81ED-4DB2-BD59-A6C34878D82A}">
                    <a16:rowId xmlns:a16="http://schemas.microsoft.com/office/drawing/2014/main" val="1525953520"/>
                  </a:ext>
                </a:extLst>
              </a:tr>
              <a:tr h="300820">
                <a:tc>
                  <a:txBody>
                    <a:bodyPr/>
                    <a:lstStyle/>
                    <a:p>
                      <a:r>
                        <a:rPr lang="en-US" sz="1600" dirty="0">
                          <a:effectLst/>
                        </a:rPr>
                        <a:t>het</a:t>
                      </a:r>
                    </a:p>
                  </a:txBody>
                  <a:tcPr marL="22110" marR="22110" marT="17688" marB="17688" anchor="ctr">
                    <a:solidFill>
                      <a:srgbClr val="FF0000"/>
                    </a:solidFill>
                  </a:tcPr>
                </a:tc>
                <a:tc>
                  <a:txBody>
                    <a:bodyPr/>
                    <a:lstStyle/>
                    <a:p>
                      <a:r>
                        <a:rPr lang="en-US" sz="1600" dirty="0">
                          <a:effectLst/>
                        </a:rPr>
                        <a:t>NA</a:t>
                      </a:r>
                    </a:p>
                  </a:txBody>
                  <a:tcPr marL="22110" marR="22110" marT="17688" marB="17688" anchor="ctr">
                    <a:solidFill>
                      <a:srgbClr val="FF0000"/>
                    </a:solidFill>
                  </a:tcPr>
                </a:tc>
                <a:tc>
                  <a:txBody>
                    <a:bodyPr/>
                    <a:lstStyle/>
                    <a:p>
                      <a:r>
                        <a:rPr lang="en-US" sz="1600" dirty="0">
                          <a:effectLst/>
                        </a:rPr>
                        <a:t>151</a:t>
                      </a:r>
                    </a:p>
                  </a:txBody>
                  <a:tcPr marL="22110" marR="22110" marT="17688" marB="17688" anchor="ctr">
                    <a:solidFill>
                      <a:srgbClr val="FF0000"/>
                    </a:solidFill>
                  </a:tcPr>
                </a:tc>
                <a:tc>
                  <a:txBody>
                    <a:bodyPr/>
                    <a:lstStyle/>
                    <a:p>
                      <a:r>
                        <a:rPr lang="en-US" sz="1600" dirty="0">
                          <a:effectLst/>
                        </a:rPr>
                        <a:t>627</a:t>
                      </a:r>
                    </a:p>
                  </a:txBody>
                  <a:tcPr marL="23485" marR="23485" marT="18788" marB="18788" anchor="ctr">
                    <a:solidFill>
                      <a:srgbClr val="FF0000"/>
                    </a:solidFill>
                  </a:tcPr>
                </a:tc>
                <a:extLst>
                  <a:ext uri="{0D108BD9-81ED-4DB2-BD59-A6C34878D82A}">
                    <a16:rowId xmlns:a16="http://schemas.microsoft.com/office/drawing/2014/main" val="4133098179"/>
                  </a:ext>
                </a:extLst>
              </a:tr>
              <a:tr h="300820">
                <a:tc>
                  <a:txBody>
                    <a:bodyPr/>
                    <a:lstStyle/>
                    <a:p>
                      <a:r>
                        <a:rPr lang="en-US" sz="1600" dirty="0">
                          <a:effectLst/>
                        </a:rPr>
                        <a:t>het</a:t>
                      </a:r>
                    </a:p>
                  </a:txBody>
                  <a:tcPr marL="22110" marR="22110" marT="17688" marB="17688" anchor="ctr">
                    <a:solidFill>
                      <a:schemeClr val="accent4">
                        <a:lumMod val="20000"/>
                        <a:lumOff val="80000"/>
                      </a:schemeClr>
                    </a:solidFill>
                  </a:tcPr>
                </a:tc>
                <a:tc>
                  <a:txBody>
                    <a:bodyPr/>
                    <a:lstStyle/>
                    <a:p>
                      <a:r>
                        <a:rPr lang="en-US" sz="1600" dirty="0">
                          <a:effectLst/>
                        </a:rPr>
                        <a:t>ref_anc</a:t>
                      </a:r>
                    </a:p>
                  </a:txBody>
                  <a:tcPr marL="22110" marR="22110" marT="17688" marB="17688" anchor="ctr">
                    <a:solidFill>
                      <a:schemeClr val="accent4">
                        <a:lumMod val="20000"/>
                        <a:lumOff val="80000"/>
                      </a:schemeClr>
                    </a:solidFill>
                  </a:tcPr>
                </a:tc>
                <a:tc>
                  <a:txBody>
                    <a:bodyPr/>
                    <a:lstStyle/>
                    <a:p>
                      <a:r>
                        <a:rPr lang="en-US" sz="1600">
                          <a:effectLst/>
                        </a:rPr>
                        <a:t>3120</a:t>
                      </a:r>
                    </a:p>
                  </a:txBody>
                  <a:tcPr marL="22110" marR="22110" marT="17688" marB="17688" anchor="ctr">
                    <a:solidFill>
                      <a:schemeClr val="accent4">
                        <a:lumMod val="20000"/>
                        <a:lumOff val="80000"/>
                      </a:schemeClr>
                    </a:solidFill>
                  </a:tcPr>
                </a:tc>
                <a:tc>
                  <a:txBody>
                    <a:bodyPr/>
                    <a:lstStyle/>
                    <a:p>
                      <a:r>
                        <a:rPr lang="en-US" sz="1600" dirty="0">
                          <a:effectLst/>
                        </a:rPr>
                        <a:t>17198</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889572247"/>
                  </a:ext>
                </a:extLst>
              </a:tr>
              <a:tr h="300820">
                <a:tc>
                  <a:txBody>
                    <a:bodyPr/>
                    <a:lstStyle/>
                    <a:p>
                      <a:r>
                        <a:rPr lang="en-US" sz="1600">
                          <a:effectLst/>
                        </a:rPr>
                        <a:t>NA</a:t>
                      </a:r>
                    </a:p>
                  </a:txBody>
                  <a:tcPr marL="22110" marR="22110" marT="17688" marB="17688" anchor="ctr">
                    <a:solidFill>
                      <a:schemeClr val="accent4">
                        <a:lumMod val="20000"/>
                        <a:lumOff val="80000"/>
                      </a:schemeClr>
                    </a:solidFill>
                  </a:tcPr>
                </a:tc>
                <a:tc>
                  <a:txBody>
                    <a:bodyPr/>
                    <a:lstStyle/>
                    <a:p>
                      <a:r>
                        <a:rPr lang="en-US" sz="1600" dirty="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158</a:t>
                      </a:r>
                    </a:p>
                  </a:txBody>
                  <a:tcPr marL="22110" marR="22110" marT="17688" marB="17688" anchor="ctr">
                    <a:solidFill>
                      <a:schemeClr val="accent4">
                        <a:lumMod val="20000"/>
                        <a:lumOff val="80000"/>
                      </a:schemeClr>
                    </a:solidFill>
                  </a:tcPr>
                </a:tc>
                <a:tc>
                  <a:txBody>
                    <a:bodyPr/>
                    <a:lstStyle/>
                    <a:p>
                      <a:r>
                        <a:rPr lang="en-US" sz="1600" dirty="0">
                          <a:effectLst/>
                        </a:rPr>
                        <a:t>765</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324611021"/>
                  </a:ext>
                </a:extLst>
              </a:tr>
              <a:tr h="300820">
                <a:tc>
                  <a:txBody>
                    <a:bodyPr/>
                    <a:lstStyle/>
                    <a:p>
                      <a:r>
                        <a:rPr lang="en-US" sz="1600" dirty="0">
                          <a:effectLst/>
                        </a:rPr>
                        <a:t>NA</a:t>
                      </a:r>
                    </a:p>
                  </a:txBody>
                  <a:tcPr marL="22110" marR="22110" marT="17688" marB="17688" anchor="ctr">
                    <a:solidFill>
                      <a:srgbClr val="FF0000"/>
                    </a:solidFill>
                  </a:tcPr>
                </a:tc>
                <a:tc>
                  <a:txBody>
                    <a:bodyPr/>
                    <a:lstStyle/>
                    <a:p>
                      <a:r>
                        <a:rPr lang="en-US" sz="1600" dirty="0">
                          <a:effectLst/>
                        </a:rPr>
                        <a:t>het</a:t>
                      </a:r>
                    </a:p>
                  </a:txBody>
                  <a:tcPr marL="22110" marR="22110" marT="17688" marB="17688" anchor="ctr">
                    <a:solidFill>
                      <a:srgbClr val="FF0000"/>
                    </a:solidFill>
                  </a:tcPr>
                </a:tc>
                <a:tc>
                  <a:txBody>
                    <a:bodyPr/>
                    <a:lstStyle/>
                    <a:p>
                      <a:r>
                        <a:rPr lang="en-US" sz="1600" dirty="0">
                          <a:effectLst/>
                        </a:rPr>
                        <a:t>33</a:t>
                      </a:r>
                    </a:p>
                  </a:txBody>
                  <a:tcPr marL="22110" marR="22110" marT="17688" marB="17688" anchor="ctr">
                    <a:solidFill>
                      <a:srgbClr val="FF0000"/>
                    </a:solidFill>
                  </a:tcPr>
                </a:tc>
                <a:tc>
                  <a:txBody>
                    <a:bodyPr/>
                    <a:lstStyle/>
                    <a:p>
                      <a:r>
                        <a:rPr lang="en-US" sz="1600" dirty="0">
                          <a:effectLst/>
                        </a:rPr>
                        <a:t>267</a:t>
                      </a:r>
                    </a:p>
                  </a:txBody>
                  <a:tcPr marL="23485" marR="23485" marT="18788" marB="18788" anchor="ctr">
                    <a:solidFill>
                      <a:srgbClr val="FF0000"/>
                    </a:solidFill>
                  </a:tcPr>
                </a:tc>
                <a:extLst>
                  <a:ext uri="{0D108BD9-81ED-4DB2-BD59-A6C34878D82A}">
                    <a16:rowId xmlns:a16="http://schemas.microsoft.com/office/drawing/2014/main" val="1060612901"/>
                  </a:ext>
                </a:extLst>
              </a:tr>
              <a:tr h="300820">
                <a:tc>
                  <a:txBody>
                    <a:bodyPr/>
                    <a:lstStyle/>
                    <a:p>
                      <a:r>
                        <a:rPr lang="en-US" sz="1600" dirty="0">
                          <a:effectLst/>
                        </a:rPr>
                        <a:t>NA</a:t>
                      </a:r>
                    </a:p>
                  </a:txBody>
                  <a:tcPr marL="22110" marR="22110" marT="17688" marB="17688" anchor="ctr">
                    <a:solidFill>
                      <a:schemeClr val="accent4">
                        <a:lumMod val="20000"/>
                        <a:lumOff val="80000"/>
                      </a:schemeClr>
                    </a:solidFill>
                  </a:tcPr>
                </a:tc>
                <a:tc>
                  <a:txBody>
                    <a:bodyPr/>
                    <a:lstStyle/>
                    <a:p>
                      <a:r>
                        <a:rPr lang="en-US" sz="1600" dirty="0">
                          <a:effectLst/>
                        </a:rPr>
                        <a:t>ref_anc</a:t>
                      </a:r>
                    </a:p>
                  </a:txBody>
                  <a:tcPr marL="22110" marR="22110" marT="17688" marB="17688" anchor="ctr">
                    <a:solidFill>
                      <a:schemeClr val="accent4">
                        <a:lumMod val="20000"/>
                        <a:lumOff val="80000"/>
                      </a:schemeClr>
                    </a:solidFill>
                  </a:tcPr>
                </a:tc>
                <a:tc>
                  <a:txBody>
                    <a:bodyPr/>
                    <a:lstStyle/>
                    <a:p>
                      <a:r>
                        <a:rPr lang="en-US" sz="1600" dirty="0">
                          <a:effectLst/>
                        </a:rPr>
                        <a:t>449</a:t>
                      </a:r>
                    </a:p>
                  </a:txBody>
                  <a:tcPr marL="22110" marR="22110" marT="17688" marB="17688" anchor="ctr">
                    <a:solidFill>
                      <a:schemeClr val="accent4">
                        <a:lumMod val="20000"/>
                        <a:lumOff val="80000"/>
                      </a:schemeClr>
                    </a:solidFill>
                  </a:tcPr>
                </a:tc>
                <a:tc>
                  <a:txBody>
                    <a:bodyPr/>
                    <a:lstStyle/>
                    <a:p>
                      <a:r>
                        <a:rPr lang="en-US" sz="1600" dirty="0">
                          <a:effectLst/>
                        </a:rPr>
                        <a:t>1831</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1850845760"/>
                  </a:ext>
                </a:extLst>
              </a:tr>
              <a:tr h="300820">
                <a:tc>
                  <a:txBody>
                    <a:bodyPr/>
                    <a:lstStyle/>
                    <a:p>
                      <a:r>
                        <a:rPr lang="en-US" sz="1600" dirty="0">
                          <a:effectLst/>
                        </a:rPr>
                        <a:t>ref_anc</a:t>
                      </a:r>
                    </a:p>
                  </a:txBody>
                  <a:tcPr marL="22110" marR="22110" marT="17688" marB="17688" anchor="ctr">
                    <a:solidFill>
                      <a:srgbClr val="FF0000"/>
                    </a:solidFill>
                  </a:tcPr>
                </a:tc>
                <a:tc>
                  <a:txBody>
                    <a:bodyPr/>
                    <a:lstStyle/>
                    <a:p>
                      <a:r>
                        <a:rPr lang="en-US" sz="1600" dirty="0">
                          <a:effectLst/>
                        </a:rPr>
                        <a:t>alt_anc</a:t>
                      </a:r>
                    </a:p>
                  </a:txBody>
                  <a:tcPr marL="22110" marR="22110" marT="17688" marB="17688" anchor="ctr">
                    <a:solidFill>
                      <a:srgbClr val="FF0000"/>
                    </a:solidFill>
                  </a:tcPr>
                </a:tc>
                <a:tc>
                  <a:txBody>
                    <a:bodyPr/>
                    <a:lstStyle/>
                    <a:p>
                      <a:r>
                        <a:rPr lang="en-US" sz="1600" dirty="0">
                          <a:effectLst/>
                        </a:rPr>
                        <a:t>693</a:t>
                      </a:r>
                    </a:p>
                  </a:txBody>
                  <a:tcPr marL="22110" marR="22110" marT="17688" marB="17688" anchor="ctr">
                    <a:solidFill>
                      <a:srgbClr val="FF0000"/>
                    </a:solidFill>
                  </a:tcPr>
                </a:tc>
                <a:tc>
                  <a:txBody>
                    <a:bodyPr/>
                    <a:lstStyle/>
                    <a:p>
                      <a:r>
                        <a:rPr lang="en-US" sz="1600" dirty="0">
                          <a:effectLst/>
                        </a:rPr>
                        <a:t>3292</a:t>
                      </a:r>
                    </a:p>
                  </a:txBody>
                  <a:tcPr marL="23485" marR="23485" marT="18788" marB="18788" anchor="ctr">
                    <a:solidFill>
                      <a:srgbClr val="FF0000"/>
                    </a:solidFill>
                  </a:tcPr>
                </a:tc>
                <a:extLst>
                  <a:ext uri="{0D108BD9-81ED-4DB2-BD59-A6C34878D82A}">
                    <a16:rowId xmlns:a16="http://schemas.microsoft.com/office/drawing/2014/main" val="1101410913"/>
                  </a:ext>
                </a:extLst>
              </a:tr>
              <a:tr h="300820">
                <a:tc>
                  <a:txBody>
                    <a:bodyPr/>
                    <a:lstStyle/>
                    <a:p>
                      <a:r>
                        <a:rPr lang="en-US" sz="1600" dirty="0">
                          <a:effectLst/>
                        </a:rPr>
                        <a:t>ref_anc</a:t>
                      </a:r>
                    </a:p>
                  </a:txBody>
                  <a:tcPr marL="22110" marR="22110" marT="17688" marB="17688" anchor="ctr">
                    <a:solidFill>
                      <a:schemeClr val="accent4">
                        <a:lumMod val="20000"/>
                        <a:lumOff val="80000"/>
                      </a:schemeClr>
                    </a:solidFill>
                  </a:tcPr>
                </a:tc>
                <a:tc>
                  <a:txBody>
                    <a:bodyPr/>
                    <a:lstStyle/>
                    <a:p>
                      <a:r>
                        <a:rPr lang="en-US" sz="1600">
                          <a:effectLst/>
                        </a:rPr>
                        <a:t>het</a:t>
                      </a:r>
                    </a:p>
                  </a:txBody>
                  <a:tcPr marL="22110" marR="22110" marT="17688" marB="17688" anchor="ctr">
                    <a:solidFill>
                      <a:schemeClr val="accent4">
                        <a:lumMod val="20000"/>
                        <a:lumOff val="80000"/>
                      </a:schemeClr>
                    </a:solidFill>
                  </a:tcPr>
                </a:tc>
                <a:tc>
                  <a:txBody>
                    <a:bodyPr/>
                    <a:lstStyle/>
                    <a:p>
                      <a:r>
                        <a:rPr lang="en-US" sz="1600">
                          <a:effectLst/>
                        </a:rPr>
                        <a:t>1422</a:t>
                      </a:r>
                    </a:p>
                  </a:txBody>
                  <a:tcPr marL="22110" marR="22110" marT="17688" marB="17688" anchor="ctr">
                    <a:solidFill>
                      <a:schemeClr val="accent4">
                        <a:lumMod val="20000"/>
                        <a:lumOff val="80000"/>
                      </a:schemeClr>
                    </a:solidFill>
                  </a:tcPr>
                </a:tc>
                <a:tc>
                  <a:txBody>
                    <a:bodyPr/>
                    <a:lstStyle/>
                    <a:p>
                      <a:r>
                        <a:rPr lang="en-US" sz="1600" dirty="0">
                          <a:effectLst/>
                        </a:rPr>
                        <a:t>7462</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3010928521"/>
                  </a:ext>
                </a:extLst>
              </a:tr>
              <a:tr h="300820">
                <a:tc>
                  <a:txBody>
                    <a:bodyPr/>
                    <a:lstStyle/>
                    <a:p>
                      <a:r>
                        <a:rPr lang="en-US" sz="1600">
                          <a:effectLst/>
                        </a:rPr>
                        <a:t>ref_anc</a:t>
                      </a:r>
                    </a:p>
                  </a:txBody>
                  <a:tcPr marL="22110" marR="22110" marT="17688" marB="17688" anchor="ctr">
                    <a:solidFill>
                      <a:schemeClr val="accent4">
                        <a:lumMod val="20000"/>
                        <a:lumOff val="80000"/>
                      </a:schemeClr>
                    </a:solidFill>
                  </a:tcPr>
                </a:tc>
                <a:tc>
                  <a:txBody>
                    <a:bodyPr/>
                    <a:lstStyle/>
                    <a:p>
                      <a:r>
                        <a:rPr lang="en-US" sz="1600" dirty="0">
                          <a:effectLst/>
                        </a:rPr>
                        <a:t>NA</a:t>
                      </a:r>
                    </a:p>
                  </a:txBody>
                  <a:tcPr marL="22110" marR="22110" marT="17688" marB="17688" anchor="ctr">
                    <a:solidFill>
                      <a:schemeClr val="accent4">
                        <a:lumMod val="20000"/>
                        <a:lumOff val="80000"/>
                      </a:schemeClr>
                    </a:solidFill>
                  </a:tcPr>
                </a:tc>
                <a:tc>
                  <a:txBody>
                    <a:bodyPr/>
                    <a:lstStyle/>
                    <a:p>
                      <a:r>
                        <a:rPr lang="en-US" sz="1600" dirty="0">
                          <a:effectLst/>
                        </a:rPr>
                        <a:t>1003</a:t>
                      </a:r>
                    </a:p>
                  </a:txBody>
                  <a:tcPr marL="22110" marR="22110" marT="17688" marB="17688" anchor="ctr">
                    <a:solidFill>
                      <a:schemeClr val="accent4">
                        <a:lumMod val="20000"/>
                        <a:lumOff val="80000"/>
                      </a:schemeClr>
                    </a:solidFill>
                  </a:tcPr>
                </a:tc>
                <a:tc>
                  <a:txBody>
                    <a:bodyPr/>
                    <a:lstStyle/>
                    <a:p>
                      <a:r>
                        <a:rPr lang="en-US" sz="1600" dirty="0">
                          <a:effectLst/>
                        </a:rPr>
                        <a:t>3675</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2456887319"/>
                  </a:ext>
                </a:extLst>
              </a:tr>
              <a:tr h="300820">
                <a:tc>
                  <a:txBody>
                    <a:bodyPr/>
                    <a:lstStyle/>
                    <a:p>
                      <a:r>
                        <a:rPr lang="en-US" sz="1600" dirty="0">
                          <a:effectLst/>
                        </a:rPr>
                        <a:t>ref_anc</a:t>
                      </a:r>
                    </a:p>
                  </a:txBody>
                  <a:tcPr marL="22110" marR="22110" marT="17688" marB="17688" anchor="ctr">
                    <a:solidFill>
                      <a:srgbClr val="92D050"/>
                    </a:solidFill>
                  </a:tcPr>
                </a:tc>
                <a:tc>
                  <a:txBody>
                    <a:bodyPr/>
                    <a:lstStyle/>
                    <a:p>
                      <a:r>
                        <a:rPr lang="en-US" sz="1600" dirty="0">
                          <a:effectLst/>
                        </a:rPr>
                        <a:t>ref_anc</a:t>
                      </a:r>
                    </a:p>
                  </a:txBody>
                  <a:tcPr marL="22110" marR="22110" marT="17688" marB="17688" anchor="ctr">
                    <a:solidFill>
                      <a:srgbClr val="92D050"/>
                    </a:solidFill>
                  </a:tcPr>
                </a:tc>
                <a:tc>
                  <a:txBody>
                    <a:bodyPr/>
                    <a:lstStyle/>
                    <a:p>
                      <a:r>
                        <a:rPr lang="en-US" sz="1600" dirty="0">
                          <a:effectLst/>
                        </a:rPr>
                        <a:t>38884</a:t>
                      </a:r>
                    </a:p>
                  </a:txBody>
                  <a:tcPr marL="22110" marR="22110" marT="17688" marB="17688" anchor="ctr">
                    <a:solidFill>
                      <a:srgbClr val="92D050"/>
                    </a:solidFill>
                  </a:tcPr>
                </a:tc>
                <a:tc>
                  <a:txBody>
                    <a:bodyPr/>
                    <a:lstStyle/>
                    <a:p>
                      <a:r>
                        <a:rPr lang="en-US" sz="1600" dirty="0">
                          <a:effectLst/>
                        </a:rPr>
                        <a:t>178715</a:t>
                      </a:r>
                    </a:p>
                  </a:txBody>
                  <a:tcPr marL="23485" marR="23485" marT="18788" marB="18788" anchor="ctr">
                    <a:solidFill>
                      <a:srgbClr val="92D050"/>
                    </a:solidFill>
                  </a:tcPr>
                </a:tc>
                <a:extLst>
                  <a:ext uri="{0D108BD9-81ED-4DB2-BD59-A6C34878D82A}">
                    <a16:rowId xmlns:a16="http://schemas.microsoft.com/office/drawing/2014/main" val="2407746599"/>
                  </a:ext>
                </a:extLst>
              </a:tr>
            </a:tbl>
          </a:graphicData>
        </a:graphic>
      </p:graphicFrame>
      <p:sp>
        <p:nvSpPr>
          <p:cNvPr id="3" name="TextBox 2">
            <a:extLst>
              <a:ext uri="{FF2B5EF4-FFF2-40B4-BE49-F238E27FC236}">
                <a16:creationId xmlns:a16="http://schemas.microsoft.com/office/drawing/2014/main" id="{DDFA6007-978B-FA4E-B629-4D17DEE1E1AB}"/>
              </a:ext>
            </a:extLst>
          </p:cNvPr>
          <p:cNvSpPr txBox="1"/>
          <p:nvPr/>
        </p:nvSpPr>
        <p:spPr>
          <a:xfrm>
            <a:off x="528115" y="5475514"/>
            <a:ext cx="3762965" cy="1015663"/>
          </a:xfrm>
          <a:prstGeom prst="rect">
            <a:avLst/>
          </a:prstGeom>
          <a:noFill/>
        </p:spPr>
        <p:txBody>
          <a:bodyPr wrap="square" rtlCol="0">
            <a:spAutoFit/>
          </a:bodyPr>
          <a:lstStyle/>
          <a:p>
            <a:r>
              <a:rPr lang="en-GB" sz="2000" b="1"/>
              <a:t>For the rest of the results, kept only variants highlighted in green that were polymorphic.</a:t>
            </a:r>
          </a:p>
        </p:txBody>
      </p:sp>
      <p:sp>
        <p:nvSpPr>
          <p:cNvPr id="7" name="TextBox 6">
            <a:extLst>
              <a:ext uri="{FF2B5EF4-FFF2-40B4-BE49-F238E27FC236}">
                <a16:creationId xmlns:a16="http://schemas.microsoft.com/office/drawing/2014/main" id="{86951483-1209-4D4F-A115-5A943914344F}"/>
              </a:ext>
            </a:extLst>
          </p:cNvPr>
          <p:cNvSpPr txBox="1"/>
          <p:nvPr/>
        </p:nvSpPr>
        <p:spPr>
          <a:xfrm>
            <a:off x="528115" y="3018046"/>
            <a:ext cx="3976152" cy="830997"/>
          </a:xfrm>
          <a:prstGeom prst="rect">
            <a:avLst/>
          </a:prstGeom>
          <a:noFill/>
        </p:spPr>
        <p:txBody>
          <a:bodyPr wrap="square" rtlCol="0">
            <a:spAutoFit/>
          </a:bodyPr>
          <a:lstStyle/>
          <a:p>
            <a:pPr marL="285750" indent="-285750">
              <a:buFont typeface="Arial" panose="020B0604020202020204" pitchFamily="34" charset="0"/>
              <a:buChar char="•"/>
            </a:pPr>
            <a:r>
              <a:rPr lang="en-GB" sz="1600" dirty="0"/>
              <a:t>Fixed differences removed:</a:t>
            </a:r>
            <a:br>
              <a:rPr lang="en-GB" sz="1600" dirty="0"/>
            </a:br>
            <a:br>
              <a:rPr lang="en-GB" sz="1600" dirty="0"/>
            </a:br>
            <a:r>
              <a:rPr lang="en-GB" sz="1600" dirty="0"/>
              <a:t>SNPs = 148; INDELs = 42; ratio = 3.5</a:t>
            </a:r>
          </a:p>
        </p:txBody>
      </p:sp>
      <p:sp>
        <p:nvSpPr>
          <p:cNvPr id="8" name="TextBox 7">
            <a:extLst>
              <a:ext uri="{FF2B5EF4-FFF2-40B4-BE49-F238E27FC236}">
                <a16:creationId xmlns:a16="http://schemas.microsoft.com/office/drawing/2014/main" id="{5E15A81C-47F8-304C-A119-419BB111BD10}"/>
              </a:ext>
            </a:extLst>
          </p:cNvPr>
          <p:cNvSpPr txBox="1"/>
          <p:nvPr/>
        </p:nvSpPr>
        <p:spPr>
          <a:xfrm>
            <a:off x="528115" y="4146898"/>
            <a:ext cx="3976152" cy="1077218"/>
          </a:xfrm>
          <a:prstGeom prst="rect">
            <a:avLst/>
          </a:prstGeom>
          <a:noFill/>
        </p:spPr>
        <p:txBody>
          <a:bodyPr wrap="square" rtlCol="0">
            <a:spAutoFit/>
          </a:bodyPr>
          <a:lstStyle/>
          <a:p>
            <a:pPr marL="285750" indent="-285750">
              <a:buFont typeface="Arial" panose="020B0604020202020204" pitchFamily="34" charset="0"/>
              <a:buChar char="•"/>
            </a:pPr>
            <a:r>
              <a:rPr lang="en-GB" sz="1600" dirty="0"/>
              <a:t>Total number of polymorphic unique variants before cline analysis:</a:t>
            </a:r>
            <a:br>
              <a:rPr lang="en-GB" sz="1600" dirty="0"/>
            </a:br>
            <a:br>
              <a:rPr lang="en-GB" sz="1600" dirty="0"/>
            </a:br>
            <a:r>
              <a:rPr lang="en-GB" sz="1600" dirty="0"/>
              <a:t>SNPs = 89770; INDELs = 20005; ratio = 4.5</a:t>
            </a:r>
          </a:p>
        </p:txBody>
      </p:sp>
    </p:spTree>
    <p:extLst>
      <p:ext uri="{BB962C8B-B14F-4D97-AF65-F5344CB8AC3E}">
        <p14:creationId xmlns:p14="http://schemas.microsoft.com/office/powerpoint/2010/main" val="1557500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9B477E-5E39-F240-86CA-65F077DF0726}"/>
              </a:ext>
            </a:extLst>
          </p:cNvPr>
          <p:cNvSpPr txBox="1"/>
          <p:nvPr/>
        </p:nvSpPr>
        <p:spPr>
          <a:xfrm>
            <a:off x="528115" y="1100078"/>
            <a:ext cx="4043885" cy="923330"/>
          </a:xfrm>
          <a:prstGeom prst="rect">
            <a:avLst/>
          </a:prstGeom>
          <a:noFill/>
        </p:spPr>
        <p:txBody>
          <a:bodyPr wrap="square" rtlCol="0">
            <a:spAutoFit/>
          </a:bodyPr>
          <a:lstStyle/>
          <a:p>
            <a:pPr marL="285750" indent="-285750">
              <a:buFont typeface="Arial" panose="020B0604020202020204" pitchFamily="34" charset="0"/>
              <a:buChar char="•"/>
            </a:pPr>
            <a:r>
              <a:rPr lang="en-GB" dirty="0"/>
              <a:t>Relative proportion of INDELs and SNPs after filtering but before cline analysis</a:t>
            </a:r>
          </a:p>
        </p:txBody>
      </p:sp>
      <p:pic>
        <p:nvPicPr>
          <p:cNvPr id="6" name="Picture 5">
            <a:extLst>
              <a:ext uri="{FF2B5EF4-FFF2-40B4-BE49-F238E27FC236}">
                <a16:creationId xmlns:a16="http://schemas.microsoft.com/office/drawing/2014/main" id="{D2406132-7F29-DE47-9F1D-99E2F356F2B5}"/>
              </a:ext>
            </a:extLst>
          </p:cNvPr>
          <p:cNvPicPr>
            <a:picLocks noChangeAspect="1"/>
          </p:cNvPicPr>
          <p:nvPr/>
        </p:nvPicPr>
        <p:blipFill>
          <a:blip r:embed="rId2"/>
          <a:stretch>
            <a:fillRect/>
          </a:stretch>
        </p:blipFill>
        <p:spPr>
          <a:xfrm>
            <a:off x="4572000" y="0"/>
            <a:ext cx="7620000" cy="6858000"/>
          </a:xfrm>
          <a:prstGeom prst="rect">
            <a:avLst/>
          </a:prstGeom>
        </p:spPr>
      </p:pic>
      <p:sp>
        <p:nvSpPr>
          <p:cNvPr id="8" name="Rectangle 7">
            <a:extLst>
              <a:ext uri="{FF2B5EF4-FFF2-40B4-BE49-F238E27FC236}">
                <a16:creationId xmlns:a16="http://schemas.microsoft.com/office/drawing/2014/main" id="{D5BBA663-3347-E442-9873-012E62E37C07}"/>
              </a:ext>
            </a:extLst>
          </p:cNvPr>
          <p:cNvSpPr/>
          <p:nvPr/>
        </p:nvSpPr>
        <p:spPr>
          <a:xfrm>
            <a:off x="397486" y="409596"/>
            <a:ext cx="4415696" cy="369332"/>
          </a:xfrm>
          <a:prstGeom prst="rect">
            <a:avLst/>
          </a:prstGeom>
        </p:spPr>
        <p:txBody>
          <a:bodyPr wrap="none">
            <a:spAutoFit/>
          </a:bodyPr>
          <a:lstStyle/>
          <a:p>
            <a:pPr marL="342900" indent="-342900">
              <a:buFont typeface="+mj-lt"/>
              <a:buAutoNum type="arabicPeriod" startAt="2"/>
            </a:pPr>
            <a:r>
              <a:rPr lang="en-GB" b="1" dirty="0"/>
              <a:t>Unfolded allele frequency spectra (</a:t>
            </a:r>
            <a:r>
              <a:rPr lang="en-GB" b="1" dirty="0" err="1"/>
              <a:t>uAFS</a:t>
            </a:r>
            <a:r>
              <a:rPr lang="en-GB" b="1" dirty="0"/>
              <a:t>)</a:t>
            </a:r>
          </a:p>
        </p:txBody>
      </p:sp>
      <p:sp>
        <p:nvSpPr>
          <p:cNvPr id="9" name="TextBox 8">
            <a:extLst>
              <a:ext uri="{FF2B5EF4-FFF2-40B4-BE49-F238E27FC236}">
                <a16:creationId xmlns:a16="http://schemas.microsoft.com/office/drawing/2014/main" id="{5FBC7557-72FC-A44A-909B-8CF5D04F3729}"/>
              </a:ext>
            </a:extLst>
          </p:cNvPr>
          <p:cNvSpPr txBox="1"/>
          <p:nvPr/>
        </p:nvSpPr>
        <p:spPr>
          <a:xfrm>
            <a:off x="462801" y="2188649"/>
            <a:ext cx="4043885" cy="646331"/>
          </a:xfrm>
          <a:prstGeom prst="rect">
            <a:avLst/>
          </a:prstGeom>
          <a:noFill/>
        </p:spPr>
        <p:txBody>
          <a:bodyPr wrap="square" rtlCol="0">
            <a:spAutoFit/>
          </a:bodyPr>
          <a:lstStyle/>
          <a:p>
            <a:pPr marL="285750" indent="-285750">
              <a:buFont typeface="Arial" panose="020B0604020202020204" pitchFamily="34" charset="0"/>
              <a:buChar char="•"/>
            </a:pPr>
            <a:r>
              <a:rPr lang="en-GB" dirty="0"/>
              <a:t>Kept variants inside and outside inversions</a:t>
            </a:r>
          </a:p>
        </p:txBody>
      </p:sp>
      <p:sp>
        <p:nvSpPr>
          <p:cNvPr id="10" name="TextBox 9">
            <a:extLst>
              <a:ext uri="{FF2B5EF4-FFF2-40B4-BE49-F238E27FC236}">
                <a16:creationId xmlns:a16="http://schemas.microsoft.com/office/drawing/2014/main" id="{E53CA946-899C-FB48-983D-C9AE10CE10FB}"/>
              </a:ext>
            </a:extLst>
          </p:cNvPr>
          <p:cNvSpPr txBox="1"/>
          <p:nvPr/>
        </p:nvSpPr>
        <p:spPr>
          <a:xfrm>
            <a:off x="528114" y="3000221"/>
            <a:ext cx="4043885" cy="2308324"/>
          </a:xfrm>
          <a:prstGeom prst="rect">
            <a:avLst/>
          </a:prstGeom>
          <a:noFill/>
        </p:spPr>
        <p:txBody>
          <a:bodyPr wrap="square" rtlCol="0">
            <a:spAutoFit/>
          </a:bodyPr>
          <a:lstStyle/>
          <a:p>
            <a:pPr marL="285750" indent="-285750">
              <a:buFont typeface="Arial" panose="020B0604020202020204" pitchFamily="34" charset="0"/>
              <a:buChar char="•"/>
            </a:pPr>
            <a:r>
              <a:rPr lang="en-GB" dirty="0"/>
              <a:t>Two-sample Kolmogorov-Smirnov test</a:t>
            </a:r>
            <a:br>
              <a:rPr lang="en-GB" dirty="0"/>
            </a:br>
            <a:r>
              <a:rPr lang="en-GB" dirty="0"/>
              <a:t>Null hypothesis:</a:t>
            </a:r>
            <a:br>
              <a:rPr lang="en-GB" dirty="0"/>
            </a:br>
            <a:r>
              <a:rPr lang="en-GB" dirty="0"/>
              <a:t>INDELs and SNPs </a:t>
            </a:r>
            <a:r>
              <a:rPr lang="en-US" dirty="0"/>
              <a:t>are drawn from the same continuous distribution</a:t>
            </a:r>
            <a:endParaRPr lang="en-GB" dirty="0"/>
          </a:p>
          <a:p>
            <a:pPr marL="742950" lvl="1" indent="-285750">
              <a:buFont typeface="Arial" panose="020B0604020202020204" pitchFamily="34" charset="0"/>
              <a:buChar char="•"/>
            </a:pPr>
            <a:r>
              <a:rPr lang="en-GB" dirty="0"/>
              <a:t>Using relative proportions, the null cannot be rejected</a:t>
            </a:r>
          </a:p>
          <a:p>
            <a:pPr marL="742950" lvl="1" indent="-285750">
              <a:buFont typeface="Arial" panose="020B0604020202020204" pitchFamily="34" charset="0"/>
              <a:buChar char="•"/>
            </a:pPr>
            <a:r>
              <a:rPr lang="en-GB" dirty="0"/>
              <a:t>Using square root counts, the null can be rejected</a:t>
            </a:r>
          </a:p>
        </p:txBody>
      </p:sp>
    </p:spTree>
    <p:extLst>
      <p:ext uri="{BB962C8B-B14F-4D97-AF65-F5344CB8AC3E}">
        <p14:creationId xmlns:p14="http://schemas.microsoft.com/office/powerpoint/2010/main" val="2887222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9B477E-5E39-F240-86CA-65F077DF0726}"/>
              </a:ext>
            </a:extLst>
          </p:cNvPr>
          <p:cNvSpPr txBox="1"/>
          <p:nvPr/>
        </p:nvSpPr>
        <p:spPr>
          <a:xfrm>
            <a:off x="528115" y="1100078"/>
            <a:ext cx="4043885" cy="923330"/>
          </a:xfrm>
          <a:prstGeom prst="rect">
            <a:avLst/>
          </a:prstGeom>
          <a:noFill/>
        </p:spPr>
        <p:txBody>
          <a:bodyPr wrap="square" rtlCol="0">
            <a:spAutoFit/>
          </a:bodyPr>
          <a:lstStyle/>
          <a:p>
            <a:pPr marL="285750" indent="-285750">
              <a:buFont typeface="Arial" panose="020B0604020202020204" pitchFamily="34" charset="0"/>
              <a:buChar char="•"/>
            </a:pPr>
            <a:r>
              <a:rPr lang="en-GB" dirty="0"/>
              <a:t>Relative proportion of INDELs and SNPs after filtering but before cline analysis</a:t>
            </a:r>
          </a:p>
        </p:txBody>
      </p:sp>
      <p:sp>
        <p:nvSpPr>
          <p:cNvPr id="8" name="Rectangle 7">
            <a:extLst>
              <a:ext uri="{FF2B5EF4-FFF2-40B4-BE49-F238E27FC236}">
                <a16:creationId xmlns:a16="http://schemas.microsoft.com/office/drawing/2014/main" id="{D5BBA663-3347-E442-9873-012E62E37C07}"/>
              </a:ext>
            </a:extLst>
          </p:cNvPr>
          <p:cNvSpPr/>
          <p:nvPr/>
        </p:nvSpPr>
        <p:spPr>
          <a:xfrm>
            <a:off x="397486" y="409596"/>
            <a:ext cx="4415696" cy="369332"/>
          </a:xfrm>
          <a:prstGeom prst="rect">
            <a:avLst/>
          </a:prstGeom>
        </p:spPr>
        <p:txBody>
          <a:bodyPr wrap="none">
            <a:spAutoFit/>
          </a:bodyPr>
          <a:lstStyle/>
          <a:p>
            <a:pPr marL="342900" indent="-342900">
              <a:buFont typeface="+mj-lt"/>
              <a:buAutoNum type="arabicPeriod" startAt="2"/>
            </a:pPr>
            <a:r>
              <a:rPr lang="en-GB" b="1" dirty="0"/>
              <a:t>Unfolded allele frequency spectra (</a:t>
            </a:r>
            <a:r>
              <a:rPr lang="en-GB" b="1" dirty="0" err="1"/>
              <a:t>uAFS</a:t>
            </a:r>
            <a:r>
              <a:rPr lang="en-GB" b="1" dirty="0"/>
              <a:t>)</a:t>
            </a:r>
          </a:p>
        </p:txBody>
      </p:sp>
      <p:sp>
        <p:nvSpPr>
          <p:cNvPr id="9" name="TextBox 8">
            <a:extLst>
              <a:ext uri="{FF2B5EF4-FFF2-40B4-BE49-F238E27FC236}">
                <a16:creationId xmlns:a16="http://schemas.microsoft.com/office/drawing/2014/main" id="{5FBC7557-72FC-A44A-909B-8CF5D04F3729}"/>
              </a:ext>
            </a:extLst>
          </p:cNvPr>
          <p:cNvSpPr txBox="1"/>
          <p:nvPr/>
        </p:nvSpPr>
        <p:spPr>
          <a:xfrm>
            <a:off x="462801" y="2188649"/>
            <a:ext cx="4043885" cy="369332"/>
          </a:xfrm>
          <a:prstGeom prst="rect">
            <a:avLst/>
          </a:prstGeom>
          <a:noFill/>
        </p:spPr>
        <p:txBody>
          <a:bodyPr wrap="square" rtlCol="0">
            <a:spAutoFit/>
          </a:bodyPr>
          <a:lstStyle/>
          <a:p>
            <a:pPr marL="285750" indent="-285750">
              <a:buFont typeface="Arial" panose="020B0604020202020204" pitchFamily="34" charset="0"/>
              <a:buChar char="•"/>
            </a:pPr>
            <a:r>
              <a:rPr lang="en-GB" dirty="0"/>
              <a:t>Kept only variants outside inversions</a:t>
            </a:r>
          </a:p>
        </p:txBody>
      </p:sp>
      <p:pic>
        <p:nvPicPr>
          <p:cNvPr id="3" name="Picture 2">
            <a:extLst>
              <a:ext uri="{FF2B5EF4-FFF2-40B4-BE49-F238E27FC236}">
                <a16:creationId xmlns:a16="http://schemas.microsoft.com/office/drawing/2014/main" id="{2972DBAF-E2C0-CD49-B069-67B39BB30C77}"/>
              </a:ext>
            </a:extLst>
          </p:cNvPr>
          <p:cNvPicPr>
            <a:picLocks noChangeAspect="1"/>
          </p:cNvPicPr>
          <p:nvPr/>
        </p:nvPicPr>
        <p:blipFill>
          <a:blip r:embed="rId2"/>
          <a:stretch>
            <a:fillRect/>
          </a:stretch>
        </p:blipFill>
        <p:spPr>
          <a:xfrm>
            <a:off x="4713514" y="0"/>
            <a:ext cx="7478486" cy="6858000"/>
          </a:xfrm>
          <a:prstGeom prst="rect">
            <a:avLst/>
          </a:prstGeom>
        </p:spPr>
      </p:pic>
      <p:sp>
        <p:nvSpPr>
          <p:cNvPr id="7" name="TextBox 6">
            <a:extLst>
              <a:ext uri="{FF2B5EF4-FFF2-40B4-BE49-F238E27FC236}">
                <a16:creationId xmlns:a16="http://schemas.microsoft.com/office/drawing/2014/main" id="{F20C078E-D3A6-6B43-99C0-8F4EE667D440}"/>
              </a:ext>
            </a:extLst>
          </p:cNvPr>
          <p:cNvSpPr txBox="1"/>
          <p:nvPr/>
        </p:nvSpPr>
        <p:spPr>
          <a:xfrm>
            <a:off x="528114" y="3000221"/>
            <a:ext cx="4043885" cy="2308324"/>
          </a:xfrm>
          <a:prstGeom prst="rect">
            <a:avLst/>
          </a:prstGeom>
          <a:noFill/>
        </p:spPr>
        <p:txBody>
          <a:bodyPr wrap="square" rtlCol="0">
            <a:spAutoFit/>
          </a:bodyPr>
          <a:lstStyle/>
          <a:p>
            <a:pPr marL="285750" indent="-285750">
              <a:buFont typeface="Arial" panose="020B0604020202020204" pitchFamily="34" charset="0"/>
              <a:buChar char="•"/>
            </a:pPr>
            <a:r>
              <a:rPr lang="en-GB" dirty="0"/>
              <a:t>Two-sample Kolmogorov-Smirnov test</a:t>
            </a:r>
            <a:br>
              <a:rPr lang="en-GB" dirty="0"/>
            </a:br>
            <a:r>
              <a:rPr lang="en-GB" dirty="0"/>
              <a:t>Null hypothesis:</a:t>
            </a:r>
            <a:br>
              <a:rPr lang="en-GB" dirty="0"/>
            </a:br>
            <a:r>
              <a:rPr lang="en-GB" dirty="0"/>
              <a:t>INDELs and SNPs </a:t>
            </a:r>
            <a:r>
              <a:rPr lang="en-US" dirty="0"/>
              <a:t>are drawn from the same continuous distribution</a:t>
            </a:r>
            <a:endParaRPr lang="en-GB" dirty="0"/>
          </a:p>
          <a:p>
            <a:pPr marL="742950" lvl="1" indent="-285750">
              <a:buFont typeface="Arial" panose="020B0604020202020204" pitchFamily="34" charset="0"/>
              <a:buChar char="•"/>
            </a:pPr>
            <a:r>
              <a:rPr lang="en-GB" dirty="0"/>
              <a:t>Using relative proportions, the null cannot be rejected</a:t>
            </a:r>
          </a:p>
          <a:p>
            <a:pPr marL="742950" lvl="1" indent="-285750">
              <a:buFont typeface="Arial" panose="020B0604020202020204" pitchFamily="34" charset="0"/>
              <a:buChar char="•"/>
            </a:pPr>
            <a:r>
              <a:rPr lang="en-GB" dirty="0"/>
              <a:t>Using square root counts, the null can be rejected</a:t>
            </a:r>
          </a:p>
        </p:txBody>
      </p:sp>
    </p:spTree>
    <p:extLst>
      <p:ext uri="{BB962C8B-B14F-4D97-AF65-F5344CB8AC3E}">
        <p14:creationId xmlns:p14="http://schemas.microsoft.com/office/powerpoint/2010/main" val="3180028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705</Words>
  <Application>Microsoft Macintosh PowerPoint</Application>
  <PresentationFormat>Widescreen</PresentationFormat>
  <Paragraphs>151</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Short INDELS: genetic markers for adaptive divergence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INDELS: genetic markers for adaptive divergence</dc:title>
  <dc:creator>Samuel Perini</dc:creator>
  <cp:lastModifiedBy>Samuel Perini</cp:lastModifiedBy>
  <cp:revision>28</cp:revision>
  <dcterms:created xsi:type="dcterms:W3CDTF">2020-08-05T06:41:17Z</dcterms:created>
  <dcterms:modified xsi:type="dcterms:W3CDTF">2020-08-24T13:49:10Z</dcterms:modified>
</cp:coreProperties>
</file>