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9" r:id="rId4"/>
    <p:sldId id="264" r:id="rId5"/>
    <p:sldId id="265" r:id="rId6"/>
    <p:sldId id="260" r:id="rId7"/>
    <p:sldId id="263" r:id="rId8"/>
    <p:sldId id="272" r:id="rId9"/>
    <p:sldId id="258" r:id="rId10"/>
    <p:sldId id="271" r:id="rId11"/>
    <p:sldId id="261" r:id="rId12"/>
    <p:sldId id="262" r:id="rId13"/>
    <p:sldId id="266" r:id="rId14"/>
    <p:sldId id="267"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92"/>
    <p:restoredTop sz="94628"/>
  </p:normalViewPr>
  <p:slideViewPr>
    <p:cSldViewPr snapToGrid="0" snapToObjects="1">
      <p:cViewPr varScale="1">
        <p:scale>
          <a:sx n="110" d="100"/>
          <a:sy n="110" d="100"/>
        </p:scale>
        <p:origin x="184"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703C6-BB32-1847-9BA4-6A93FF920BED}" type="datetimeFigureOut">
              <a:rPr lang="en-GB" smtClean="0"/>
              <a:t>24/06/2020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A2D0F-F41E-7742-88B9-1534E3544B0B}" type="slidenum">
              <a:rPr lang="en-GB" smtClean="0"/>
              <a:t>‹#›</a:t>
            </a:fld>
            <a:endParaRPr lang="en-GB"/>
          </a:p>
        </p:txBody>
      </p:sp>
    </p:spTree>
    <p:extLst>
      <p:ext uri="{BB962C8B-B14F-4D97-AF65-F5344CB8AC3E}">
        <p14:creationId xmlns:p14="http://schemas.microsoft.com/office/powerpoint/2010/main" val="1726068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DA2D0F-F41E-7742-88B9-1534E3544B0B}" type="slidenum">
              <a:rPr lang="en-GB" smtClean="0"/>
              <a:t>15</a:t>
            </a:fld>
            <a:endParaRPr lang="en-GB"/>
          </a:p>
        </p:txBody>
      </p:sp>
    </p:spTree>
    <p:extLst>
      <p:ext uri="{BB962C8B-B14F-4D97-AF65-F5344CB8AC3E}">
        <p14:creationId xmlns:p14="http://schemas.microsoft.com/office/powerpoint/2010/main" val="3727994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DA30-EE56-EF4F-AE48-3EA520AB32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3F61822-EFC3-A24D-92F6-BCE57D11B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8A7FB74-98AA-554B-BF49-01868F72B3FF}"/>
              </a:ext>
            </a:extLst>
          </p:cNvPr>
          <p:cNvSpPr>
            <a:spLocks noGrp="1"/>
          </p:cNvSpPr>
          <p:nvPr>
            <p:ph type="dt" sz="half" idx="10"/>
          </p:nvPr>
        </p:nvSpPr>
        <p:spPr/>
        <p:txBody>
          <a:bodyPr/>
          <a:lstStyle/>
          <a:p>
            <a:fld id="{5C316670-22DA-CE45-BF19-C0B19D676291}" type="datetimeFigureOut">
              <a:rPr lang="en-GB" smtClean="0"/>
              <a:t>24/06/2020</a:t>
            </a:fld>
            <a:endParaRPr lang="en-GB"/>
          </a:p>
        </p:txBody>
      </p:sp>
      <p:sp>
        <p:nvSpPr>
          <p:cNvPr id="5" name="Footer Placeholder 4">
            <a:extLst>
              <a:ext uri="{FF2B5EF4-FFF2-40B4-BE49-F238E27FC236}">
                <a16:creationId xmlns:a16="http://schemas.microsoft.com/office/drawing/2014/main" id="{13F663ED-AA78-404D-8303-07B32B173E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BBBB61-F904-7741-B59B-991635CD9E02}"/>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04182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F3EA-25EE-214A-90EE-5E5B5A60681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ACF972-3848-784F-9D4F-BD5D15E3D5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788CFE-741A-F74F-BE6D-240473A2B229}"/>
              </a:ext>
            </a:extLst>
          </p:cNvPr>
          <p:cNvSpPr>
            <a:spLocks noGrp="1"/>
          </p:cNvSpPr>
          <p:nvPr>
            <p:ph type="dt" sz="half" idx="10"/>
          </p:nvPr>
        </p:nvSpPr>
        <p:spPr/>
        <p:txBody>
          <a:bodyPr/>
          <a:lstStyle/>
          <a:p>
            <a:fld id="{5C316670-22DA-CE45-BF19-C0B19D676291}" type="datetimeFigureOut">
              <a:rPr lang="en-GB" smtClean="0"/>
              <a:t>24/06/2020</a:t>
            </a:fld>
            <a:endParaRPr lang="en-GB"/>
          </a:p>
        </p:txBody>
      </p:sp>
      <p:sp>
        <p:nvSpPr>
          <p:cNvPr id="5" name="Footer Placeholder 4">
            <a:extLst>
              <a:ext uri="{FF2B5EF4-FFF2-40B4-BE49-F238E27FC236}">
                <a16:creationId xmlns:a16="http://schemas.microsoft.com/office/drawing/2014/main" id="{3FB59E30-86B7-2848-9FB8-C50E48F265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4E76E2-6AD7-034F-980B-EF39720099A9}"/>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83641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61D199-53D1-1447-8B18-0D423ECCAC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DD9D2D-F40D-C74E-8224-4672412ABC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B16DA9-C034-2149-84C4-1453B6F2AF9C}"/>
              </a:ext>
            </a:extLst>
          </p:cNvPr>
          <p:cNvSpPr>
            <a:spLocks noGrp="1"/>
          </p:cNvSpPr>
          <p:nvPr>
            <p:ph type="dt" sz="half" idx="10"/>
          </p:nvPr>
        </p:nvSpPr>
        <p:spPr/>
        <p:txBody>
          <a:bodyPr/>
          <a:lstStyle/>
          <a:p>
            <a:fld id="{5C316670-22DA-CE45-BF19-C0B19D676291}" type="datetimeFigureOut">
              <a:rPr lang="en-GB" smtClean="0"/>
              <a:t>24/06/2020</a:t>
            </a:fld>
            <a:endParaRPr lang="en-GB"/>
          </a:p>
        </p:txBody>
      </p:sp>
      <p:sp>
        <p:nvSpPr>
          <p:cNvPr id="5" name="Footer Placeholder 4">
            <a:extLst>
              <a:ext uri="{FF2B5EF4-FFF2-40B4-BE49-F238E27FC236}">
                <a16:creationId xmlns:a16="http://schemas.microsoft.com/office/drawing/2014/main" id="{B5E41245-3ABA-054A-9D71-DB466C653B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BE8EDB-33E8-AC46-9F62-7D5EA9CEB47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21607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DB83-1920-CB41-88A0-63C7EEAE252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6EC39-D8F4-B246-8673-210F0ACF22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56CBD2-241B-F448-BECC-562B8B77720A}"/>
              </a:ext>
            </a:extLst>
          </p:cNvPr>
          <p:cNvSpPr>
            <a:spLocks noGrp="1"/>
          </p:cNvSpPr>
          <p:nvPr>
            <p:ph type="dt" sz="half" idx="10"/>
          </p:nvPr>
        </p:nvSpPr>
        <p:spPr/>
        <p:txBody>
          <a:bodyPr/>
          <a:lstStyle/>
          <a:p>
            <a:fld id="{5C316670-22DA-CE45-BF19-C0B19D676291}" type="datetimeFigureOut">
              <a:rPr lang="en-GB" smtClean="0"/>
              <a:t>24/06/2020</a:t>
            </a:fld>
            <a:endParaRPr lang="en-GB"/>
          </a:p>
        </p:txBody>
      </p:sp>
      <p:sp>
        <p:nvSpPr>
          <p:cNvPr id="5" name="Footer Placeholder 4">
            <a:extLst>
              <a:ext uri="{FF2B5EF4-FFF2-40B4-BE49-F238E27FC236}">
                <a16:creationId xmlns:a16="http://schemas.microsoft.com/office/drawing/2014/main" id="{782CC919-0BEE-A243-BC91-570DF9F1B2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5B0303-6994-EA45-95B5-7127C47610DD}"/>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59832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B7CF-90ED-684C-8C6A-94CF2624F6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02BECA3-A047-A249-A231-ECB06737DA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55A199-E784-0C44-820A-4CA086E9A8A8}"/>
              </a:ext>
            </a:extLst>
          </p:cNvPr>
          <p:cNvSpPr>
            <a:spLocks noGrp="1"/>
          </p:cNvSpPr>
          <p:nvPr>
            <p:ph type="dt" sz="half" idx="10"/>
          </p:nvPr>
        </p:nvSpPr>
        <p:spPr/>
        <p:txBody>
          <a:bodyPr/>
          <a:lstStyle/>
          <a:p>
            <a:fld id="{5C316670-22DA-CE45-BF19-C0B19D676291}" type="datetimeFigureOut">
              <a:rPr lang="en-GB" smtClean="0"/>
              <a:t>24/06/2020</a:t>
            </a:fld>
            <a:endParaRPr lang="en-GB"/>
          </a:p>
        </p:txBody>
      </p:sp>
      <p:sp>
        <p:nvSpPr>
          <p:cNvPr id="5" name="Footer Placeholder 4">
            <a:extLst>
              <a:ext uri="{FF2B5EF4-FFF2-40B4-BE49-F238E27FC236}">
                <a16:creationId xmlns:a16="http://schemas.microsoft.com/office/drawing/2014/main" id="{2D1021C4-3742-FF4C-972B-308BD10241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9755FA-E324-6E44-AE7C-F27D1D2DDB25}"/>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8103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9F12-A1A9-D644-9572-024649E026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D8C7AE-9F96-404D-A442-12944F8668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9475118-8596-1E4C-A54A-3CE81D1D9A7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F43C50-AB35-BE44-B81D-9C53F938E883}"/>
              </a:ext>
            </a:extLst>
          </p:cNvPr>
          <p:cNvSpPr>
            <a:spLocks noGrp="1"/>
          </p:cNvSpPr>
          <p:nvPr>
            <p:ph type="dt" sz="half" idx="10"/>
          </p:nvPr>
        </p:nvSpPr>
        <p:spPr/>
        <p:txBody>
          <a:bodyPr/>
          <a:lstStyle/>
          <a:p>
            <a:fld id="{5C316670-22DA-CE45-BF19-C0B19D676291}" type="datetimeFigureOut">
              <a:rPr lang="en-GB" smtClean="0"/>
              <a:t>24/06/2020</a:t>
            </a:fld>
            <a:endParaRPr lang="en-GB"/>
          </a:p>
        </p:txBody>
      </p:sp>
      <p:sp>
        <p:nvSpPr>
          <p:cNvPr id="6" name="Footer Placeholder 5">
            <a:extLst>
              <a:ext uri="{FF2B5EF4-FFF2-40B4-BE49-F238E27FC236}">
                <a16:creationId xmlns:a16="http://schemas.microsoft.com/office/drawing/2014/main" id="{38377078-BF59-0742-A103-6A685C4FA2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3F93A0-EFCB-974F-AE6D-7D246ADC115C}"/>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02439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9B73-A02E-0548-8ED8-90DDF6D00D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1F3F96-7DB9-394D-A50E-570B6402C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F39EEA-2525-184F-B9EF-35C5652D3F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AC4EB5A-F5A2-334F-9029-B55D14F6D0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F22056C-067E-5945-ADC8-908514347E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F72E0E5-6D87-BE44-8F8D-BF4C557C39AA}"/>
              </a:ext>
            </a:extLst>
          </p:cNvPr>
          <p:cNvSpPr>
            <a:spLocks noGrp="1"/>
          </p:cNvSpPr>
          <p:nvPr>
            <p:ph type="dt" sz="half" idx="10"/>
          </p:nvPr>
        </p:nvSpPr>
        <p:spPr/>
        <p:txBody>
          <a:bodyPr/>
          <a:lstStyle/>
          <a:p>
            <a:fld id="{5C316670-22DA-CE45-BF19-C0B19D676291}" type="datetimeFigureOut">
              <a:rPr lang="en-GB" smtClean="0"/>
              <a:t>24/06/2020</a:t>
            </a:fld>
            <a:endParaRPr lang="en-GB"/>
          </a:p>
        </p:txBody>
      </p:sp>
      <p:sp>
        <p:nvSpPr>
          <p:cNvPr id="8" name="Footer Placeholder 7">
            <a:extLst>
              <a:ext uri="{FF2B5EF4-FFF2-40B4-BE49-F238E27FC236}">
                <a16:creationId xmlns:a16="http://schemas.microsoft.com/office/drawing/2014/main" id="{DC99A609-42F8-C740-98C2-A58D3FD6DC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9AA137A-77E8-A54C-9BB6-553FCEC11BCA}"/>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59888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954A-E00B-F047-9D56-1D746CE0078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BA0CC72-4BFD-2046-A9B9-4334A1C98D4B}"/>
              </a:ext>
            </a:extLst>
          </p:cNvPr>
          <p:cNvSpPr>
            <a:spLocks noGrp="1"/>
          </p:cNvSpPr>
          <p:nvPr>
            <p:ph type="dt" sz="half" idx="10"/>
          </p:nvPr>
        </p:nvSpPr>
        <p:spPr/>
        <p:txBody>
          <a:bodyPr/>
          <a:lstStyle/>
          <a:p>
            <a:fld id="{5C316670-22DA-CE45-BF19-C0B19D676291}" type="datetimeFigureOut">
              <a:rPr lang="en-GB" smtClean="0"/>
              <a:t>24/06/2020</a:t>
            </a:fld>
            <a:endParaRPr lang="en-GB"/>
          </a:p>
        </p:txBody>
      </p:sp>
      <p:sp>
        <p:nvSpPr>
          <p:cNvPr id="4" name="Footer Placeholder 3">
            <a:extLst>
              <a:ext uri="{FF2B5EF4-FFF2-40B4-BE49-F238E27FC236}">
                <a16:creationId xmlns:a16="http://schemas.microsoft.com/office/drawing/2014/main" id="{5F34112B-FE94-5C43-A1A6-94A05B4144C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58D8C94-FC42-7245-BD7B-A859DF0A0150}"/>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29155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53E271-EBF9-9744-9704-6D9CB4EC6DBC}"/>
              </a:ext>
            </a:extLst>
          </p:cNvPr>
          <p:cNvSpPr>
            <a:spLocks noGrp="1"/>
          </p:cNvSpPr>
          <p:nvPr>
            <p:ph type="dt" sz="half" idx="10"/>
          </p:nvPr>
        </p:nvSpPr>
        <p:spPr/>
        <p:txBody>
          <a:bodyPr/>
          <a:lstStyle/>
          <a:p>
            <a:fld id="{5C316670-22DA-CE45-BF19-C0B19D676291}" type="datetimeFigureOut">
              <a:rPr lang="en-GB" smtClean="0"/>
              <a:t>24/06/2020</a:t>
            </a:fld>
            <a:endParaRPr lang="en-GB"/>
          </a:p>
        </p:txBody>
      </p:sp>
      <p:sp>
        <p:nvSpPr>
          <p:cNvPr id="3" name="Footer Placeholder 2">
            <a:extLst>
              <a:ext uri="{FF2B5EF4-FFF2-40B4-BE49-F238E27FC236}">
                <a16:creationId xmlns:a16="http://schemas.microsoft.com/office/drawing/2014/main" id="{D0E66FAE-BF4D-7C43-8038-53688A1BA2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726C04F-C60D-3941-9EAC-829BD5CCBBF6}"/>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1722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EFB8-CAAC-5F45-94FA-8E6216ED2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0B0ABC-3FC9-C84C-8E89-48BD1C60C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E9022BC-1D31-384E-8E58-F3F188FCE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D7AB82-2421-6240-ABC2-0A21A9934E5C}"/>
              </a:ext>
            </a:extLst>
          </p:cNvPr>
          <p:cNvSpPr>
            <a:spLocks noGrp="1"/>
          </p:cNvSpPr>
          <p:nvPr>
            <p:ph type="dt" sz="half" idx="10"/>
          </p:nvPr>
        </p:nvSpPr>
        <p:spPr/>
        <p:txBody>
          <a:bodyPr/>
          <a:lstStyle/>
          <a:p>
            <a:fld id="{5C316670-22DA-CE45-BF19-C0B19D676291}" type="datetimeFigureOut">
              <a:rPr lang="en-GB" smtClean="0"/>
              <a:t>24/06/2020</a:t>
            </a:fld>
            <a:endParaRPr lang="en-GB"/>
          </a:p>
        </p:txBody>
      </p:sp>
      <p:sp>
        <p:nvSpPr>
          <p:cNvPr id="6" name="Footer Placeholder 5">
            <a:extLst>
              <a:ext uri="{FF2B5EF4-FFF2-40B4-BE49-F238E27FC236}">
                <a16:creationId xmlns:a16="http://schemas.microsoft.com/office/drawing/2014/main" id="{A5240EA3-7D9D-3D48-9B2D-C0C4E10686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4F4016-7D7E-C44A-B8B6-7DE385F3069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99127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95D2-9CF0-E04C-81EA-801DE9B71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11D417D-AA2D-8C47-BBB0-020D0E574A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F64C8A5-7CCB-CA46-804E-4126B9142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D92D63-7A51-F34E-929E-1B6276BA6F93}"/>
              </a:ext>
            </a:extLst>
          </p:cNvPr>
          <p:cNvSpPr>
            <a:spLocks noGrp="1"/>
          </p:cNvSpPr>
          <p:nvPr>
            <p:ph type="dt" sz="half" idx="10"/>
          </p:nvPr>
        </p:nvSpPr>
        <p:spPr/>
        <p:txBody>
          <a:bodyPr/>
          <a:lstStyle/>
          <a:p>
            <a:fld id="{5C316670-22DA-CE45-BF19-C0B19D676291}" type="datetimeFigureOut">
              <a:rPr lang="en-GB" smtClean="0"/>
              <a:t>24/06/2020</a:t>
            </a:fld>
            <a:endParaRPr lang="en-GB"/>
          </a:p>
        </p:txBody>
      </p:sp>
      <p:sp>
        <p:nvSpPr>
          <p:cNvPr id="6" name="Footer Placeholder 5">
            <a:extLst>
              <a:ext uri="{FF2B5EF4-FFF2-40B4-BE49-F238E27FC236}">
                <a16:creationId xmlns:a16="http://schemas.microsoft.com/office/drawing/2014/main" id="{291B1B0A-405B-B74F-9EE9-A627966EF4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65AB8A-ADE1-BA44-812D-C4F1BF4FDCFF}"/>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40059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C9B4ED-FAC8-8442-B918-911406C75D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5A06316-0CFF-3649-B861-652A3CB82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F6110A-9DAF-E34A-A9DD-F85EED80CB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16670-22DA-CE45-BF19-C0B19D676291}" type="datetimeFigureOut">
              <a:rPr lang="en-GB" smtClean="0"/>
              <a:t>24/06/2020</a:t>
            </a:fld>
            <a:endParaRPr lang="en-GB"/>
          </a:p>
        </p:txBody>
      </p:sp>
      <p:sp>
        <p:nvSpPr>
          <p:cNvPr id="5" name="Footer Placeholder 4">
            <a:extLst>
              <a:ext uri="{FF2B5EF4-FFF2-40B4-BE49-F238E27FC236}">
                <a16:creationId xmlns:a16="http://schemas.microsoft.com/office/drawing/2014/main" id="{EF7DD311-A86D-F349-90AA-E1DA747AB6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E10B1CA-1625-B140-8CDC-9A1F9028B4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BD628-5E07-9241-8FEA-5C0B8929F57B}" type="slidenum">
              <a:rPr lang="en-GB" smtClean="0"/>
              <a:t>‹#›</a:t>
            </a:fld>
            <a:endParaRPr lang="en-GB"/>
          </a:p>
        </p:txBody>
      </p:sp>
    </p:spTree>
    <p:extLst>
      <p:ext uri="{BB962C8B-B14F-4D97-AF65-F5344CB8AC3E}">
        <p14:creationId xmlns:p14="http://schemas.microsoft.com/office/powerpoint/2010/main" val="2341974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4D54-29CB-FC4F-8921-0635126ADFBC}"/>
              </a:ext>
            </a:extLst>
          </p:cNvPr>
          <p:cNvSpPr>
            <a:spLocks noGrp="1"/>
          </p:cNvSpPr>
          <p:nvPr>
            <p:ph type="ctrTitle"/>
          </p:nvPr>
        </p:nvSpPr>
        <p:spPr/>
        <p:txBody>
          <a:bodyPr>
            <a:normAutofit fontScale="90000"/>
          </a:bodyPr>
          <a:lstStyle/>
          <a:p>
            <a:r>
              <a:rPr lang="en-GB" dirty="0"/>
              <a:t>Short INDELS: genetic markers for adaptive divergence</a:t>
            </a:r>
          </a:p>
        </p:txBody>
      </p:sp>
    </p:spTree>
    <p:extLst>
      <p:ext uri="{BB962C8B-B14F-4D97-AF65-F5344CB8AC3E}">
        <p14:creationId xmlns:p14="http://schemas.microsoft.com/office/powerpoint/2010/main" val="1790524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0082A03-EA58-CA4D-8F3E-8226862CB7E3}"/>
                  </a:ext>
                </a:extLst>
              </p:cNvPr>
              <p:cNvSpPr txBox="1"/>
              <p:nvPr/>
            </p:nvSpPr>
            <p:spPr>
              <a:xfrm>
                <a:off x="206973" y="1443919"/>
                <a:ext cx="1823769"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𝑛</m:t>
                      </m:r>
                      <m:r>
                        <a:rPr lang="sv-SE" b="0" i="1" smtClean="0">
                          <a:latin typeface="Cambria Math" panose="02040503050406030204" pitchFamily="18" charset="0"/>
                        </a:rPr>
                        <m:t>/</m:t>
                      </m:r>
                      <m:r>
                        <a:rPr lang="sv-SE" b="0" i="1" smtClean="0">
                          <a:latin typeface="Cambria Math" panose="02040503050406030204" pitchFamily="18" charset="0"/>
                        </a:rPr>
                        <m:t>𝑁</m:t>
                      </m:r>
                      <m:r>
                        <a:rPr lang="sv-SE" b="0" i="1" smtClean="0">
                          <a:latin typeface="Cambria Math" panose="02040503050406030204" pitchFamily="18" charset="0"/>
                        </a:rPr>
                        <m:t>=</m:t>
                      </m:r>
                      <m:f>
                        <m:fPr>
                          <m:ctrlPr>
                            <a:rPr lang="sv-SE" b="0" i="1" smtClean="0">
                              <a:latin typeface="Cambria Math" panose="02040503050406030204" pitchFamily="18" charset="0"/>
                            </a:rPr>
                          </m:ctrlPr>
                        </m:fPr>
                        <m:num>
                          <m:sSub>
                            <m:sSubPr>
                              <m:ctrlPr>
                                <a:rPr lang="sv-SE" b="0"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 </m:t>
                          </m:r>
                          <m:r>
                            <a:rPr lang="sv-SE" b="0" i="1" smtClean="0">
                              <a:latin typeface="Cambria Math" panose="02040503050406030204" pitchFamily="18" charset="0"/>
                            </a:rPr>
                            <m:t>𝑚𝑎𝑟𝑘𝑒𝑟</m:t>
                          </m:r>
                        </m:num>
                        <m:den>
                          <m:r>
                            <a:rPr lang="sv-SE" b="0" i="1" smtClean="0">
                              <a:latin typeface="Cambria Math" panose="02040503050406030204" pitchFamily="18" charset="0"/>
                            </a:rPr>
                            <m:t>𝑁</m:t>
                          </m:r>
                          <m:r>
                            <a:rPr lang="sv-SE" b="0" i="1" smtClean="0">
                              <a:latin typeface="Cambria Math" panose="02040503050406030204" pitchFamily="18" charset="0"/>
                            </a:rPr>
                            <m:t> </m:t>
                          </m:r>
                          <m:r>
                            <a:rPr lang="sv-SE" b="0" i="1" smtClean="0">
                              <a:latin typeface="Cambria Math" panose="02040503050406030204" pitchFamily="18" charset="0"/>
                            </a:rPr>
                            <m:t>𝑚𝑎𝑟𝑘𝑒𝑟</m:t>
                          </m:r>
                        </m:den>
                      </m:f>
                    </m:oMath>
                  </m:oMathPara>
                </a14:m>
                <a:endParaRPr lang="en-GB" dirty="0"/>
              </a:p>
            </p:txBody>
          </p:sp>
        </mc:Choice>
        <mc:Fallback xmlns="">
          <p:sp>
            <p:nvSpPr>
              <p:cNvPr id="7" name="TextBox 6">
                <a:extLst>
                  <a:ext uri="{FF2B5EF4-FFF2-40B4-BE49-F238E27FC236}">
                    <a16:creationId xmlns:a16="http://schemas.microsoft.com/office/drawing/2014/main" id="{B0082A03-EA58-CA4D-8F3E-8226862CB7E3}"/>
                  </a:ext>
                </a:extLst>
              </p:cNvPr>
              <p:cNvSpPr txBox="1">
                <a:spLocks noRot="1" noChangeAspect="1" noMove="1" noResize="1" noEditPoints="1" noAdjustHandles="1" noChangeArrowheads="1" noChangeShapeType="1" noTextEdit="1"/>
              </p:cNvSpPr>
              <p:nvPr/>
            </p:nvSpPr>
            <p:spPr>
              <a:xfrm>
                <a:off x="206973" y="1443919"/>
                <a:ext cx="1823769" cy="525913"/>
              </a:xfrm>
              <a:prstGeom prst="rect">
                <a:avLst/>
              </a:prstGeom>
              <a:blipFill>
                <a:blip r:embed="rId2"/>
                <a:stretch>
                  <a:fillRect l="-690" t="-7143" r="-2069" b="-309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5F2AD20-DA4E-8F47-BBD7-064490A9231A}"/>
                  </a:ext>
                </a:extLst>
              </p:cNvPr>
              <p:cNvSpPr txBox="1"/>
              <p:nvPr/>
            </p:nvSpPr>
            <p:spPr>
              <a:xfrm>
                <a:off x="2239804" y="1408401"/>
                <a:ext cx="34161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INDELs</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m:t>
                      </m:r>
                      <m:r>
                        <m:rPr>
                          <m:nor/>
                        </m:rPr>
                        <a:rPr lang="sv-SE" b="0" i="0" smtClean="0">
                          <a:latin typeface="Cambria Math" panose="02040503050406030204" pitchFamily="18" charset="0"/>
                        </a:rPr>
                        <m:t> </m:t>
                      </m:r>
                      <m:r>
                        <m:rPr>
                          <m:nor/>
                        </m:rPr>
                        <a:rPr lang="sv-SE" b="0" i="0" smtClean="0">
                          <a:latin typeface="Cambria Math" panose="02040503050406030204" pitchFamily="18" charset="0"/>
                        </a:rPr>
                        <m:t>contig</m:t>
                      </m:r>
                      <m:r>
                        <m:rPr>
                          <m:nor/>
                        </m:rPr>
                        <a:rPr lang="sv-SE" b="0" i="0" smtClean="0">
                          <a:latin typeface="Cambria Math" panose="02040503050406030204" pitchFamily="18" charset="0"/>
                        </a:rPr>
                        <m:t> </m:t>
                      </m:r>
                      <m:r>
                        <a:rPr lang="sv-SE" b="0" i="1" smtClean="0">
                          <a:latin typeface="Cambria Math" panose="02040503050406030204" pitchFamily="18" charset="0"/>
                        </a:rPr>
                        <m:t>𝑖</m:t>
                      </m:r>
                    </m:oMath>
                  </m:oMathPara>
                </a14:m>
                <a:endParaRPr lang="en-GB" dirty="0"/>
              </a:p>
            </p:txBody>
          </p:sp>
        </mc:Choice>
        <mc:Fallback xmlns="">
          <p:sp>
            <p:nvSpPr>
              <p:cNvPr id="9" name="TextBox 8">
                <a:extLst>
                  <a:ext uri="{FF2B5EF4-FFF2-40B4-BE49-F238E27FC236}">
                    <a16:creationId xmlns:a16="http://schemas.microsoft.com/office/drawing/2014/main" id="{65F2AD20-DA4E-8F47-BBD7-064490A9231A}"/>
                  </a:ext>
                </a:extLst>
              </p:cNvPr>
              <p:cNvSpPr txBox="1">
                <a:spLocks noRot="1" noChangeAspect="1" noMove="1" noResize="1" noEditPoints="1" noAdjustHandles="1" noChangeArrowheads="1" noChangeShapeType="1" noTextEdit="1"/>
              </p:cNvSpPr>
              <p:nvPr/>
            </p:nvSpPr>
            <p:spPr>
              <a:xfrm>
                <a:off x="2239804" y="1408401"/>
                <a:ext cx="3416192" cy="276999"/>
              </a:xfrm>
              <a:prstGeom prst="rect">
                <a:avLst/>
              </a:prstGeom>
              <a:blipFill>
                <a:blip r:embed="rId3"/>
                <a:stretch>
                  <a:fillRect l="-370" t="-8696" r="-741"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342B62E-145E-0044-B612-F08CEA5E51C7}"/>
                  </a:ext>
                </a:extLst>
              </p:cNvPr>
              <p:cNvSpPr txBox="1"/>
              <p:nvPr/>
            </p:nvSpPr>
            <p:spPr>
              <a:xfrm>
                <a:off x="2239804" y="1764750"/>
                <a:ext cx="28926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𝑁</m:t>
                      </m:r>
                      <m:r>
                        <a:rPr lang="sv-SE" b="0" i="1" smtClean="0">
                          <a:latin typeface="Cambria Math" panose="02040503050406030204" pitchFamily="18" charset="0"/>
                        </a:rPr>
                        <m:t>=</m:t>
                      </m:r>
                      <m:r>
                        <m:rPr>
                          <m:nor/>
                        </m:rPr>
                        <a:rPr lang="sv-SE" b="0" i="0" smtClean="0">
                          <a:latin typeface="Cambria Math" panose="02040503050406030204" pitchFamily="18" charset="0"/>
                        </a:rPr>
                        <m:t>Total</m:t>
                      </m:r>
                      <m:r>
                        <m:rPr>
                          <m:nor/>
                        </m:rPr>
                        <a:rPr lang="sv-SE" b="0" i="0" smtClean="0">
                          <a:latin typeface="Cambria Math" panose="02040503050406030204" pitchFamily="18" charset="0"/>
                        </a:rPr>
                        <m:t> </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INDELs</m:t>
                      </m:r>
                    </m:oMath>
                  </m:oMathPara>
                </a14:m>
                <a:endParaRPr lang="en-GB" dirty="0"/>
              </a:p>
            </p:txBody>
          </p:sp>
        </mc:Choice>
        <mc:Fallback xmlns="">
          <p:sp>
            <p:nvSpPr>
              <p:cNvPr id="10" name="TextBox 9">
                <a:extLst>
                  <a:ext uri="{FF2B5EF4-FFF2-40B4-BE49-F238E27FC236}">
                    <a16:creationId xmlns:a16="http://schemas.microsoft.com/office/drawing/2014/main" id="{6342B62E-145E-0044-B612-F08CEA5E51C7}"/>
                  </a:ext>
                </a:extLst>
              </p:cNvPr>
              <p:cNvSpPr txBox="1">
                <a:spLocks noRot="1" noChangeAspect="1" noMove="1" noResize="1" noEditPoints="1" noAdjustHandles="1" noChangeArrowheads="1" noChangeShapeType="1" noTextEdit="1"/>
              </p:cNvSpPr>
              <p:nvPr/>
            </p:nvSpPr>
            <p:spPr>
              <a:xfrm>
                <a:off x="2239804" y="1764750"/>
                <a:ext cx="2892651" cy="276999"/>
              </a:xfrm>
              <a:prstGeom prst="rect">
                <a:avLst/>
              </a:prstGeom>
              <a:blipFill>
                <a:blip r:embed="rId4"/>
                <a:stretch>
                  <a:fillRect l="-873" t="-4348" r="-1310" b="-30435"/>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E2B360A-DD67-7142-A309-F624C4AD0FFE}"/>
              </a:ext>
            </a:extLst>
          </p:cNvPr>
          <p:cNvSpPr txBox="1"/>
          <p:nvPr/>
        </p:nvSpPr>
        <p:spPr>
          <a:xfrm>
            <a:off x="528115" y="811350"/>
            <a:ext cx="3270447"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INDELs = clinal + non-clinal</a:t>
            </a:r>
          </a:p>
        </p:txBody>
      </p:sp>
      <p:pic>
        <p:nvPicPr>
          <p:cNvPr id="18" name="Picture 17">
            <a:extLst>
              <a:ext uri="{FF2B5EF4-FFF2-40B4-BE49-F238E27FC236}">
                <a16:creationId xmlns:a16="http://schemas.microsoft.com/office/drawing/2014/main" id="{3A6E1AE8-CC84-5D43-8042-501E7887701C}"/>
              </a:ext>
            </a:extLst>
          </p:cNvPr>
          <p:cNvPicPr>
            <a:picLocks noChangeAspect="1"/>
          </p:cNvPicPr>
          <p:nvPr/>
        </p:nvPicPr>
        <p:blipFill>
          <a:blip r:embed="rId5"/>
          <a:stretch>
            <a:fillRect/>
          </a:stretch>
        </p:blipFill>
        <p:spPr>
          <a:xfrm>
            <a:off x="89627" y="2041749"/>
            <a:ext cx="5960697" cy="3960000"/>
          </a:xfrm>
          <a:prstGeom prst="rect">
            <a:avLst/>
          </a:prstGeom>
        </p:spPr>
      </p:pic>
      <p:pic>
        <p:nvPicPr>
          <p:cNvPr id="20" name="Picture 19">
            <a:extLst>
              <a:ext uri="{FF2B5EF4-FFF2-40B4-BE49-F238E27FC236}">
                <a16:creationId xmlns:a16="http://schemas.microsoft.com/office/drawing/2014/main" id="{90670FAE-1DA9-3946-84FF-21B14E688E33}"/>
              </a:ext>
            </a:extLst>
          </p:cNvPr>
          <p:cNvPicPr>
            <a:picLocks noChangeAspect="1"/>
          </p:cNvPicPr>
          <p:nvPr/>
        </p:nvPicPr>
        <p:blipFill>
          <a:blip r:embed="rId6"/>
          <a:stretch>
            <a:fillRect/>
          </a:stretch>
        </p:blipFill>
        <p:spPr>
          <a:xfrm>
            <a:off x="6166082" y="2041749"/>
            <a:ext cx="5960697" cy="3960000"/>
          </a:xfrm>
          <a:prstGeom prst="rect">
            <a:avLst/>
          </a:prstGeom>
        </p:spPr>
      </p:pic>
      <p:sp>
        <p:nvSpPr>
          <p:cNvPr id="21" name="TextBox 20">
            <a:extLst>
              <a:ext uri="{FF2B5EF4-FFF2-40B4-BE49-F238E27FC236}">
                <a16:creationId xmlns:a16="http://schemas.microsoft.com/office/drawing/2014/main" id="{EB528DF0-ED52-C643-A25D-EE710F3E6CF2}"/>
              </a:ext>
            </a:extLst>
          </p:cNvPr>
          <p:cNvSpPr txBox="1"/>
          <p:nvPr/>
        </p:nvSpPr>
        <p:spPr>
          <a:xfrm>
            <a:off x="89627" y="6090207"/>
            <a:ext cx="6468822" cy="369332"/>
          </a:xfrm>
          <a:prstGeom prst="rect">
            <a:avLst/>
          </a:prstGeom>
          <a:noFill/>
        </p:spPr>
        <p:txBody>
          <a:bodyPr wrap="none" rtlCol="0">
            <a:spAutoFit/>
          </a:bodyPr>
          <a:lstStyle/>
          <a:p>
            <a:r>
              <a:rPr lang="en-GB" i="1" dirty="0"/>
              <a:t>Figure 3a. Proportions (left) and counts (right) of INDELs per contig.</a:t>
            </a:r>
          </a:p>
        </p:txBody>
      </p:sp>
      <p:cxnSp>
        <p:nvCxnSpPr>
          <p:cNvPr id="8" name="Straight Connector 7">
            <a:extLst>
              <a:ext uri="{FF2B5EF4-FFF2-40B4-BE49-F238E27FC236}">
                <a16:creationId xmlns:a16="http://schemas.microsoft.com/office/drawing/2014/main" id="{044E0B42-E344-CB41-8B32-BCD8660ECFE0}"/>
              </a:ext>
            </a:extLst>
          </p:cNvPr>
          <p:cNvCxnSpPr>
            <a:cxnSpLocks/>
          </p:cNvCxnSpPr>
          <p:nvPr/>
        </p:nvCxnSpPr>
        <p:spPr>
          <a:xfrm>
            <a:off x="206973" y="254645"/>
            <a:ext cx="11738111" cy="6400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9C7059-2376-6042-9D29-5C8F989882C3}"/>
              </a:ext>
            </a:extLst>
          </p:cNvPr>
          <p:cNvCxnSpPr>
            <a:cxnSpLocks/>
          </p:cNvCxnSpPr>
          <p:nvPr/>
        </p:nvCxnSpPr>
        <p:spPr>
          <a:xfrm flipV="1">
            <a:off x="206973" y="254645"/>
            <a:ext cx="11738111" cy="63197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476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0082A03-EA58-CA4D-8F3E-8226862CB7E3}"/>
                  </a:ext>
                </a:extLst>
              </p:cNvPr>
              <p:cNvSpPr txBox="1"/>
              <p:nvPr/>
            </p:nvSpPr>
            <p:spPr>
              <a:xfrm>
                <a:off x="146150" y="1464702"/>
                <a:ext cx="1823769"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𝑛</m:t>
                      </m:r>
                      <m:r>
                        <a:rPr lang="sv-SE" b="0" i="1" smtClean="0">
                          <a:latin typeface="Cambria Math" panose="02040503050406030204" pitchFamily="18" charset="0"/>
                        </a:rPr>
                        <m:t>/</m:t>
                      </m:r>
                      <m:r>
                        <a:rPr lang="sv-SE" b="0" i="1" smtClean="0">
                          <a:latin typeface="Cambria Math" panose="02040503050406030204" pitchFamily="18" charset="0"/>
                        </a:rPr>
                        <m:t>𝑁</m:t>
                      </m:r>
                      <m:r>
                        <a:rPr lang="sv-SE" b="0" i="1" smtClean="0">
                          <a:latin typeface="Cambria Math" panose="02040503050406030204" pitchFamily="18" charset="0"/>
                        </a:rPr>
                        <m:t>=</m:t>
                      </m:r>
                      <m:f>
                        <m:fPr>
                          <m:ctrlPr>
                            <a:rPr lang="sv-SE" b="0" i="1" smtClean="0">
                              <a:latin typeface="Cambria Math" panose="02040503050406030204" pitchFamily="18" charset="0"/>
                            </a:rPr>
                          </m:ctrlPr>
                        </m:fPr>
                        <m:num>
                          <m:sSub>
                            <m:sSubPr>
                              <m:ctrlPr>
                                <a:rPr lang="sv-SE" b="0"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 </m:t>
                          </m:r>
                          <m:r>
                            <a:rPr lang="sv-SE" b="0" i="1" smtClean="0">
                              <a:latin typeface="Cambria Math" panose="02040503050406030204" pitchFamily="18" charset="0"/>
                            </a:rPr>
                            <m:t>𝑚𝑎𝑟𝑘𝑒𝑟</m:t>
                          </m:r>
                        </m:num>
                        <m:den>
                          <m:r>
                            <a:rPr lang="sv-SE" b="0" i="1" smtClean="0">
                              <a:latin typeface="Cambria Math" panose="02040503050406030204" pitchFamily="18" charset="0"/>
                            </a:rPr>
                            <m:t>𝑁</m:t>
                          </m:r>
                          <m:r>
                            <a:rPr lang="sv-SE" b="0" i="1" smtClean="0">
                              <a:latin typeface="Cambria Math" panose="02040503050406030204" pitchFamily="18" charset="0"/>
                            </a:rPr>
                            <m:t> </m:t>
                          </m:r>
                          <m:r>
                            <a:rPr lang="sv-SE" b="0" i="1" smtClean="0">
                              <a:latin typeface="Cambria Math" panose="02040503050406030204" pitchFamily="18" charset="0"/>
                            </a:rPr>
                            <m:t>𝑚𝑎𝑟𝑘𝑒𝑟</m:t>
                          </m:r>
                        </m:den>
                      </m:f>
                    </m:oMath>
                  </m:oMathPara>
                </a14:m>
                <a:endParaRPr lang="en-GB" dirty="0"/>
              </a:p>
            </p:txBody>
          </p:sp>
        </mc:Choice>
        <mc:Fallback xmlns="">
          <p:sp>
            <p:nvSpPr>
              <p:cNvPr id="7" name="TextBox 6">
                <a:extLst>
                  <a:ext uri="{FF2B5EF4-FFF2-40B4-BE49-F238E27FC236}">
                    <a16:creationId xmlns:a16="http://schemas.microsoft.com/office/drawing/2014/main" id="{B0082A03-EA58-CA4D-8F3E-8226862CB7E3}"/>
                  </a:ext>
                </a:extLst>
              </p:cNvPr>
              <p:cNvSpPr txBox="1">
                <a:spLocks noRot="1" noChangeAspect="1" noMove="1" noResize="1" noEditPoints="1" noAdjustHandles="1" noChangeArrowheads="1" noChangeShapeType="1" noTextEdit="1"/>
              </p:cNvSpPr>
              <p:nvPr/>
            </p:nvSpPr>
            <p:spPr>
              <a:xfrm>
                <a:off x="146150" y="1464702"/>
                <a:ext cx="1823769" cy="525913"/>
              </a:xfrm>
              <a:prstGeom prst="rect">
                <a:avLst/>
              </a:prstGeom>
              <a:blipFill>
                <a:blip r:embed="rId2"/>
                <a:stretch>
                  <a:fillRect l="-2098" t="-6977" r="-2098" b="-279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5F2AD20-DA4E-8F47-BBD7-064490A9231A}"/>
                  </a:ext>
                </a:extLst>
              </p:cNvPr>
              <p:cNvSpPr txBox="1"/>
              <p:nvPr/>
            </p:nvSpPr>
            <p:spPr>
              <a:xfrm>
                <a:off x="2178981" y="1429184"/>
                <a:ext cx="31757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SNPs</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m:t>
                      </m:r>
                      <m:r>
                        <m:rPr>
                          <m:nor/>
                        </m:rPr>
                        <a:rPr lang="sv-SE" b="0" i="0" smtClean="0">
                          <a:latin typeface="Cambria Math" panose="02040503050406030204" pitchFamily="18" charset="0"/>
                        </a:rPr>
                        <m:t> </m:t>
                      </m:r>
                      <m:r>
                        <m:rPr>
                          <m:nor/>
                        </m:rPr>
                        <a:rPr lang="sv-SE" b="0" i="0" smtClean="0">
                          <a:latin typeface="Cambria Math" panose="02040503050406030204" pitchFamily="18" charset="0"/>
                        </a:rPr>
                        <m:t>contig</m:t>
                      </m:r>
                      <m:r>
                        <m:rPr>
                          <m:nor/>
                        </m:rPr>
                        <a:rPr lang="sv-SE" b="0" i="0" smtClean="0">
                          <a:latin typeface="Cambria Math" panose="02040503050406030204" pitchFamily="18" charset="0"/>
                        </a:rPr>
                        <m:t> </m:t>
                      </m:r>
                      <m:r>
                        <a:rPr lang="sv-SE" b="0" i="1" smtClean="0">
                          <a:latin typeface="Cambria Math" panose="02040503050406030204" pitchFamily="18" charset="0"/>
                        </a:rPr>
                        <m:t>𝑖</m:t>
                      </m:r>
                    </m:oMath>
                  </m:oMathPara>
                </a14:m>
                <a:endParaRPr lang="en-GB" dirty="0"/>
              </a:p>
            </p:txBody>
          </p:sp>
        </mc:Choice>
        <mc:Fallback xmlns="">
          <p:sp>
            <p:nvSpPr>
              <p:cNvPr id="9" name="TextBox 8">
                <a:extLst>
                  <a:ext uri="{FF2B5EF4-FFF2-40B4-BE49-F238E27FC236}">
                    <a16:creationId xmlns:a16="http://schemas.microsoft.com/office/drawing/2014/main" id="{65F2AD20-DA4E-8F47-BBD7-064490A9231A}"/>
                  </a:ext>
                </a:extLst>
              </p:cNvPr>
              <p:cNvSpPr txBox="1">
                <a:spLocks noRot="1" noChangeAspect="1" noMove="1" noResize="1" noEditPoints="1" noAdjustHandles="1" noChangeArrowheads="1" noChangeShapeType="1" noTextEdit="1"/>
              </p:cNvSpPr>
              <p:nvPr/>
            </p:nvSpPr>
            <p:spPr>
              <a:xfrm>
                <a:off x="2178981" y="1429184"/>
                <a:ext cx="3175741" cy="276999"/>
              </a:xfrm>
              <a:prstGeom prst="rect">
                <a:avLst/>
              </a:prstGeom>
              <a:blipFill>
                <a:blip r:embed="rId3"/>
                <a:stretch>
                  <a:fillRect l="-797" t="-9091" r="-398" b="-3636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342B62E-145E-0044-B612-F08CEA5E51C7}"/>
                  </a:ext>
                </a:extLst>
              </p:cNvPr>
              <p:cNvSpPr txBox="1"/>
              <p:nvPr/>
            </p:nvSpPr>
            <p:spPr>
              <a:xfrm>
                <a:off x="2178981" y="1785533"/>
                <a:ext cx="26522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𝑁</m:t>
                      </m:r>
                      <m:r>
                        <a:rPr lang="sv-SE" b="0" i="1" smtClean="0">
                          <a:latin typeface="Cambria Math" panose="02040503050406030204" pitchFamily="18" charset="0"/>
                        </a:rPr>
                        <m:t>=</m:t>
                      </m:r>
                      <m:r>
                        <m:rPr>
                          <m:nor/>
                        </m:rPr>
                        <a:rPr lang="sv-SE" b="0" i="0" smtClean="0">
                          <a:latin typeface="Cambria Math" panose="02040503050406030204" pitchFamily="18" charset="0"/>
                        </a:rPr>
                        <m:t>Total</m:t>
                      </m:r>
                      <m:r>
                        <m:rPr>
                          <m:nor/>
                        </m:rPr>
                        <a:rPr lang="sv-SE" b="0" i="0" smtClean="0">
                          <a:latin typeface="Cambria Math" panose="02040503050406030204" pitchFamily="18" charset="0"/>
                        </a:rPr>
                        <m:t> </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SNPs</m:t>
                      </m:r>
                    </m:oMath>
                  </m:oMathPara>
                </a14:m>
                <a:endParaRPr lang="en-GB" dirty="0"/>
              </a:p>
            </p:txBody>
          </p:sp>
        </mc:Choice>
        <mc:Fallback xmlns="">
          <p:sp>
            <p:nvSpPr>
              <p:cNvPr id="10" name="TextBox 9">
                <a:extLst>
                  <a:ext uri="{FF2B5EF4-FFF2-40B4-BE49-F238E27FC236}">
                    <a16:creationId xmlns:a16="http://schemas.microsoft.com/office/drawing/2014/main" id="{6342B62E-145E-0044-B612-F08CEA5E51C7}"/>
                  </a:ext>
                </a:extLst>
              </p:cNvPr>
              <p:cNvSpPr txBox="1">
                <a:spLocks noRot="1" noChangeAspect="1" noMove="1" noResize="1" noEditPoints="1" noAdjustHandles="1" noChangeArrowheads="1" noChangeShapeType="1" noTextEdit="1"/>
              </p:cNvSpPr>
              <p:nvPr/>
            </p:nvSpPr>
            <p:spPr>
              <a:xfrm>
                <a:off x="2178981" y="1785533"/>
                <a:ext cx="2652201" cy="276999"/>
              </a:xfrm>
              <a:prstGeom prst="rect">
                <a:avLst/>
              </a:prstGeom>
              <a:blipFill>
                <a:blip r:embed="rId4"/>
                <a:stretch>
                  <a:fillRect l="-1435" t="-9091" r="-1435" b="-36364"/>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E2B360A-DD67-7142-A309-F624C4AD0FFE}"/>
              </a:ext>
            </a:extLst>
          </p:cNvPr>
          <p:cNvSpPr txBox="1"/>
          <p:nvPr/>
        </p:nvSpPr>
        <p:spPr>
          <a:xfrm>
            <a:off x="528115" y="858278"/>
            <a:ext cx="3080908"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SNPs = clinal + non-clinal</a:t>
            </a:r>
          </a:p>
        </p:txBody>
      </p:sp>
      <p:pic>
        <p:nvPicPr>
          <p:cNvPr id="4" name="Picture 3">
            <a:extLst>
              <a:ext uri="{FF2B5EF4-FFF2-40B4-BE49-F238E27FC236}">
                <a16:creationId xmlns:a16="http://schemas.microsoft.com/office/drawing/2014/main" id="{04DD2A22-19B5-F842-8D6E-BCE4E3C449E4}"/>
              </a:ext>
            </a:extLst>
          </p:cNvPr>
          <p:cNvPicPr>
            <a:picLocks noChangeAspect="1"/>
          </p:cNvPicPr>
          <p:nvPr/>
        </p:nvPicPr>
        <p:blipFill>
          <a:blip r:embed="rId5"/>
          <a:stretch>
            <a:fillRect/>
          </a:stretch>
        </p:blipFill>
        <p:spPr>
          <a:xfrm>
            <a:off x="146150" y="2145915"/>
            <a:ext cx="5960697" cy="3960000"/>
          </a:xfrm>
          <a:prstGeom prst="rect">
            <a:avLst/>
          </a:prstGeom>
        </p:spPr>
      </p:pic>
      <p:pic>
        <p:nvPicPr>
          <p:cNvPr id="6" name="Picture 5">
            <a:extLst>
              <a:ext uri="{FF2B5EF4-FFF2-40B4-BE49-F238E27FC236}">
                <a16:creationId xmlns:a16="http://schemas.microsoft.com/office/drawing/2014/main" id="{D6F6B9D0-6650-2B4B-886A-5E5A448D8A04}"/>
              </a:ext>
            </a:extLst>
          </p:cNvPr>
          <p:cNvPicPr>
            <a:picLocks noChangeAspect="1"/>
          </p:cNvPicPr>
          <p:nvPr/>
        </p:nvPicPr>
        <p:blipFill>
          <a:blip r:embed="rId6"/>
          <a:stretch>
            <a:fillRect/>
          </a:stretch>
        </p:blipFill>
        <p:spPr>
          <a:xfrm>
            <a:off x="6150867" y="2145915"/>
            <a:ext cx="5960697" cy="3960000"/>
          </a:xfrm>
          <a:prstGeom prst="rect">
            <a:avLst/>
          </a:prstGeom>
        </p:spPr>
      </p:pic>
      <p:sp>
        <p:nvSpPr>
          <p:cNvPr id="13" name="TextBox 12">
            <a:extLst>
              <a:ext uri="{FF2B5EF4-FFF2-40B4-BE49-F238E27FC236}">
                <a16:creationId xmlns:a16="http://schemas.microsoft.com/office/drawing/2014/main" id="{7329FC58-40F8-DB4D-8891-3BB44E562421}"/>
              </a:ext>
            </a:extLst>
          </p:cNvPr>
          <p:cNvSpPr txBox="1"/>
          <p:nvPr/>
        </p:nvSpPr>
        <p:spPr>
          <a:xfrm>
            <a:off x="89627" y="6090207"/>
            <a:ext cx="6281271" cy="369332"/>
          </a:xfrm>
          <a:prstGeom prst="rect">
            <a:avLst/>
          </a:prstGeom>
          <a:noFill/>
        </p:spPr>
        <p:txBody>
          <a:bodyPr wrap="none" rtlCol="0">
            <a:spAutoFit/>
          </a:bodyPr>
          <a:lstStyle/>
          <a:p>
            <a:r>
              <a:rPr lang="en-GB" i="1" dirty="0"/>
              <a:t>Figure 3b. Proportions (left) and counts (right) of SNPs per contig.</a:t>
            </a:r>
          </a:p>
        </p:txBody>
      </p:sp>
      <p:cxnSp>
        <p:nvCxnSpPr>
          <p:cNvPr id="11" name="Straight Connector 10">
            <a:extLst>
              <a:ext uri="{FF2B5EF4-FFF2-40B4-BE49-F238E27FC236}">
                <a16:creationId xmlns:a16="http://schemas.microsoft.com/office/drawing/2014/main" id="{3C422FCA-49D3-C648-A86D-B03728EEF9C0}"/>
              </a:ext>
            </a:extLst>
          </p:cNvPr>
          <p:cNvCxnSpPr>
            <a:cxnSpLocks/>
          </p:cNvCxnSpPr>
          <p:nvPr/>
        </p:nvCxnSpPr>
        <p:spPr>
          <a:xfrm>
            <a:off x="206973" y="254645"/>
            <a:ext cx="11738111" cy="6400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953B69C-DAB5-6E43-B8B5-02A57FCB05EE}"/>
              </a:ext>
            </a:extLst>
          </p:cNvPr>
          <p:cNvCxnSpPr>
            <a:cxnSpLocks/>
          </p:cNvCxnSpPr>
          <p:nvPr/>
        </p:nvCxnSpPr>
        <p:spPr>
          <a:xfrm flipV="1">
            <a:off x="206973" y="254645"/>
            <a:ext cx="11738111" cy="63197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0542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5" y="891445"/>
            <a:ext cx="420057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INDELs and SNPs in the same contigs</a:t>
            </a:r>
          </a:p>
        </p:txBody>
      </p:sp>
      <p:pic>
        <p:nvPicPr>
          <p:cNvPr id="5" name="Picture 4">
            <a:extLst>
              <a:ext uri="{FF2B5EF4-FFF2-40B4-BE49-F238E27FC236}">
                <a16:creationId xmlns:a16="http://schemas.microsoft.com/office/drawing/2014/main" id="{45111D7B-4ED4-EF4A-AB65-A68ADF1553DB}"/>
              </a:ext>
            </a:extLst>
          </p:cNvPr>
          <p:cNvPicPr>
            <a:picLocks noChangeAspect="1"/>
          </p:cNvPicPr>
          <p:nvPr/>
        </p:nvPicPr>
        <p:blipFill>
          <a:blip r:embed="rId2"/>
          <a:stretch>
            <a:fillRect/>
          </a:stretch>
        </p:blipFill>
        <p:spPr>
          <a:xfrm>
            <a:off x="6231303" y="2139711"/>
            <a:ext cx="5960697" cy="3960000"/>
          </a:xfrm>
          <a:prstGeom prst="rect">
            <a:avLst/>
          </a:prstGeom>
        </p:spPr>
      </p:pic>
      <p:pic>
        <p:nvPicPr>
          <p:cNvPr id="11" name="Picture 10">
            <a:extLst>
              <a:ext uri="{FF2B5EF4-FFF2-40B4-BE49-F238E27FC236}">
                <a16:creationId xmlns:a16="http://schemas.microsoft.com/office/drawing/2014/main" id="{4FC862F5-8C05-C843-B607-99A4AC1DBDDB}"/>
              </a:ext>
            </a:extLst>
          </p:cNvPr>
          <p:cNvPicPr>
            <a:picLocks noChangeAspect="1"/>
          </p:cNvPicPr>
          <p:nvPr/>
        </p:nvPicPr>
        <p:blipFill>
          <a:blip r:embed="rId3"/>
          <a:stretch>
            <a:fillRect/>
          </a:stretch>
        </p:blipFill>
        <p:spPr>
          <a:xfrm>
            <a:off x="147500" y="2139711"/>
            <a:ext cx="5960697" cy="3960000"/>
          </a:xfrm>
          <a:prstGeom prst="rect">
            <a:avLst/>
          </a:prstGeom>
        </p:spPr>
      </p:pic>
      <p:sp>
        <p:nvSpPr>
          <p:cNvPr id="13" name="TextBox 12">
            <a:extLst>
              <a:ext uri="{FF2B5EF4-FFF2-40B4-BE49-F238E27FC236}">
                <a16:creationId xmlns:a16="http://schemas.microsoft.com/office/drawing/2014/main" id="{98F2178F-C54F-B04E-8B00-BD411D876DA6}"/>
              </a:ext>
            </a:extLst>
          </p:cNvPr>
          <p:cNvSpPr txBox="1"/>
          <p:nvPr/>
        </p:nvSpPr>
        <p:spPr>
          <a:xfrm>
            <a:off x="89627" y="6090207"/>
            <a:ext cx="11704976" cy="646331"/>
          </a:xfrm>
          <a:prstGeom prst="rect">
            <a:avLst/>
          </a:prstGeom>
          <a:noFill/>
        </p:spPr>
        <p:txBody>
          <a:bodyPr wrap="square" rtlCol="0">
            <a:spAutoFit/>
          </a:bodyPr>
          <a:lstStyle/>
          <a:p>
            <a:r>
              <a:rPr lang="en-GB" i="1" dirty="0"/>
              <a:t>Figure 3c. Relationship between SNPs and INDELs with respect to their proportions (left) and their counts (right) per contig. Proportions and counts of SNPs and INDELs are the same as in Fig. 1-2.</a:t>
            </a:r>
          </a:p>
        </p:txBody>
      </p:sp>
      <p:cxnSp>
        <p:nvCxnSpPr>
          <p:cNvPr id="7" name="Straight Connector 6">
            <a:extLst>
              <a:ext uri="{FF2B5EF4-FFF2-40B4-BE49-F238E27FC236}">
                <a16:creationId xmlns:a16="http://schemas.microsoft.com/office/drawing/2014/main" id="{280DFD0C-89B1-2743-9C6A-E5F6A5C7CAF1}"/>
              </a:ext>
            </a:extLst>
          </p:cNvPr>
          <p:cNvCxnSpPr>
            <a:cxnSpLocks/>
          </p:cNvCxnSpPr>
          <p:nvPr/>
        </p:nvCxnSpPr>
        <p:spPr>
          <a:xfrm>
            <a:off x="206973" y="254645"/>
            <a:ext cx="11738111" cy="6400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C2EC0C1-E7E2-C04C-9789-285679EB037C}"/>
              </a:ext>
            </a:extLst>
          </p:cNvPr>
          <p:cNvCxnSpPr>
            <a:cxnSpLocks/>
          </p:cNvCxnSpPr>
          <p:nvPr/>
        </p:nvCxnSpPr>
        <p:spPr>
          <a:xfrm flipV="1">
            <a:off x="206973" y="254645"/>
            <a:ext cx="11738111" cy="63197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953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8211992" cy="369332"/>
          </a:xfrm>
          <a:prstGeom prst="rect">
            <a:avLst/>
          </a:prstGeom>
        </p:spPr>
        <p:txBody>
          <a:bodyPr wrap="none">
            <a:spAutoFit/>
          </a:bodyPr>
          <a:lstStyle/>
          <a:p>
            <a:pPr marL="342900" indent="-342900">
              <a:buFont typeface="+mj-lt"/>
              <a:buAutoNum type="arabicPeriod" startAt="3"/>
            </a:pPr>
            <a:r>
              <a:rPr lang="en-GB" b="1" dirty="0"/>
              <a:t>Derived allele frequencies (in progress; for now minor allele frequencies Fig. 4-5)</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5" y="891445"/>
            <a:ext cx="5664341" cy="2862322"/>
          </a:xfrm>
          <a:prstGeom prst="rect">
            <a:avLst/>
          </a:prstGeom>
          <a:noFill/>
        </p:spPr>
        <p:txBody>
          <a:bodyPr wrap="square" rtlCol="0">
            <a:spAutoFit/>
          </a:bodyPr>
          <a:lstStyle/>
          <a:p>
            <a:pPr marL="285750" indent="-285750">
              <a:buFont typeface="Arial" panose="020B0604020202020204" pitchFamily="34" charset="0"/>
              <a:buChar char="•"/>
            </a:pPr>
            <a:r>
              <a:rPr lang="en-GB" dirty="0"/>
              <a:t>Ancestral allele was inferred from called genotypes:</a:t>
            </a:r>
            <a:br>
              <a:rPr lang="en-GB" dirty="0"/>
            </a:br>
            <a:endParaRPr lang="en-GB" dirty="0"/>
          </a:p>
          <a:p>
            <a:pPr marL="800100" lvl="1" indent="-342900">
              <a:buFont typeface="+mj-lt"/>
              <a:buAutoNum type="arabicPeriod"/>
            </a:pPr>
            <a:r>
              <a:rPr lang="en-GB" dirty="0"/>
              <a:t>Reference allele = ancestral allele</a:t>
            </a:r>
            <a:br>
              <a:rPr lang="en-GB" dirty="0"/>
            </a:br>
            <a:r>
              <a:rPr lang="en-GB" i="1" dirty="0" err="1"/>
              <a:t>compressa</a:t>
            </a:r>
            <a:r>
              <a:rPr lang="en-GB" dirty="0"/>
              <a:t> is homo for the reference allele (0)</a:t>
            </a:r>
            <a:br>
              <a:rPr lang="en-GB" dirty="0"/>
            </a:br>
            <a:endParaRPr lang="en-GB" dirty="0"/>
          </a:p>
          <a:p>
            <a:pPr marL="800100" lvl="1" indent="-342900">
              <a:buFont typeface="+mj-lt"/>
              <a:buAutoNum type="arabicPeriod"/>
            </a:pPr>
            <a:r>
              <a:rPr lang="en-GB" dirty="0"/>
              <a:t>Alternative allele = ancestral allele</a:t>
            </a:r>
            <a:br>
              <a:rPr lang="en-GB" dirty="0"/>
            </a:br>
            <a:r>
              <a:rPr lang="en-GB" i="1" dirty="0" err="1"/>
              <a:t>compressa</a:t>
            </a:r>
            <a:r>
              <a:rPr lang="en-GB" dirty="0"/>
              <a:t> is homo for the alternative allele (2)</a:t>
            </a:r>
            <a:br>
              <a:rPr lang="en-GB" dirty="0"/>
            </a:br>
            <a:endParaRPr lang="en-GB" dirty="0"/>
          </a:p>
          <a:p>
            <a:pPr marL="800100" lvl="1" indent="-342900">
              <a:buFont typeface="+mj-lt"/>
              <a:buAutoNum type="arabicPeriod"/>
            </a:pPr>
            <a:r>
              <a:rPr lang="en-GB" dirty="0"/>
              <a:t>Unknown ancestry</a:t>
            </a:r>
            <a:br>
              <a:rPr lang="en-GB" dirty="0"/>
            </a:br>
            <a:r>
              <a:rPr lang="en-GB" i="1" dirty="0" err="1"/>
              <a:t>compressa</a:t>
            </a:r>
            <a:r>
              <a:rPr lang="en-GB" i="1" dirty="0"/>
              <a:t> </a:t>
            </a:r>
            <a:r>
              <a:rPr lang="en-GB" dirty="0"/>
              <a:t>is het (1)</a:t>
            </a:r>
          </a:p>
        </p:txBody>
      </p:sp>
    </p:spTree>
    <p:extLst>
      <p:ext uri="{BB962C8B-B14F-4D97-AF65-F5344CB8AC3E}">
        <p14:creationId xmlns:p14="http://schemas.microsoft.com/office/powerpoint/2010/main" val="123893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7A02DE3-9DEE-5840-B379-16AFACC5D9AC}"/>
              </a:ext>
            </a:extLst>
          </p:cNvPr>
          <p:cNvPicPr>
            <a:picLocks noChangeAspect="1"/>
          </p:cNvPicPr>
          <p:nvPr/>
        </p:nvPicPr>
        <p:blipFill>
          <a:blip r:embed="rId2"/>
          <a:stretch>
            <a:fillRect/>
          </a:stretch>
        </p:blipFill>
        <p:spPr>
          <a:xfrm>
            <a:off x="5603631" y="2713892"/>
            <a:ext cx="5760000" cy="2880000"/>
          </a:xfrm>
          <a:prstGeom prst="rect">
            <a:avLst/>
          </a:prstGeom>
        </p:spPr>
      </p:pic>
      <p:sp>
        <p:nvSpPr>
          <p:cNvPr id="2" name="TextBox 1">
            <a:extLst>
              <a:ext uri="{FF2B5EF4-FFF2-40B4-BE49-F238E27FC236}">
                <a16:creationId xmlns:a16="http://schemas.microsoft.com/office/drawing/2014/main" id="{660859CF-5617-044D-9432-FA7DA9618788}"/>
              </a:ext>
            </a:extLst>
          </p:cNvPr>
          <p:cNvSpPr txBox="1"/>
          <p:nvPr/>
        </p:nvSpPr>
        <p:spPr>
          <a:xfrm>
            <a:off x="199291" y="5593892"/>
            <a:ext cx="11164339" cy="646331"/>
          </a:xfrm>
          <a:prstGeom prst="rect">
            <a:avLst/>
          </a:prstGeom>
          <a:noFill/>
        </p:spPr>
        <p:txBody>
          <a:bodyPr wrap="square" rtlCol="0">
            <a:spAutoFit/>
          </a:bodyPr>
          <a:lstStyle/>
          <a:p>
            <a:r>
              <a:rPr lang="en-GB" i="1" dirty="0"/>
              <a:t>Figure 4a. Proportions of minor allele frequencies of INDELs (left) and SNPs (right) after filtering but before cline analysis. Bin width is 0.01 and orange dashed line marks the maf filter in the cline analysis (0.1).</a:t>
            </a:r>
          </a:p>
        </p:txBody>
      </p:sp>
      <p:sp>
        <p:nvSpPr>
          <p:cNvPr id="4" name="Rectangle 3">
            <a:extLst>
              <a:ext uri="{FF2B5EF4-FFF2-40B4-BE49-F238E27FC236}">
                <a16:creationId xmlns:a16="http://schemas.microsoft.com/office/drawing/2014/main" id="{8B6E133F-8983-6A46-A224-E9FA2B0D9F3F}"/>
              </a:ext>
            </a:extLst>
          </p:cNvPr>
          <p:cNvSpPr/>
          <p:nvPr/>
        </p:nvSpPr>
        <p:spPr>
          <a:xfrm>
            <a:off x="528115" y="409596"/>
            <a:ext cx="4021165" cy="369332"/>
          </a:xfrm>
          <a:prstGeom prst="rect">
            <a:avLst/>
          </a:prstGeom>
        </p:spPr>
        <p:txBody>
          <a:bodyPr wrap="none">
            <a:spAutoFit/>
          </a:bodyPr>
          <a:lstStyle/>
          <a:p>
            <a:pPr marL="342900" indent="-342900">
              <a:buFont typeface="+mj-lt"/>
              <a:buAutoNum type="arabicPeriod" startAt="3"/>
            </a:pPr>
            <a:r>
              <a:rPr lang="en-GB" b="1" dirty="0"/>
              <a:t>Minor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28115" y="1100078"/>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p>
        </p:txBody>
      </p:sp>
      <p:pic>
        <p:nvPicPr>
          <p:cNvPr id="11" name="Picture 10">
            <a:extLst>
              <a:ext uri="{FF2B5EF4-FFF2-40B4-BE49-F238E27FC236}">
                <a16:creationId xmlns:a16="http://schemas.microsoft.com/office/drawing/2014/main" id="{0775009B-A71A-6244-97F2-12C8C71C8E7A}"/>
              </a:ext>
            </a:extLst>
          </p:cNvPr>
          <p:cNvPicPr>
            <a:picLocks noChangeAspect="1"/>
          </p:cNvPicPr>
          <p:nvPr/>
        </p:nvPicPr>
        <p:blipFill>
          <a:blip r:embed="rId3"/>
          <a:stretch>
            <a:fillRect/>
          </a:stretch>
        </p:blipFill>
        <p:spPr>
          <a:xfrm>
            <a:off x="199292" y="2713892"/>
            <a:ext cx="5760000" cy="2880000"/>
          </a:xfrm>
          <a:prstGeom prst="rect">
            <a:avLst/>
          </a:prstGeom>
        </p:spPr>
      </p:pic>
      <p:sp>
        <p:nvSpPr>
          <p:cNvPr id="7" name="TextBox 6">
            <a:extLst>
              <a:ext uri="{FF2B5EF4-FFF2-40B4-BE49-F238E27FC236}">
                <a16:creationId xmlns:a16="http://schemas.microsoft.com/office/drawing/2014/main" id="{A34A4DED-C22D-D340-8DD8-A92AA6452985}"/>
              </a:ext>
            </a:extLst>
          </p:cNvPr>
          <p:cNvSpPr txBox="1"/>
          <p:nvPr/>
        </p:nvSpPr>
        <p:spPr>
          <a:xfrm>
            <a:off x="528115" y="1499563"/>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Tree>
    <p:extLst>
      <p:ext uri="{BB962C8B-B14F-4D97-AF65-F5344CB8AC3E}">
        <p14:creationId xmlns:p14="http://schemas.microsoft.com/office/powerpoint/2010/main" val="3847379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D7E9318-BF9F-2940-A44C-B892A84DF9BB}"/>
              </a:ext>
            </a:extLst>
          </p:cNvPr>
          <p:cNvPicPr>
            <a:picLocks noChangeAspect="1"/>
          </p:cNvPicPr>
          <p:nvPr/>
        </p:nvPicPr>
        <p:blipFill>
          <a:blip r:embed="rId3"/>
          <a:stretch>
            <a:fillRect/>
          </a:stretch>
        </p:blipFill>
        <p:spPr>
          <a:xfrm>
            <a:off x="5486399" y="2529000"/>
            <a:ext cx="5760000" cy="2880000"/>
          </a:xfrm>
          <a:prstGeom prst="rect">
            <a:avLst/>
          </a:prstGeom>
        </p:spPr>
      </p:pic>
      <p:sp>
        <p:nvSpPr>
          <p:cNvPr id="2" name="TextBox 1">
            <a:extLst>
              <a:ext uri="{FF2B5EF4-FFF2-40B4-BE49-F238E27FC236}">
                <a16:creationId xmlns:a16="http://schemas.microsoft.com/office/drawing/2014/main" id="{660859CF-5617-044D-9432-FA7DA9618788}"/>
              </a:ext>
            </a:extLst>
          </p:cNvPr>
          <p:cNvSpPr txBox="1"/>
          <p:nvPr/>
        </p:nvSpPr>
        <p:spPr>
          <a:xfrm>
            <a:off x="135303" y="5409000"/>
            <a:ext cx="11111096" cy="646331"/>
          </a:xfrm>
          <a:prstGeom prst="rect">
            <a:avLst/>
          </a:prstGeom>
          <a:noFill/>
        </p:spPr>
        <p:txBody>
          <a:bodyPr wrap="square" rtlCol="0">
            <a:spAutoFit/>
          </a:bodyPr>
          <a:lstStyle/>
          <a:p>
            <a:r>
              <a:rPr lang="en-GB" i="1" dirty="0"/>
              <a:t>Figure 5a. Proportions of minor allele frequencies of INDELs (left) and SNPs (right) after filtering and cline analysis. Bin width is 0.05. Clinal variants are dark coloured and non-clinal variants are light coloured.</a:t>
            </a:r>
          </a:p>
        </p:txBody>
      </p:sp>
      <p:sp>
        <p:nvSpPr>
          <p:cNvPr id="5" name="Rectangle 4">
            <a:extLst>
              <a:ext uri="{FF2B5EF4-FFF2-40B4-BE49-F238E27FC236}">
                <a16:creationId xmlns:a16="http://schemas.microsoft.com/office/drawing/2014/main" id="{B5029453-F260-2F4A-9482-46B71CB5D15B}"/>
              </a:ext>
            </a:extLst>
          </p:cNvPr>
          <p:cNvSpPr/>
          <p:nvPr/>
        </p:nvSpPr>
        <p:spPr>
          <a:xfrm>
            <a:off x="528115" y="409596"/>
            <a:ext cx="4021165" cy="369332"/>
          </a:xfrm>
          <a:prstGeom prst="rect">
            <a:avLst/>
          </a:prstGeom>
        </p:spPr>
        <p:txBody>
          <a:bodyPr wrap="none">
            <a:spAutoFit/>
          </a:bodyPr>
          <a:lstStyle/>
          <a:p>
            <a:pPr marL="342900" indent="-342900">
              <a:buFont typeface="+mj-lt"/>
              <a:buAutoNum type="arabicPeriod" startAt="3"/>
            </a:pPr>
            <a:r>
              <a:rPr lang="en-GB" b="1" dirty="0"/>
              <a:t>Minor allele frequencies (GATK call)</a:t>
            </a:r>
          </a:p>
        </p:txBody>
      </p:sp>
      <p:pic>
        <p:nvPicPr>
          <p:cNvPr id="6" name="Picture 5">
            <a:extLst>
              <a:ext uri="{FF2B5EF4-FFF2-40B4-BE49-F238E27FC236}">
                <a16:creationId xmlns:a16="http://schemas.microsoft.com/office/drawing/2014/main" id="{14A7D7EB-82F1-DA44-8981-52DCC221EFEA}"/>
              </a:ext>
            </a:extLst>
          </p:cNvPr>
          <p:cNvPicPr>
            <a:picLocks noChangeAspect="1"/>
          </p:cNvPicPr>
          <p:nvPr/>
        </p:nvPicPr>
        <p:blipFill>
          <a:blip r:embed="rId4"/>
          <a:stretch>
            <a:fillRect/>
          </a:stretch>
        </p:blipFill>
        <p:spPr>
          <a:xfrm>
            <a:off x="135303" y="2529000"/>
            <a:ext cx="5760000" cy="2880000"/>
          </a:xfrm>
          <a:prstGeom prst="rect">
            <a:avLst/>
          </a:prstGeom>
        </p:spPr>
      </p:pic>
      <p:sp>
        <p:nvSpPr>
          <p:cNvPr id="10" name="TextBox 9">
            <a:extLst>
              <a:ext uri="{FF2B5EF4-FFF2-40B4-BE49-F238E27FC236}">
                <a16:creationId xmlns:a16="http://schemas.microsoft.com/office/drawing/2014/main" id="{0CE43A45-523E-814F-B92B-F7A499D61264}"/>
              </a:ext>
            </a:extLst>
          </p:cNvPr>
          <p:cNvSpPr txBox="1"/>
          <p:nvPr/>
        </p:nvSpPr>
        <p:spPr>
          <a:xfrm>
            <a:off x="528115" y="1100078"/>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a:t>
            </a:r>
            <a:r>
              <a:rPr lang="en-GB"/>
              <a:t>filtering and cline </a:t>
            </a:r>
            <a:r>
              <a:rPr lang="en-GB" dirty="0"/>
              <a:t>analysis.</a:t>
            </a:r>
          </a:p>
        </p:txBody>
      </p:sp>
      <p:sp>
        <p:nvSpPr>
          <p:cNvPr id="7" name="TextBox 6">
            <a:extLst>
              <a:ext uri="{FF2B5EF4-FFF2-40B4-BE49-F238E27FC236}">
                <a16:creationId xmlns:a16="http://schemas.microsoft.com/office/drawing/2014/main" id="{0B4004D7-42A5-614A-A3AB-37C9CD9224BB}"/>
              </a:ext>
            </a:extLst>
          </p:cNvPr>
          <p:cNvSpPr txBox="1"/>
          <p:nvPr/>
        </p:nvSpPr>
        <p:spPr>
          <a:xfrm>
            <a:off x="528115" y="1499563"/>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
        <p:nvSpPr>
          <p:cNvPr id="3" name="TextBox 2">
            <a:extLst>
              <a:ext uri="{FF2B5EF4-FFF2-40B4-BE49-F238E27FC236}">
                <a16:creationId xmlns:a16="http://schemas.microsoft.com/office/drawing/2014/main" id="{CD188F6B-5B4A-1344-9EAE-99E14FF0C698}"/>
              </a:ext>
            </a:extLst>
          </p:cNvPr>
          <p:cNvSpPr txBox="1"/>
          <p:nvPr/>
        </p:nvSpPr>
        <p:spPr>
          <a:xfrm>
            <a:off x="6952192" y="409596"/>
            <a:ext cx="4657216" cy="646331"/>
          </a:xfrm>
          <a:prstGeom prst="rect">
            <a:avLst/>
          </a:prstGeom>
          <a:noFill/>
        </p:spPr>
        <p:txBody>
          <a:bodyPr wrap="square" rtlCol="0">
            <a:spAutoFit/>
          </a:bodyPr>
          <a:lstStyle/>
          <a:p>
            <a:r>
              <a:rPr lang="en-GB" b="1" dirty="0"/>
              <a:t>For the joint AFS between INDELs and SNPs, see (attached) file short_indels.nb.html</a:t>
            </a:r>
          </a:p>
        </p:txBody>
      </p:sp>
    </p:spTree>
    <p:extLst>
      <p:ext uri="{BB962C8B-B14F-4D97-AF65-F5344CB8AC3E}">
        <p14:creationId xmlns:p14="http://schemas.microsoft.com/office/powerpoint/2010/main" val="861808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C05133-9CEF-0040-974C-6E6A43929D30}"/>
              </a:ext>
            </a:extLst>
          </p:cNvPr>
          <p:cNvSpPr txBox="1"/>
          <p:nvPr/>
        </p:nvSpPr>
        <p:spPr>
          <a:xfrm>
            <a:off x="1076446" y="868101"/>
            <a:ext cx="7862089" cy="923330"/>
          </a:xfrm>
          <a:prstGeom prst="rect">
            <a:avLst/>
          </a:prstGeom>
          <a:noFill/>
        </p:spPr>
        <p:txBody>
          <a:bodyPr wrap="none" rtlCol="0">
            <a:spAutoFit/>
          </a:bodyPr>
          <a:lstStyle/>
          <a:p>
            <a:pPr marL="285750" indent="-285750">
              <a:buFont typeface="Arial" panose="020B0604020202020204" pitchFamily="34" charset="0"/>
              <a:buChar char="•"/>
            </a:pPr>
            <a:r>
              <a:rPr lang="en-GB" dirty="0"/>
              <a:t>Divergent natural selection vs neutral processes</a:t>
            </a:r>
          </a:p>
          <a:p>
            <a:pPr marL="285750" indent="-285750">
              <a:buFont typeface="Arial" panose="020B0604020202020204" pitchFamily="34" charset="0"/>
              <a:buChar char="•"/>
            </a:pPr>
            <a:r>
              <a:rPr lang="en-GB" dirty="0"/>
              <a:t>Species with high diversity</a:t>
            </a:r>
          </a:p>
          <a:p>
            <a:pPr marL="285750" indent="-285750">
              <a:buFont typeface="Arial" panose="020B0604020202020204" pitchFamily="34" charset="0"/>
              <a:buChar char="•"/>
            </a:pPr>
            <a:r>
              <a:rPr lang="en-GB" dirty="0"/>
              <a:t>Systems with imperfect genomes can still contain useful functional information</a:t>
            </a:r>
          </a:p>
        </p:txBody>
      </p:sp>
      <p:sp>
        <p:nvSpPr>
          <p:cNvPr id="3" name="TextBox 2">
            <a:extLst>
              <a:ext uri="{FF2B5EF4-FFF2-40B4-BE49-F238E27FC236}">
                <a16:creationId xmlns:a16="http://schemas.microsoft.com/office/drawing/2014/main" id="{73417CCC-4934-B542-8466-8FABD072DFE2}"/>
              </a:ext>
            </a:extLst>
          </p:cNvPr>
          <p:cNvSpPr txBox="1"/>
          <p:nvPr/>
        </p:nvSpPr>
        <p:spPr>
          <a:xfrm>
            <a:off x="1250066" y="3113590"/>
            <a:ext cx="6651052" cy="1200329"/>
          </a:xfrm>
          <a:prstGeom prst="rect">
            <a:avLst/>
          </a:prstGeom>
          <a:noFill/>
        </p:spPr>
        <p:txBody>
          <a:bodyPr wrap="none" rtlCol="0">
            <a:spAutoFit/>
          </a:bodyPr>
          <a:lstStyle/>
          <a:p>
            <a:pPr marL="342900" indent="-342900">
              <a:buFont typeface="+mj-lt"/>
              <a:buAutoNum type="arabicPeriod"/>
            </a:pPr>
            <a:r>
              <a:rPr lang="en-GB" dirty="0"/>
              <a:t>Outlier sharing</a:t>
            </a:r>
          </a:p>
          <a:p>
            <a:pPr marL="342900" indent="-342900">
              <a:buFont typeface="+mj-lt"/>
              <a:buAutoNum type="arabicPeriod"/>
            </a:pPr>
            <a:r>
              <a:rPr lang="en-GB" dirty="0"/>
              <a:t>Clustering of (different types) markers</a:t>
            </a:r>
          </a:p>
          <a:p>
            <a:pPr marL="342900" indent="-342900">
              <a:buFont typeface="+mj-lt"/>
              <a:buAutoNum type="arabicPeriod"/>
            </a:pPr>
            <a:r>
              <a:rPr lang="en-GB" dirty="0"/>
              <a:t>Derived allele frequencies (in progress and for now simply minor)</a:t>
            </a:r>
          </a:p>
          <a:p>
            <a:pPr marL="342900" indent="-342900">
              <a:buFont typeface="+mj-lt"/>
              <a:buAutoNum type="arabicPeriod"/>
            </a:pPr>
            <a:r>
              <a:rPr lang="en-GB" dirty="0"/>
              <a:t>Displacement of cline centres</a:t>
            </a:r>
          </a:p>
        </p:txBody>
      </p:sp>
      <p:sp>
        <p:nvSpPr>
          <p:cNvPr id="4" name="TextBox 3">
            <a:extLst>
              <a:ext uri="{FF2B5EF4-FFF2-40B4-BE49-F238E27FC236}">
                <a16:creationId xmlns:a16="http://schemas.microsoft.com/office/drawing/2014/main" id="{E0575A65-E5F2-544E-A20B-4AC528CC804B}"/>
              </a:ext>
            </a:extLst>
          </p:cNvPr>
          <p:cNvSpPr txBox="1"/>
          <p:nvPr/>
        </p:nvSpPr>
        <p:spPr>
          <a:xfrm>
            <a:off x="1076446" y="498769"/>
            <a:ext cx="4247766" cy="369332"/>
          </a:xfrm>
          <a:prstGeom prst="rect">
            <a:avLst/>
          </a:prstGeom>
          <a:noFill/>
        </p:spPr>
        <p:txBody>
          <a:bodyPr wrap="none" rtlCol="0">
            <a:spAutoFit/>
          </a:bodyPr>
          <a:lstStyle/>
          <a:p>
            <a:r>
              <a:rPr lang="en-GB" dirty="0"/>
              <a:t>Original aspects of the short INDELs project</a:t>
            </a:r>
          </a:p>
        </p:txBody>
      </p:sp>
      <p:sp>
        <p:nvSpPr>
          <p:cNvPr id="5" name="TextBox 4">
            <a:extLst>
              <a:ext uri="{FF2B5EF4-FFF2-40B4-BE49-F238E27FC236}">
                <a16:creationId xmlns:a16="http://schemas.microsoft.com/office/drawing/2014/main" id="{7582EF19-BA6B-6245-89EB-9D22A3FCE7F3}"/>
              </a:ext>
            </a:extLst>
          </p:cNvPr>
          <p:cNvSpPr txBox="1"/>
          <p:nvPr/>
        </p:nvSpPr>
        <p:spPr>
          <a:xfrm>
            <a:off x="1091112" y="2744258"/>
            <a:ext cx="2431756" cy="369332"/>
          </a:xfrm>
          <a:prstGeom prst="rect">
            <a:avLst/>
          </a:prstGeom>
          <a:noFill/>
        </p:spPr>
        <p:txBody>
          <a:bodyPr wrap="none" rtlCol="0">
            <a:spAutoFit/>
          </a:bodyPr>
          <a:lstStyle/>
          <a:p>
            <a:r>
              <a:rPr lang="en-GB" dirty="0"/>
              <a:t>INDEL-SNP comparisons</a:t>
            </a:r>
          </a:p>
        </p:txBody>
      </p:sp>
    </p:spTree>
    <p:extLst>
      <p:ext uri="{BB962C8B-B14F-4D97-AF65-F5344CB8AC3E}">
        <p14:creationId xmlns:p14="http://schemas.microsoft.com/office/powerpoint/2010/main" val="173221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75E58A-D45E-CB4A-A0C9-0E6A0A43FE06}"/>
              </a:ext>
            </a:extLst>
          </p:cNvPr>
          <p:cNvSpPr/>
          <p:nvPr/>
        </p:nvSpPr>
        <p:spPr>
          <a:xfrm>
            <a:off x="524719" y="189654"/>
            <a:ext cx="1951175" cy="369332"/>
          </a:xfrm>
          <a:prstGeom prst="rect">
            <a:avLst/>
          </a:prstGeom>
        </p:spPr>
        <p:txBody>
          <a:bodyPr wrap="none">
            <a:spAutoFit/>
          </a:bodyPr>
          <a:lstStyle/>
          <a:p>
            <a:pPr marL="342900" indent="-342900">
              <a:buFont typeface="+mj-lt"/>
              <a:buAutoNum type="arabicPeriod"/>
            </a:pPr>
            <a:r>
              <a:rPr lang="en-GB" b="1" dirty="0"/>
              <a:t>Outlier sharing</a:t>
            </a:r>
          </a:p>
        </p:txBody>
      </p:sp>
      <p:sp>
        <p:nvSpPr>
          <p:cNvPr id="3" name="Rectangle 2">
            <a:extLst>
              <a:ext uri="{FF2B5EF4-FFF2-40B4-BE49-F238E27FC236}">
                <a16:creationId xmlns:a16="http://schemas.microsoft.com/office/drawing/2014/main" id="{8DA753BD-2489-674F-902F-7AC3EDCBD20A}"/>
              </a:ext>
            </a:extLst>
          </p:cNvPr>
          <p:cNvSpPr/>
          <p:nvPr/>
        </p:nvSpPr>
        <p:spPr>
          <a:xfrm>
            <a:off x="4486656" y="543310"/>
            <a:ext cx="3129485" cy="5816977"/>
          </a:xfrm>
          <a:prstGeom prst="rect">
            <a:avLst/>
          </a:prstGeom>
        </p:spPr>
        <p:txBody>
          <a:bodyPr wrap="square">
            <a:spAutoFit/>
          </a:bodyPr>
          <a:lstStyle/>
          <a:p>
            <a:r>
              <a:rPr lang="en-GB" sz="1200" dirty="0"/>
              <a:t>Total number of SNP: </a:t>
            </a:r>
            <a:r>
              <a:rPr lang="en-GB" sz="1200" dirty="0">
                <a:solidFill>
                  <a:srgbClr val="FF0000"/>
                </a:solidFill>
              </a:rPr>
              <a:t>11225</a:t>
            </a:r>
          </a:p>
          <a:p>
            <a:endParaRPr lang="en-GB" sz="1200" dirty="0"/>
          </a:p>
          <a:p>
            <a:r>
              <a:rPr lang="en-GB" sz="1200" dirty="0"/>
              <a:t>Proportion of SNP  with significant clines.</a:t>
            </a:r>
          </a:p>
          <a:p>
            <a:r>
              <a:rPr lang="en-GB" sz="1200" dirty="0"/>
              <a:t>0.5317595</a:t>
            </a:r>
          </a:p>
          <a:p>
            <a:r>
              <a:rPr lang="en-GB" sz="1200" dirty="0"/>
              <a:t>0.4457016</a:t>
            </a:r>
          </a:p>
          <a:p>
            <a:r>
              <a:rPr lang="en-GB" sz="1200" dirty="0"/>
              <a:t>0.3277506</a:t>
            </a:r>
          </a:p>
          <a:p>
            <a:r>
              <a:rPr lang="en-GB" sz="1200" dirty="0"/>
              <a:t>0.4244989</a:t>
            </a:r>
          </a:p>
          <a:p>
            <a:r>
              <a:rPr lang="en-GB" sz="1200" dirty="0"/>
              <a:t>0.4473942</a:t>
            </a:r>
          </a:p>
          <a:p>
            <a:r>
              <a:rPr lang="en-GB" sz="1200" dirty="0"/>
              <a:t>0.4823163</a:t>
            </a:r>
          </a:p>
          <a:p>
            <a:endParaRPr lang="en-GB" sz="1200" dirty="0"/>
          </a:p>
          <a:p>
            <a:r>
              <a:rPr lang="en-GB" sz="1200" dirty="0"/>
              <a:t>Proportions of SNP  outliers that are shared.</a:t>
            </a:r>
          </a:p>
          <a:p>
            <a:r>
              <a:rPr lang="en-GB" sz="1200" dirty="0"/>
              <a:t>0.6160714</a:t>
            </a:r>
          </a:p>
          <a:p>
            <a:r>
              <a:rPr lang="en-GB" sz="1200" dirty="0"/>
              <a:t>0.5178571</a:t>
            </a:r>
          </a:p>
          <a:p>
            <a:r>
              <a:rPr lang="en-GB" sz="1200" dirty="0"/>
              <a:t>0.6339286</a:t>
            </a:r>
          </a:p>
          <a:p>
            <a:r>
              <a:rPr lang="en-GB" sz="1200" dirty="0"/>
              <a:t>0.359375</a:t>
            </a:r>
          </a:p>
          <a:p>
            <a:r>
              <a:rPr lang="en-GB" sz="1200" dirty="0"/>
              <a:t>0.4107143</a:t>
            </a:r>
          </a:p>
          <a:p>
            <a:r>
              <a:rPr lang="en-GB" sz="1200" dirty="0"/>
              <a:t>0.484375</a:t>
            </a:r>
          </a:p>
          <a:p>
            <a:endParaRPr lang="en-GB" sz="1200" dirty="0"/>
          </a:p>
          <a:p>
            <a:r>
              <a:rPr lang="en-GB" sz="1200" dirty="0"/>
              <a:t>142</a:t>
            </a:r>
          </a:p>
          <a:p>
            <a:r>
              <a:rPr lang="en-GB" sz="1200" dirty="0"/>
              <a:t>66</a:t>
            </a:r>
          </a:p>
          <a:p>
            <a:r>
              <a:rPr lang="en-GB" sz="1200" dirty="0"/>
              <a:t>29</a:t>
            </a:r>
          </a:p>
          <a:p>
            <a:r>
              <a:rPr lang="en-GB" sz="1200" dirty="0"/>
              <a:t>27</a:t>
            </a:r>
          </a:p>
          <a:p>
            <a:r>
              <a:rPr lang="en-GB" sz="1200" dirty="0"/>
              <a:t>25</a:t>
            </a:r>
          </a:p>
          <a:p>
            <a:r>
              <a:rPr lang="en-GB" sz="1200" dirty="0"/>
              <a:t>13</a:t>
            </a:r>
          </a:p>
          <a:p>
            <a:endParaRPr lang="en-GB" sz="1200" dirty="0"/>
          </a:p>
          <a:p>
            <a:r>
              <a:rPr lang="en-GB" sz="1200" dirty="0"/>
              <a:t>0.556</a:t>
            </a:r>
          </a:p>
          <a:p>
            <a:r>
              <a:rPr lang="en-GB" sz="1200" dirty="0"/>
              <a:t>0.636</a:t>
            </a:r>
          </a:p>
          <a:p>
            <a:r>
              <a:rPr lang="en-GB" sz="1200" dirty="0"/>
              <a:t>0.862</a:t>
            </a:r>
          </a:p>
          <a:p>
            <a:r>
              <a:rPr lang="en-GB" sz="1200" dirty="0"/>
              <a:t>0.889</a:t>
            </a:r>
          </a:p>
          <a:p>
            <a:r>
              <a:rPr lang="en-GB" sz="1200" dirty="0"/>
              <a:t>0.92</a:t>
            </a:r>
          </a:p>
          <a:p>
            <a:r>
              <a:rPr lang="en-GB" sz="1200" dirty="0"/>
              <a:t>1</a:t>
            </a:r>
          </a:p>
        </p:txBody>
      </p:sp>
      <p:sp>
        <p:nvSpPr>
          <p:cNvPr id="5" name="Rectangle 4">
            <a:extLst>
              <a:ext uri="{FF2B5EF4-FFF2-40B4-BE49-F238E27FC236}">
                <a16:creationId xmlns:a16="http://schemas.microsoft.com/office/drawing/2014/main" id="{BAAD3B19-AD82-B040-873E-BAF529487567}"/>
              </a:ext>
            </a:extLst>
          </p:cNvPr>
          <p:cNvSpPr/>
          <p:nvPr/>
        </p:nvSpPr>
        <p:spPr>
          <a:xfrm>
            <a:off x="524719" y="543309"/>
            <a:ext cx="3961937" cy="5816977"/>
          </a:xfrm>
          <a:prstGeom prst="rect">
            <a:avLst/>
          </a:prstGeom>
        </p:spPr>
        <p:txBody>
          <a:bodyPr wrap="square">
            <a:spAutoFit/>
          </a:bodyPr>
          <a:lstStyle/>
          <a:p>
            <a:r>
              <a:rPr lang="en-GB" sz="1200" dirty="0"/>
              <a:t>Total number of Anja’s SNP: </a:t>
            </a:r>
            <a:r>
              <a:rPr lang="en-GB" sz="1200" dirty="0">
                <a:solidFill>
                  <a:srgbClr val="FF0000"/>
                </a:solidFill>
              </a:rPr>
              <a:t>55106</a:t>
            </a:r>
          </a:p>
          <a:p>
            <a:endParaRPr lang="en-GB" sz="1200" dirty="0"/>
          </a:p>
          <a:p>
            <a:r>
              <a:rPr lang="en-GB" sz="1200" dirty="0"/>
              <a:t>Proportion of SNP  with significant clines.</a:t>
            </a:r>
          </a:p>
          <a:p>
            <a:r>
              <a:rPr lang="en-GB" sz="1200" dirty="0"/>
              <a:t>CZA left: 0.5122128</a:t>
            </a:r>
          </a:p>
          <a:p>
            <a:r>
              <a:rPr lang="en-GB" sz="1200" dirty="0"/>
              <a:t>CZA right: 0.4238377</a:t>
            </a:r>
          </a:p>
          <a:p>
            <a:r>
              <a:rPr lang="en-GB" sz="1200" dirty="0"/>
              <a:t>CZB left: 0.3201829</a:t>
            </a:r>
          </a:p>
          <a:p>
            <a:r>
              <a:rPr lang="en-GB" sz="1200" dirty="0"/>
              <a:t>CZB right: 0.4114071</a:t>
            </a:r>
          </a:p>
          <a:p>
            <a:r>
              <a:rPr lang="en-GB" sz="1200" dirty="0"/>
              <a:t>CZD left: 0.4393351</a:t>
            </a:r>
          </a:p>
          <a:p>
            <a:r>
              <a:rPr lang="en-GB" sz="1200" dirty="0"/>
              <a:t>CZD right: 0.4732697</a:t>
            </a:r>
          </a:p>
          <a:p>
            <a:endParaRPr lang="en-GB" sz="1200" dirty="0"/>
          </a:p>
          <a:p>
            <a:r>
              <a:rPr lang="en-GB" sz="1200" dirty="0"/>
              <a:t>Proportions of SNP  outliers that are shared.</a:t>
            </a:r>
          </a:p>
          <a:p>
            <a:r>
              <a:rPr lang="en-GB" sz="1200" dirty="0"/>
              <a:t>CZA left and right: 0.707804</a:t>
            </a:r>
          </a:p>
          <a:p>
            <a:r>
              <a:rPr lang="en-GB" sz="1200" dirty="0"/>
              <a:t>CZB left and right: 0.5680581</a:t>
            </a:r>
          </a:p>
          <a:p>
            <a:r>
              <a:rPr lang="en-GB" sz="1200" dirty="0"/>
              <a:t>CZD left and right: 0.6569873</a:t>
            </a:r>
          </a:p>
          <a:p>
            <a:r>
              <a:rPr lang="en-GB" sz="1200" dirty="0"/>
              <a:t>CZA and CZB: 0.4650635</a:t>
            </a:r>
          </a:p>
          <a:p>
            <a:r>
              <a:rPr lang="en-GB" sz="1200" dirty="0"/>
              <a:t>CZA and CZD: 0.508167</a:t>
            </a:r>
          </a:p>
          <a:p>
            <a:r>
              <a:rPr lang="en-GB" sz="1200" dirty="0"/>
              <a:t>CZB and CZD: 0.5426497</a:t>
            </a:r>
          </a:p>
          <a:p>
            <a:endParaRPr lang="en-GB" sz="1200" dirty="0"/>
          </a:p>
          <a:p>
            <a:r>
              <a:rPr lang="en-GB" sz="1200" dirty="0"/>
              <a:t>Number of SNP  outliers found in 1 hybrid zone(s): 602</a:t>
            </a:r>
          </a:p>
          <a:p>
            <a:r>
              <a:rPr lang="en-GB" sz="1200" dirty="0"/>
              <a:t>Number of SNP  outliers found in 2 hybrid zone(s): 258</a:t>
            </a:r>
          </a:p>
          <a:p>
            <a:r>
              <a:rPr lang="en-GB" sz="1200" dirty="0"/>
              <a:t>Number of SNP  outliers found in 3 hybrid zone(s): 137</a:t>
            </a:r>
          </a:p>
          <a:p>
            <a:r>
              <a:rPr lang="en-GB" sz="1200" dirty="0"/>
              <a:t>Number of SNP  outliers found in 4 hybrid zone(s): 117</a:t>
            </a:r>
          </a:p>
          <a:p>
            <a:r>
              <a:rPr lang="en-GB" sz="1200" dirty="0"/>
              <a:t>Number of SNP  outliers found in 5 hybrid zone(s): 95</a:t>
            </a:r>
          </a:p>
          <a:p>
            <a:r>
              <a:rPr lang="en-GB" sz="1200" dirty="0"/>
              <a:t>Number of SNP  outliers found in 6 hybrid zone(s): 139</a:t>
            </a:r>
          </a:p>
          <a:p>
            <a:endParaRPr lang="en-GB" sz="1200" dirty="0"/>
          </a:p>
          <a:p>
            <a:r>
              <a:rPr lang="en-GB" sz="1200" dirty="0"/>
              <a:t>Prop. of SNP  outliers in inversions found in 1 zone(s): 0.648</a:t>
            </a:r>
          </a:p>
          <a:p>
            <a:r>
              <a:rPr lang="en-GB" sz="1200" dirty="0"/>
              <a:t>Prop. of SNP  outliers in inversions found in 2 zone(s): 0.698</a:t>
            </a:r>
          </a:p>
          <a:p>
            <a:r>
              <a:rPr lang="en-GB" sz="1200" dirty="0"/>
              <a:t>Prop. of SNP  outliers in inversions found in 3 zone(s): 0.912</a:t>
            </a:r>
          </a:p>
          <a:p>
            <a:r>
              <a:rPr lang="en-GB" sz="1200" dirty="0"/>
              <a:t>Prop. of SNP  outliers in inversions found in 4 zone(s): 0.923</a:t>
            </a:r>
          </a:p>
          <a:p>
            <a:r>
              <a:rPr lang="en-GB" sz="1200" dirty="0"/>
              <a:t>Prop. of SNP  outliers in inversions found in 5 zone(s): 0.979</a:t>
            </a:r>
          </a:p>
          <a:p>
            <a:r>
              <a:rPr lang="en-GB" sz="1200" dirty="0"/>
              <a:t>Prop. of SNP  outliers in inversions found in 6 zone(s): 1</a:t>
            </a:r>
          </a:p>
        </p:txBody>
      </p:sp>
      <p:sp>
        <p:nvSpPr>
          <p:cNvPr id="7" name="Rectangle 6">
            <a:extLst>
              <a:ext uri="{FF2B5EF4-FFF2-40B4-BE49-F238E27FC236}">
                <a16:creationId xmlns:a16="http://schemas.microsoft.com/office/drawing/2014/main" id="{69285B50-6470-1746-BD71-7C6F3486A15B}"/>
              </a:ext>
            </a:extLst>
          </p:cNvPr>
          <p:cNvSpPr/>
          <p:nvPr/>
        </p:nvSpPr>
        <p:spPr>
          <a:xfrm>
            <a:off x="8001964" y="543310"/>
            <a:ext cx="3306501" cy="5816977"/>
          </a:xfrm>
          <a:prstGeom prst="rect">
            <a:avLst/>
          </a:prstGeom>
        </p:spPr>
        <p:txBody>
          <a:bodyPr wrap="square">
            <a:spAutoFit/>
          </a:bodyPr>
          <a:lstStyle/>
          <a:p>
            <a:r>
              <a:rPr lang="en-GB" sz="1200" dirty="0"/>
              <a:t>Total number of INDEL: 1752</a:t>
            </a:r>
          </a:p>
          <a:p>
            <a:endParaRPr lang="en-GB" sz="1200" dirty="0"/>
          </a:p>
          <a:p>
            <a:r>
              <a:rPr lang="en-GB" sz="1200" dirty="0"/>
              <a:t>Proportion of INDEL  with significant clines.</a:t>
            </a:r>
          </a:p>
          <a:p>
            <a:r>
              <a:rPr lang="en-GB" sz="1200" dirty="0"/>
              <a:t>0.5296804</a:t>
            </a:r>
          </a:p>
          <a:p>
            <a:r>
              <a:rPr lang="en-GB" sz="1200" dirty="0"/>
              <a:t>0.4549087</a:t>
            </a:r>
          </a:p>
          <a:p>
            <a:r>
              <a:rPr lang="en-GB" sz="1200" dirty="0"/>
              <a:t>0.3413242</a:t>
            </a:r>
          </a:p>
          <a:p>
            <a:r>
              <a:rPr lang="en-GB" sz="1200" dirty="0"/>
              <a:t>0.4092466</a:t>
            </a:r>
          </a:p>
          <a:p>
            <a:r>
              <a:rPr lang="en-GB" sz="1200" dirty="0"/>
              <a:t>0.4737443</a:t>
            </a:r>
          </a:p>
          <a:p>
            <a:r>
              <a:rPr lang="en-GB" sz="1200" dirty="0"/>
              <a:t>0.4834475</a:t>
            </a:r>
          </a:p>
          <a:p>
            <a:endParaRPr lang="en-GB" sz="1200" dirty="0"/>
          </a:p>
          <a:p>
            <a:r>
              <a:rPr lang="en-GB" sz="1200" dirty="0"/>
              <a:t>Proportions of INDEL  outliers that are shared.</a:t>
            </a:r>
          </a:p>
          <a:p>
            <a:r>
              <a:rPr lang="en-GB" sz="1200" dirty="0"/>
              <a:t>0.7058824</a:t>
            </a:r>
          </a:p>
          <a:p>
            <a:r>
              <a:rPr lang="en-GB" sz="1200" dirty="0"/>
              <a:t>0.4705882</a:t>
            </a:r>
          </a:p>
          <a:p>
            <a:r>
              <a:rPr lang="en-GB" sz="1200" dirty="0"/>
              <a:t>0.6470588</a:t>
            </a:r>
          </a:p>
          <a:p>
            <a:r>
              <a:rPr lang="en-GB" sz="1200" dirty="0"/>
              <a:t>0.3529412</a:t>
            </a:r>
          </a:p>
          <a:p>
            <a:r>
              <a:rPr lang="en-GB" sz="1200" dirty="0"/>
              <a:t>0.4117647</a:t>
            </a:r>
          </a:p>
          <a:p>
            <a:r>
              <a:rPr lang="en-GB" sz="1200" dirty="0"/>
              <a:t>0.4411765</a:t>
            </a:r>
          </a:p>
          <a:p>
            <a:endParaRPr lang="en-GB" sz="1200" dirty="0"/>
          </a:p>
          <a:p>
            <a:r>
              <a:rPr lang="en-GB" sz="1200" dirty="0"/>
              <a:t>24</a:t>
            </a:r>
          </a:p>
          <a:p>
            <a:r>
              <a:rPr lang="en-GB" sz="1200" dirty="0"/>
              <a:t>7</a:t>
            </a:r>
          </a:p>
          <a:p>
            <a:r>
              <a:rPr lang="en-GB" sz="1200" dirty="0"/>
              <a:t>7</a:t>
            </a:r>
          </a:p>
          <a:p>
            <a:r>
              <a:rPr lang="en-GB" sz="1200" dirty="0"/>
              <a:t>5</a:t>
            </a:r>
          </a:p>
          <a:p>
            <a:r>
              <a:rPr lang="en-GB" sz="1200" dirty="0"/>
              <a:t>1</a:t>
            </a:r>
          </a:p>
          <a:p>
            <a:r>
              <a:rPr lang="en-GB" sz="1200" dirty="0"/>
              <a:t>3</a:t>
            </a:r>
          </a:p>
          <a:p>
            <a:endParaRPr lang="en-GB" sz="1200" dirty="0"/>
          </a:p>
          <a:p>
            <a:r>
              <a:rPr lang="en-GB" sz="1200" dirty="0"/>
              <a:t>0.625</a:t>
            </a:r>
          </a:p>
          <a:p>
            <a:r>
              <a:rPr lang="en-GB" sz="1200" dirty="0"/>
              <a:t>0.57</a:t>
            </a:r>
          </a:p>
          <a:p>
            <a:r>
              <a:rPr lang="en-GB" sz="1200" dirty="0"/>
              <a:t>0.86</a:t>
            </a:r>
          </a:p>
          <a:p>
            <a:r>
              <a:rPr lang="en-GB" sz="1200" dirty="0"/>
              <a:t>1</a:t>
            </a:r>
          </a:p>
          <a:p>
            <a:r>
              <a:rPr lang="en-GB" sz="1200" dirty="0"/>
              <a:t>1</a:t>
            </a:r>
          </a:p>
          <a:p>
            <a:r>
              <a:rPr lang="en-GB" sz="1200" dirty="0"/>
              <a:t>1</a:t>
            </a:r>
          </a:p>
        </p:txBody>
      </p:sp>
      <p:sp>
        <p:nvSpPr>
          <p:cNvPr id="6" name="TextBox 5">
            <a:extLst>
              <a:ext uri="{FF2B5EF4-FFF2-40B4-BE49-F238E27FC236}">
                <a16:creationId xmlns:a16="http://schemas.microsoft.com/office/drawing/2014/main" id="{DC1E2925-1E88-B747-859F-421E2BE6AEAF}"/>
              </a:ext>
            </a:extLst>
          </p:cNvPr>
          <p:cNvSpPr txBox="1"/>
          <p:nvPr/>
        </p:nvSpPr>
        <p:spPr>
          <a:xfrm>
            <a:off x="524719" y="6519446"/>
            <a:ext cx="10911068" cy="338554"/>
          </a:xfrm>
          <a:prstGeom prst="rect">
            <a:avLst/>
          </a:prstGeom>
          <a:noFill/>
        </p:spPr>
        <p:txBody>
          <a:bodyPr wrap="square" rtlCol="0">
            <a:spAutoFit/>
          </a:bodyPr>
          <a:lstStyle/>
          <a:p>
            <a:r>
              <a:rPr lang="en-GB" sz="1600" dirty="0"/>
              <a:t>Except this difference in the total number of SNPs, the proportions look quite similar but I have not run any statistical tests</a:t>
            </a:r>
          </a:p>
        </p:txBody>
      </p:sp>
    </p:spTree>
    <p:extLst>
      <p:ext uri="{BB962C8B-B14F-4D97-AF65-F5344CB8AC3E}">
        <p14:creationId xmlns:p14="http://schemas.microsoft.com/office/powerpoint/2010/main" val="243895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5A0D44-16E3-1349-AF6F-4FE1B4E42AE2}"/>
              </a:ext>
            </a:extLst>
          </p:cNvPr>
          <p:cNvSpPr txBox="1"/>
          <p:nvPr/>
        </p:nvSpPr>
        <p:spPr>
          <a:xfrm>
            <a:off x="838631" y="277792"/>
            <a:ext cx="10514738" cy="369332"/>
          </a:xfrm>
          <a:prstGeom prst="rect">
            <a:avLst/>
          </a:prstGeom>
          <a:noFill/>
        </p:spPr>
        <p:txBody>
          <a:bodyPr wrap="none" rtlCol="0">
            <a:spAutoFit/>
          </a:bodyPr>
          <a:lstStyle/>
          <a:p>
            <a:r>
              <a:rPr lang="en-GB" dirty="0"/>
              <a:t>Given the difference between SAMtools and GATK in the total number of SNPs, I have run some diagnostics</a:t>
            </a:r>
          </a:p>
        </p:txBody>
      </p:sp>
      <p:sp>
        <p:nvSpPr>
          <p:cNvPr id="13" name="TextBox 12">
            <a:extLst>
              <a:ext uri="{FF2B5EF4-FFF2-40B4-BE49-F238E27FC236}">
                <a16:creationId xmlns:a16="http://schemas.microsoft.com/office/drawing/2014/main" id="{5CCE7386-BE2B-4440-AF7A-2468A67CEB1B}"/>
              </a:ext>
            </a:extLst>
          </p:cNvPr>
          <p:cNvSpPr txBox="1"/>
          <p:nvPr/>
        </p:nvSpPr>
        <p:spPr>
          <a:xfrm>
            <a:off x="838629" y="1157735"/>
            <a:ext cx="4286943" cy="369332"/>
          </a:xfrm>
          <a:prstGeom prst="rect">
            <a:avLst/>
          </a:prstGeom>
          <a:noFill/>
        </p:spPr>
        <p:txBody>
          <a:bodyPr wrap="none" rtlCol="0">
            <a:spAutoFit/>
          </a:bodyPr>
          <a:lstStyle/>
          <a:p>
            <a:pPr marL="285750" indent="-285750">
              <a:buFont typeface="Arial" panose="020B0604020202020204" pitchFamily="34" charset="0"/>
              <a:buChar char="•"/>
            </a:pPr>
            <a:r>
              <a:rPr lang="en-GB" dirty="0"/>
              <a:t>Contigs after coverage filter (in progress)</a:t>
            </a:r>
          </a:p>
        </p:txBody>
      </p:sp>
    </p:spTree>
    <p:extLst>
      <p:ext uri="{BB962C8B-B14F-4D97-AF65-F5344CB8AC3E}">
        <p14:creationId xmlns:p14="http://schemas.microsoft.com/office/powerpoint/2010/main" val="1844678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5A0D44-16E3-1349-AF6F-4FE1B4E42AE2}"/>
              </a:ext>
            </a:extLst>
          </p:cNvPr>
          <p:cNvSpPr txBox="1"/>
          <p:nvPr/>
        </p:nvSpPr>
        <p:spPr>
          <a:xfrm>
            <a:off x="838631" y="277792"/>
            <a:ext cx="10514738" cy="369332"/>
          </a:xfrm>
          <a:prstGeom prst="rect">
            <a:avLst/>
          </a:prstGeom>
          <a:noFill/>
        </p:spPr>
        <p:txBody>
          <a:bodyPr wrap="none" rtlCol="0">
            <a:spAutoFit/>
          </a:bodyPr>
          <a:lstStyle/>
          <a:p>
            <a:r>
              <a:rPr lang="en-GB" dirty="0"/>
              <a:t>Given the difference between SAMtools and GATK in the total number of SNPs, I have run some diagnostics</a:t>
            </a:r>
          </a:p>
        </p:txBody>
      </p:sp>
      <p:sp>
        <p:nvSpPr>
          <p:cNvPr id="13" name="TextBox 12">
            <a:extLst>
              <a:ext uri="{FF2B5EF4-FFF2-40B4-BE49-F238E27FC236}">
                <a16:creationId xmlns:a16="http://schemas.microsoft.com/office/drawing/2014/main" id="{5CCE7386-BE2B-4440-AF7A-2468A67CEB1B}"/>
              </a:ext>
            </a:extLst>
          </p:cNvPr>
          <p:cNvSpPr txBox="1"/>
          <p:nvPr/>
        </p:nvSpPr>
        <p:spPr>
          <a:xfrm>
            <a:off x="838629" y="1157735"/>
            <a:ext cx="3879780" cy="369332"/>
          </a:xfrm>
          <a:prstGeom prst="rect">
            <a:avLst/>
          </a:prstGeom>
          <a:noFill/>
        </p:spPr>
        <p:txBody>
          <a:bodyPr wrap="none" rtlCol="0">
            <a:spAutoFit/>
          </a:bodyPr>
          <a:lstStyle/>
          <a:p>
            <a:pPr marL="285750" indent="-285750">
              <a:buFont typeface="Arial" panose="020B0604020202020204" pitchFamily="34" charset="0"/>
              <a:buChar char="•"/>
            </a:pPr>
            <a:r>
              <a:rPr lang="en-GB" dirty="0"/>
              <a:t>SNPs after all the filters (in progress)</a:t>
            </a:r>
          </a:p>
        </p:txBody>
      </p:sp>
    </p:spTree>
    <p:extLst>
      <p:ext uri="{BB962C8B-B14F-4D97-AF65-F5344CB8AC3E}">
        <p14:creationId xmlns:p14="http://schemas.microsoft.com/office/powerpoint/2010/main" val="144588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5A0D44-16E3-1349-AF6F-4FE1B4E42AE2}"/>
              </a:ext>
            </a:extLst>
          </p:cNvPr>
          <p:cNvSpPr txBox="1"/>
          <p:nvPr/>
        </p:nvSpPr>
        <p:spPr>
          <a:xfrm>
            <a:off x="838631" y="277792"/>
            <a:ext cx="10514738" cy="369332"/>
          </a:xfrm>
          <a:prstGeom prst="rect">
            <a:avLst/>
          </a:prstGeom>
          <a:noFill/>
        </p:spPr>
        <p:txBody>
          <a:bodyPr wrap="none" rtlCol="0">
            <a:spAutoFit/>
          </a:bodyPr>
          <a:lstStyle/>
          <a:p>
            <a:r>
              <a:rPr lang="en-GB" dirty="0"/>
              <a:t>Given the difference between SAMtools and GATK in the total number of SNPs, I have run some diagnostics</a:t>
            </a:r>
          </a:p>
        </p:txBody>
      </p:sp>
      <p:pic>
        <p:nvPicPr>
          <p:cNvPr id="8" name="Picture 7">
            <a:extLst>
              <a:ext uri="{FF2B5EF4-FFF2-40B4-BE49-F238E27FC236}">
                <a16:creationId xmlns:a16="http://schemas.microsoft.com/office/drawing/2014/main" id="{A4DAEDC7-A8EC-254B-A191-547A1418B8F6}"/>
              </a:ext>
            </a:extLst>
          </p:cNvPr>
          <p:cNvPicPr>
            <a:picLocks noChangeAspect="1"/>
          </p:cNvPicPr>
          <p:nvPr/>
        </p:nvPicPr>
        <p:blipFill rotWithShape="1">
          <a:blip r:embed="rId2"/>
          <a:srcRect l="5258" t="9091" r="3176" b="5574"/>
          <a:stretch/>
        </p:blipFill>
        <p:spPr>
          <a:xfrm>
            <a:off x="6231038" y="2037678"/>
            <a:ext cx="5366790" cy="3326660"/>
          </a:xfrm>
          <a:prstGeom prst="rect">
            <a:avLst/>
          </a:prstGeom>
        </p:spPr>
      </p:pic>
      <p:pic>
        <p:nvPicPr>
          <p:cNvPr id="10" name="Picture 9">
            <a:extLst>
              <a:ext uri="{FF2B5EF4-FFF2-40B4-BE49-F238E27FC236}">
                <a16:creationId xmlns:a16="http://schemas.microsoft.com/office/drawing/2014/main" id="{AD14FF7D-63FD-9847-8532-4DE77B1CB03B}"/>
              </a:ext>
            </a:extLst>
          </p:cNvPr>
          <p:cNvPicPr>
            <a:picLocks noChangeAspect="1"/>
          </p:cNvPicPr>
          <p:nvPr/>
        </p:nvPicPr>
        <p:blipFill rotWithShape="1">
          <a:blip r:embed="rId3"/>
          <a:srcRect l="4662" t="7646" r="3563" b="4847"/>
          <a:stretch/>
        </p:blipFill>
        <p:spPr>
          <a:xfrm>
            <a:off x="838726" y="1985060"/>
            <a:ext cx="5062966" cy="3379278"/>
          </a:xfrm>
          <a:prstGeom prst="rect">
            <a:avLst/>
          </a:prstGeom>
        </p:spPr>
      </p:pic>
      <p:sp>
        <p:nvSpPr>
          <p:cNvPr id="11" name="TextBox 10">
            <a:extLst>
              <a:ext uri="{FF2B5EF4-FFF2-40B4-BE49-F238E27FC236}">
                <a16:creationId xmlns:a16="http://schemas.microsoft.com/office/drawing/2014/main" id="{8E989DF7-7D26-A445-A99A-2791D7F96721}"/>
              </a:ext>
            </a:extLst>
          </p:cNvPr>
          <p:cNvSpPr txBox="1"/>
          <p:nvPr/>
        </p:nvSpPr>
        <p:spPr>
          <a:xfrm>
            <a:off x="838629" y="1801172"/>
            <a:ext cx="3076035" cy="307777"/>
          </a:xfrm>
          <a:prstGeom prst="rect">
            <a:avLst/>
          </a:prstGeom>
          <a:noFill/>
        </p:spPr>
        <p:txBody>
          <a:bodyPr wrap="none" rtlCol="0">
            <a:spAutoFit/>
          </a:bodyPr>
          <a:lstStyle/>
          <a:p>
            <a:r>
              <a:rPr lang="en-GB" sz="1400" dirty="0"/>
              <a:t>any_outliers = outlier in at least one CZ.</a:t>
            </a:r>
          </a:p>
        </p:txBody>
      </p:sp>
      <p:sp>
        <p:nvSpPr>
          <p:cNvPr id="12" name="TextBox 11">
            <a:extLst>
              <a:ext uri="{FF2B5EF4-FFF2-40B4-BE49-F238E27FC236}">
                <a16:creationId xmlns:a16="http://schemas.microsoft.com/office/drawing/2014/main" id="{7E719FF2-7BA6-5944-8D5D-B76085F0436D}"/>
              </a:ext>
            </a:extLst>
          </p:cNvPr>
          <p:cNvSpPr txBox="1"/>
          <p:nvPr/>
        </p:nvSpPr>
        <p:spPr>
          <a:xfrm>
            <a:off x="6231038" y="1801172"/>
            <a:ext cx="4439036" cy="307777"/>
          </a:xfrm>
          <a:prstGeom prst="rect">
            <a:avLst/>
          </a:prstGeom>
          <a:noFill/>
        </p:spPr>
        <p:txBody>
          <a:bodyPr wrap="none" rtlCol="0">
            <a:spAutoFit/>
          </a:bodyPr>
          <a:lstStyle/>
          <a:p>
            <a:r>
              <a:rPr lang="en-GB" sz="1400" dirty="0"/>
              <a:t>all_outliers = outlier shared by all six CZs (two per islands).</a:t>
            </a:r>
          </a:p>
        </p:txBody>
      </p:sp>
      <p:sp>
        <p:nvSpPr>
          <p:cNvPr id="13" name="TextBox 12">
            <a:extLst>
              <a:ext uri="{FF2B5EF4-FFF2-40B4-BE49-F238E27FC236}">
                <a16:creationId xmlns:a16="http://schemas.microsoft.com/office/drawing/2014/main" id="{E7AE7D32-9459-A144-A881-63F92D4E6C1F}"/>
              </a:ext>
            </a:extLst>
          </p:cNvPr>
          <p:cNvSpPr txBox="1"/>
          <p:nvPr/>
        </p:nvSpPr>
        <p:spPr>
          <a:xfrm>
            <a:off x="838629" y="1157735"/>
            <a:ext cx="7953267" cy="369332"/>
          </a:xfrm>
          <a:prstGeom prst="rect">
            <a:avLst/>
          </a:prstGeom>
          <a:noFill/>
        </p:spPr>
        <p:txBody>
          <a:bodyPr wrap="none" rtlCol="0">
            <a:spAutoFit/>
          </a:bodyPr>
          <a:lstStyle/>
          <a:p>
            <a:pPr marL="285750" indent="-285750">
              <a:buFont typeface="Arial" panose="020B0604020202020204" pitchFamily="34" charset="0"/>
              <a:buChar char="•"/>
            </a:pPr>
            <a:r>
              <a:rPr lang="en-GB" dirty="0"/>
              <a:t>SNPs after all the filters and cline/outlier analysis (i.e., clinal and non-clinal SNPs)</a:t>
            </a:r>
          </a:p>
        </p:txBody>
      </p:sp>
      <p:sp>
        <p:nvSpPr>
          <p:cNvPr id="14" name="TextBox 13">
            <a:extLst>
              <a:ext uri="{FF2B5EF4-FFF2-40B4-BE49-F238E27FC236}">
                <a16:creationId xmlns:a16="http://schemas.microsoft.com/office/drawing/2014/main" id="{1BC812F4-C87A-6E46-A099-DE8B2DEAFABB}"/>
              </a:ext>
            </a:extLst>
          </p:cNvPr>
          <p:cNvSpPr txBox="1"/>
          <p:nvPr/>
        </p:nvSpPr>
        <p:spPr>
          <a:xfrm>
            <a:off x="838629" y="5452999"/>
            <a:ext cx="10759199" cy="923330"/>
          </a:xfrm>
          <a:prstGeom prst="rect">
            <a:avLst/>
          </a:prstGeom>
          <a:noFill/>
        </p:spPr>
        <p:txBody>
          <a:bodyPr wrap="square" rtlCol="0">
            <a:spAutoFit/>
          </a:bodyPr>
          <a:lstStyle/>
          <a:p>
            <a:r>
              <a:rPr lang="en-GB" i="1" dirty="0"/>
              <a:t>Figure 1. Venn diagrams of the number of SNPs after filtering and cline analysis. Left: SAMtools and GATK calls are intersected with the respective outliers that were at least present in one hybrid zone. Right: SAMtools and GATK calls are intersected with the respective outliers that were present in all six hybrid zones (two per islands).</a:t>
            </a:r>
          </a:p>
        </p:txBody>
      </p:sp>
    </p:spTree>
    <p:extLst>
      <p:ext uri="{BB962C8B-B14F-4D97-AF65-F5344CB8AC3E}">
        <p14:creationId xmlns:p14="http://schemas.microsoft.com/office/powerpoint/2010/main" val="67854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EFEF38-FC25-AB4C-80F4-66DE30BC3B8F}"/>
              </a:ext>
            </a:extLst>
          </p:cNvPr>
          <p:cNvPicPr>
            <a:picLocks noChangeAspect="1"/>
          </p:cNvPicPr>
          <p:nvPr/>
        </p:nvPicPr>
        <p:blipFill rotWithShape="1">
          <a:blip r:embed="rId2"/>
          <a:srcRect b="25739"/>
          <a:stretch/>
        </p:blipFill>
        <p:spPr>
          <a:xfrm>
            <a:off x="54036" y="739392"/>
            <a:ext cx="8241136" cy="6120000"/>
          </a:xfrm>
          <a:prstGeom prst="rect">
            <a:avLst/>
          </a:prstGeom>
        </p:spPr>
      </p:pic>
      <p:sp>
        <p:nvSpPr>
          <p:cNvPr id="4" name="TextBox 3">
            <a:extLst>
              <a:ext uri="{FF2B5EF4-FFF2-40B4-BE49-F238E27FC236}">
                <a16:creationId xmlns:a16="http://schemas.microsoft.com/office/drawing/2014/main" id="{BBC0A1E3-8029-A149-9543-F9E009CEE386}"/>
              </a:ext>
            </a:extLst>
          </p:cNvPr>
          <p:cNvSpPr txBox="1"/>
          <p:nvPr/>
        </p:nvSpPr>
        <p:spPr>
          <a:xfrm>
            <a:off x="3439820" y="277792"/>
            <a:ext cx="1469569" cy="369332"/>
          </a:xfrm>
          <a:prstGeom prst="rect">
            <a:avLst/>
          </a:prstGeom>
          <a:noFill/>
        </p:spPr>
        <p:txBody>
          <a:bodyPr wrap="none" rtlCol="0">
            <a:spAutoFit/>
          </a:bodyPr>
          <a:lstStyle/>
          <a:p>
            <a:r>
              <a:rPr lang="en-GB" dirty="0"/>
              <a:t>GATK SNP call</a:t>
            </a:r>
          </a:p>
        </p:txBody>
      </p:sp>
      <p:sp>
        <p:nvSpPr>
          <p:cNvPr id="5" name="TextBox 4">
            <a:extLst>
              <a:ext uri="{FF2B5EF4-FFF2-40B4-BE49-F238E27FC236}">
                <a16:creationId xmlns:a16="http://schemas.microsoft.com/office/drawing/2014/main" id="{321E6931-B8DB-3A49-849B-8FE2E1030096}"/>
              </a:ext>
            </a:extLst>
          </p:cNvPr>
          <p:cNvSpPr txBox="1"/>
          <p:nvPr/>
        </p:nvSpPr>
        <p:spPr>
          <a:xfrm>
            <a:off x="8295172" y="855139"/>
            <a:ext cx="3742499" cy="1200329"/>
          </a:xfrm>
          <a:prstGeom prst="rect">
            <a:avLst/>
          </a:prstGeom>
          <a:noFill/>
        </p:spPr>
        <p:txBody>
          <a:bodyPr wrap="square" rtlCol="0">
            <a:spAutoFit/>
          </a:bodyPr>
          <a:lstStyle/>
          <a:p>
            <a:r>
              <a:rPr lang="en-GB" dirty="0"/>
              <a:t>Except this difference in the total number of SNPs, the map positions look quite similar but I have not run any statistics to test for significance.</a:t>
            </a:r>
          </a:p>
        </p:txBody>
      </p:sp>
      <p:sp>
        <p:nvSpPr>
          <p:cNvPr id="6" name="TextBox 5">
            <a:extLst>
              <a:ext uri="{FF2B5EF4-FFF2-40B4-BE49-F238E27FC236}">
                <a16:creationId xmlns:a16="http://schemas.microsoft.com/office/drawing/2014/main" id="{9CCBC790-4C93-E64D-91E1-2A0E4F58A609}"/>
              </a:ext>
            </a:extLst>
          </p:cNvPr>
          <p:cNvSpPr txBox="1"/>
          <p:nvPr/>
        </p:nvSpPr>
        <p:spPr>
          <a:xfrm>
            <a:off x="5379257" y="5165839"/>
            <a:ext cx="6658414" cy="923330"/>
          </a:xfrm>
          <a:prstGeom prst="rect">
            <a:avLst/>
          </a:prstGeom>
          <a:noFill/>
        </p:spPr>
        <p:txBody>
          <a:bodyPr wrap="square" rtlCol="0">
            <a:spAutoFit/>
          </a:bodyPr>
          <a:lstStyle/>
          <a:p>
            <a:r>
              <a:rPr lang="en-GB" i="1" dirty="0"/>
              <a:t>Figure 2a. The same as in Anja’s paper with the exception that the SNPs were called using GATK. ANG is crossed out because it was a copy of CZA right.</a:t>
            </a:r>
          </a:p>
        </p:txBody>
      </p:sp>
      <p:cxnSp>
        <p:nvCxnSpPr>
          <p:cNvPr id="8" name="Straight Connector 7">
            <a:extLst>
              <a:ext uri="{FF2B5EF4-FFF2-40B4-BE49-F238E27FC236}">
                <a16:creationId xmlns:a16="http://schemas.microsoft.com/office/drawing/2014/main" id="{BFA32B25-210E-7349-9A1E-4624507CF046}"/>
              </a:ext>
            </a:extLst>
          </p:cNvPr>
          <p:cNvCxnSpPr>
            <a:cxnSpLocks/>
          </p:cNvCxnSpPr>
          <p:nvPr/>
        </p:nvCxnSpPr>
        <p:spPr>
          <a:xfrm>
            <a:off x="393539" y="1088020"/>
            <a:ext cx="790163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1B10E0A-738E-594D-8BCA-621AD0368F34}"/>
              </a:ext>
            </a:extLst>
          </p:cNvPr>
          <p:cNvCxnSpPr>
            <a:cxnSpLocks/>
          </p:cNvCxnSpPr>
          <p:nvPr/>
        </p:nvCxnSpPr>
        <p:spPr>
          <a:xfrm>
            <a:off x="393539" y="3080795"/>
            <a:ext cx="790163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6EA1A3D-23B2-C146-B377-4A4EBF6DE001}"/>
              </a:ext>
            </a:extLst>
          </p:cNvPr>
          <p:cNvCxnSpPr>
            <a:cxnSpLocks/>
          </p:cNvCxnSpPr>
          <p:nvPr/>
        </p:nvCxnSpPr>
        <p:spPr>
          <a:xfrm>
            <a:off x="393539" y="5073570"/>
            <a:ext cx="486136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600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751C45-9F33-9944-BE6F-A6C08AE80E91}"/>
              </a:ext>
            </a:extLst>
          </p:cNvPr>
          <p:cNvPicPr>
            <a:picLocks noChangeAspect="1"/>
          </p:cNvPicPr>
          <p:nvPr/>
        </p:nvPicPr>
        <p:blipFill rotWithShape="1">
          <a:blip r:embed="rId2"/>
          <a:srcRect l="3384" b="50548"/>
          <a:stretch/>
        </p:blipFill>
        <p:spPr>
          <a:xfrm>
            <a:off x="208344" y="704667"/>
            <a:ext cx="9143563" cy="4680000"/>
          </a:xfrm>
          <a:prstGeom prst="rect">
            <a:avLst/>
          </a:prstGeom>
        </p:spPr>
      </p:pic>
      <p:sp>
        <p:nvSpPr>
          <p:cNvPr id="4" name="TextBox 3">
            <a:extLst>
              <a:ext uri="{FF2B5EF4-FFF2-40B4-BE49-F238E27FC236}">
                <a16:creationId xmlns:a16="http://schemas.microsoft.com/office/drawing/2014/main" id="{BBC0A1E3-8029-A149-9543-F9E009CEE386}"/>
              </a:ext>
            </a:extLst>
          </p:cNvPr>
          <p:cNvSpPr txBox="1"/>
          <p:nvPr/>
        </p:nvSpPr>
        <p:spPr>
          <a:xfrm>
            <a:off x="3439820" y="277792"/>
            <a:ext cx="1655518" cy="369332"/>
          </a:xfrm>
          <a:prstGeom prst="rect">
            <a:avLst/>
          </a:prstGeom>
          <a:noFill/>
        </p:spPr>
        <p:txBody>
          <a:bodyPr wrap="none" rtlCol="0">
            <a:spAutoFit/>
          </a:bodyPr>
          <a:lstStyle/>
          <a:p>
            <a:r>
              <a:rPr lang="en-GB" dirty="0"/>
              <a:t>GATK INDEL call</a:t>
            </a:r>
          </a:p>
        </p:txBody>
      </p:sp>
      <p:sp>
        <p:nvSpPr>
          <p:cNvPr id="6" name="TextBox 5">
            <a:extLst>
              <a:ext uri="{FF2B5EF4-FFF2-40B4-BE49-F238E27FC236}">
                <a16:creationId xmlns:a16="http://schemas.microsoft.com/office/drawing/2014/main" id="{9CCBC790-4C93-E64D-91E1-2A0E4F58A609}"/>
              </a:ext>
            </a:extLst>
          </p:cNvPr>
          <p:cNvSpPr txBox="1"/>
          <p:nvPr/>
        </p:nvSpPr>
        <p:spPr>
          <a:xfrm>
            <a:off x="5379257" y="5165839"/>
            <a:ext cx="6658414" cy="646331"/>
          </a:xfrm>
          <a:prstGeom prst="rect">
            <a:avLst/>
          </a:prstGeom>
          <a:noFill/>
        </p:spPr>
        <p:txBody>
          <a:bodyPr wrap="square" rtlCol="0">
            <a:spAutoFit/>
          </a:bodyPr>
          <a:lstStyle/>
          <a:p>
            <a:r>
              <a:rPr lang="en-GB" i="1" dirty="0"/>
              <a:t>Figure 2b. The same as in Anja’s paper but with INDELs. ANG is crossed out because it was a copy of CZA right.</a:t>
            </a:r>
          </a:p>
        </p:txBody>
      </p:sp>
      <p:cxnSp>
        <p:nvCxnSpPr>
          <p:cNvPr id="8" name="Straight Connector 7">
            <a:extLst>
              <a:ext uri="{FF2B5EF4-FFF2-40B4-BE49-F238E27FC236}">
                <a16:creationId xmlns:a16="http://schemas.microsoft.com/office/drawing/2014/main" id="{BFA32B25-210E-7349-9A1E-4624507CF046}"/>
              </a:ext>
            </a:extLst>
          </p:cNvPr>
          <p:cNvCxnSpPr>
            <a:cxnSpLocks/>
          </p:cNvCxnSpPr>
          <p:nvPr/>
        </p:nvCxnSpPr>
        <p:spPr>
          <a:xfrm>
            <a:off x="393539" y="1088020"/>
            <a:ext cx="895836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1B10E0A-738E-594D-8BCA-621AD0368F34}"/>
              </a:ext>
            </a:extLst>
          </p:cNvPr>
          <p:cNvCxnSpPr>
            <a:cxnSpLocks/>
          </p:cNvCxnSpPr>
          <p:nvPr/>
        </p:nvCxnSpPr>
        <p:spPr>
          <a:xfrm>
            <a:off x="393539" y="3404886"/>
            <a:ext cx="895836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5318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5" y="811350"/>
            <a:ext cx="5069786" cy="369332"/>
          </a:xfrm>
          <a:prstGeom prst="rect">
            <a:avLst/>
          </a:prstGeom>
          <a:noFill/>
        </p:spPr>
        <p:txBody>
          <a:bodyPr wrap="none" rtlCol="0">
            <a:spAutoFit/>
          </a:bodyPr>
          <a:lstStyle/>
          <a:p>
            <a:pPr marL="285750" indent="-285750">
              <a:buFont typeface="Arial" panose="020B0604020202020204" pitchFamily="34" charset="0"/>
              <a:buChar char="•"/>
            </a:pPr>
            <a:r>
              <a:rPr lang="en-GB" dirty="0"/>
              <a:t>INDELs and SNPs after filtering and cline analysis.</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B528DF0-ED52-C643-A25D-EE710F3E6CF2}"/>
                  </a:ext>
                </a:extLst>
              </p:cNvPr>
              <p:cNvSpPr txBox="1"/>
              <p:nvPr/>
            </p:nvSpPr>
            <p:spPr>
              <a:xfrm>
                <a:off x="528115" y="6002654"/>
                <a:ext cx="10806121" cy="830997"/>
              </a:xfrm>
              <a:prstGeom prst="rect">
                <a:avLst/>
              </a:prstGeom>
              <a:noFill/>
            </p:spPr>
            <p:txBody>
              <a:bodyPr wrap="square" rtlCol="0">
                <a:spAutoFit/>
              </a:bodyPr>
              <a:lstStyle/>
              <a:p>
                <a:r>
                  <a:rPr lang="en-GB" sz="1600" i="1" dirty="0"/>
                  <a:t>Figure 3a. Marker proportions over contig length. </a:t>
                </a:r>
                <a14:m>
                  <m:oMath xmlns:m="http://schemas.openxmlformats.org/officeDocument/2006/math">
                    <m:r>
                      <a:rPr lang="sv-SE" sz="1600" b="0" i="1" smtClean="0">
                        <a:latin typeface="Cambria Math" panose="02040503050406030204" pitchFamily="18" charset="0"/>
                      </a:rPr>
                      <m:t>𝑃𝑟𝑜𝑝𝑜𝑟𝑡𝑖𝑜𝑛</m:t>
                    </m:r>
                    <m:r>
                      <a:rPr lang="sv-SE" sz="1600" b="0" i="1" smtClean="0">
                        <a:latin typeface="Cambria Math" panose="02040503050406030204" pitchFamily="18" charset="0"/>
                      </a:rPr>
                      <m:t>=</m:t>
                    </m:r>
                    <m:f>
                      <m:fPr>
                        <m:type m:val="lin"/>
                        <m:ctrlPr>
                          <a:rPr lang="sv-SE" sz="1600" b="0" i="1" smtClean="0">
                            <a:latin typeface="Cambria Math" panose="02040503050406030204" pitchFamily="18" charset="0"/>
                          </a:rPr>
                        </m:ctrlPr>
                      </m:fPr>
                      <m:num>
                        <m:r>
                          <a:rPr lang="sv-SE" sz="1600" b="0" i="1" smtClean="0">
                            <a:latin typeface="Cambria Math" panose="02040503050406030204" pitchFamily="18" charset="0"/>
                          </a:rPr>
                          <m:t>𝑐𝑜𝑢𝑛𝑡</m:t>
                        </m:r>
                      </m:num>
                      <m:den>
                        <m:r>
                          <m:rPr>
                            <m:sty m:val="p"/>
                          </m:rPr>
                          <a:rPr lang="el-GR" sz="1600" b="0" i="1" smtClean="0">
                            <a:latin typeface="Cambria Math" panose="02040503050406030204" pitchFamily="18" charset="0"/>
                            <a:ea typeface="Cambria Math" panose="02040503050406030204" pitchFamily="18" charset="0"/>
                          </a:rPr>
                          <m:t>Σ</m:t>
                        </m:r>
                        <m:r>
                          <a:rPr lang="sv-SE" sz="1600" b="0" i="1" smtClean="0">
                            <a:latin typeface="Cambria Math" panose="02040503050406030204" pitchFamily="18" charset="0"/>
                            <a:ea typeface="Cambria Math" panose="02040503050406030204" pitchFamily="18" charset="0"/>
                          </a:rPr>
                          <m:t> </m:t>
                        </m:r>
                        <m:r>
                          <a:rPr lang="sv-SE" sz="1600" b="0" i="1" smtClean="0">
                            <a:latin typeface="Cambria Math" panose="02040503050406030204" pitchFamily="18" charset="0"/>
                            <a:ea typeface="Cambria Math" panose="02040503050406030204" pitchFamily="18" charset="0"/>
                          </a:rPr>
                          <m:t>𝑐𝑜𝑢𝑛𝑡</m:t>
                        </m:r>
                      </m:den>
                    </m:f>
                  </m:oMath>
                </a14:m>
                <a:r>
                  <a:rPr lang="en-GB" sz="1600" i="1" dirty="0"/>
                  <a:t> per marker type and bin width = 15000 base pairs. Clinal variants are dark coloured and non-clinal variants are light coloured. Left: SNP call using SAMtools and INDEL call using GATK. Right: both INDELs and SNPs were called with GATK.</a:t>
                </a:r>
              </a:p>
            </p:txBody>
          </p:sp>
        </mc:Choice>
        <mc:Fallback xmlns="">
          <p:sp>
            <p:nvSpPr>
              <p:cNvPr id="21" name="TextBox 20">
                <a:extLst>
                  <a:ext uri="{FF2B5EF4-FFF2-40B4-BE49-F238E27FC236}">
                    <a16:creationId xmlns:a16="http://schemas.microsoft.com/office/drawing/2014/main" id="{EB528DF0-ED52-C643-A25D-EE710F3E6CF2}"/>
                  </a:ext>
                </a:extLst>
              </p:cNvPr>
              <p:cNvSpPr txBox="1">
                <a:spLocks noRot="1" noChangeAspect="1" noMove="1" noResize="1" noEditPoints="1" noAdjustHandles="1" noChangeArrowheads="1" noChangeShapeType="1" noTextEdit="1"/>
              </p:cNvSpPr>
              <p:nvPr/>
            </p:nvSpPr>
            <p:spPr>
              <a:xfrm>
                <a:off x="528115" y="6002654"/>
                <a:ext cx="10806121" cy="830997"/>
              </a:xfrm>
              <a:prstGeom prst="rect">
                <a:avLst/>
              </a:prstGeom>
              <a:blipFill>
                <a:blip r:embed="rId2"/>
                <a:stretch>
                  <a:fillRect l="-353" t="-45455" b="-13636"/>
                </a:stretch>
              </a:blipFill>
            </p:spPr>
            <p:txBody>
              <a:bodyPr/>
              <a:lstStyle/>
              <a:p>
                <a:r>
                  <a:rPr lang="en-GB">
                    <a:noFill/>
                  </a:rPr>
                  <a:t> </a:t>
                </a:r>
              </a:p>
            </p:txBody>
          </p:sp>
        </mc:Fallback>
      </mc:AlternateContent>
      <p:pic>
        <p:nvPicPr>
          <p:cNvPr id="13" name="Picture 12">
            <a:extLst>
              <a:ext uri="{FF2B5EF4-FFF2-40B4-BE49-F238E27FC236}">
                <a16:creationId xmlns:a16="http://schemas.microsoft.com/office/drawing/2014/main" id="{5C5BD71F-7247-0F4C-ACCE-522A0428BB58}"/>
              </a:ext>
            </a:extLst>
          </p:cNvPr>
          <p:cNvPicPr>
            <a:picLocks noChangeAspect="1"/>
          </p:cNvPicPr>
          <p:nvPr/>
        </p:nvPicPr>
        <p:blipFill>
          <a:blip r:embed="rId3"/>
          <a:stretch>
            <a:fillRect/>
          </a:stretch>
        </p:blipFill>
        <p:spPr>
          <a:xfrm>
            <a:off x="934578" y="0"/>
            <a:ext cx="0" cy="0"/>
          </a:xfrm>
          <a:prstGeom prst="rect">
            <a:avLst/>
          </a:prstGeom>
        </p:spPr>
      </p:pic>
      <p:pic>
        <p:nvPicPr>
          <p:cNvPr id="15" name="Picture 14">
            <a:extLst>
              <a:ext uri="{FF2B5EF4-FFF2-40B4-BE49-F238E27FC236}">
                <a16:creationId xmlns:a16="http://schemas.microsoft.com/office/drawing/2014/main" id="{EBE394C9-8E25-2746-A78F-121C8A879BD2}"/>
              </a:ext>
            </a:extLst>
          </p:cNvPr>
          <p:cNvPicPr>
            <a:picLocks noChangeAspect="1"/>
          </p:cNvPicPr>
          <p:nvPr/>
        </p:nvPicPr>
        <p:blipFill>
          <a:blip r:embed="rId4"/>
          <a:stretch>
            <a:fillRect/>
          </a:stretch>
        </p:blipFill>
        <p:spPr>
          <a:xfrm>
            <a:off x="528115" y="1207500"/>
            <a:ext cx="5040000" cy="2520000"/>
          </a:xfrm>
          <a:prstGeom prst="rect">
            <a:avLst/>
          </a:prstGeom>
        </p:spPr>
      </p:pic>
      <p:pic>
        <p:nvPicPr>
          <p:cNvPr id="17" name="Picture 16">
            <a:extLst>
              <a:ext uri="{FF2B5EF4-FFF2-40B4-BE49-F238E27FC236}">
                <a16:creationId xmlns:a16="http://schemas.microsoft.com/office/drawing/2014/main" id="{03EE4186-B3B4-F142-86E5-5DC225B6B5AC}"/>
              </a:ext>
            </a:extLst>
          </p:cNvPr>
          <p:cNvPicPr>
            <a:picLocks noChangeAspect="1"/>
          </p:cNvPicPr>
          <p:nvPr/>
        </p:nvPicPr>
        <p:blipFill>
          <a:blip r:embed="rId5"/>
          <a:stretch>
            <a:fillRect/>
          </a:stretch>
        </p:blipFill>
        <p:spPr>
          <a:xfrm>
            <a:off x="528115" y="3482654"/>
            <a:ext cx="5040000" cy="2520000"/>
          </a:xfrm>
          <a:prstGeom prst="rect">
            <a:avLst/>
          </a:prstGeom>
        </p:spPr>
      </p:pic>
      <p:pic>
        <p:nvPicPr>
          <p:cNvPr id="19" name="Picture 18">
            <a:extLst>
              <a:ext uri="{FF2B5EF4-FFF2-40B4-BE49-F238E27FC236}">
                <a16:creationId xmlns:a16="http://schemas.microsoft.com/office/drawing/2014/main" id="{160F0608-A0B7-0545-BE6D-F8EC0CA4795F}"/>
              </a:ext>
            </a:extLst>
          </p:cNvPr>
          <p:cNvPicPr>
            <a:picLocks noChangeAspect="1"/>
          </p:cNvPicPr>
          <p:nvPr/>
        </p:nvPicPr>
        <p:blipFill>
          <a:blip r:embed="rId4"/>
          <a:stretch>
            <a:fillRect/>
          </a:stretch>
        </p:blipFill>
        <p:spPr>
          <a:xfrm>
            <a:off x="6294236" y="1207500"/>
            <a:ext cx="5040000" cy="2520000"/>
          </a:xfrm>
          <a:prstGeom prst="rect">
            <a:avLst/>
          </a:prstGeom>
        </p:spPr>
      </p:pic>
      <p:pic>
        <p:nvPicPr>
          <p:cNvPr id="20" name="Picture 19">
            <a:extLst>
              <a:ext uri="{FF2B5EF4-FFF2-40B4-BE49-F238E27FC236}">
                <a16:creationId xmlns:a16="http://schemas.microsoft.com/office/drawing/2014/main" id="{3CC15D35-D657-8D45-A477-3C9BEBCEF428}"/>
              </a:ext>
            </a:extLst>
          </p:cNvPr>
          <p:cNvPicPr>
            <a:picLocks noChangeAspect="1"/>
          </p:cNvPicPr>
          <p:nvPr/>
        </p:nvPicPr>
        <p:blipFill>
          <a:blip r:embed="rId6"/>
          <a:stretch>
            <a:fillRect/>
          </a:stretch>
        </p:blipFill>
        <p:spPr>
          <a:xfrm>
            <a:off x="6294236" y="3482654"/>
            <a:ext cx="5040000" cy="2520000"/>
          </a:xfrm>
          <a:prstGeom prst="rect">
            <a:avLst/>
          </a:prstGeom>
        </p:spPr>
      </p:pic>
      <p:sp>
        <p:nvSpPr>
          <p:cNvPr id="10" name="TextBox 9">
            <a:extLst>
              <a:ext uri="{FF2B5EF4-FFF2-40B4-BE49-F238E27FC236}">
                <a16:creationId xmlns:a16="http://schemas.microsoft.com/office/drawing/2014/main" id="{FAAE64C4-0597-BE4E-AA0C-C2E80A8CCFF1}"/>
              </a:ext>
            </a:extLst>
          </p:cNvPr>
          <p:cNvSpPr txBox="1"/>
          <p:nvPr/>
        </p:nvSpPr>
        <p:spPr>
          <a:xfrm>
            <a:off x="5657629" y="811350"/>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Tree>
    <p:extLst>
      <p:ext uri="{BB962C8B-B14F-4D97-AF65-F5344CB8AC3E}">
        <p14:creationId xmlns:p14="http://schemas.microsoft.com/office/powerpoint/2010/main" val="2585403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10348</TotalTime>
  <Words>1154</Words>
  <Application>Microsoft Macintosh PowerPoint</Application>
  <PresentationFormat>Widescreen</PresentationFormat>
  <Paragraphs>153</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Short INDELS: genetic markers for adaptive divergence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INDELS: genetic markers for adaptive divergence</dc:title>
  <dc:creator>Samuel Perini</dc:creator>
  <cp:lastModifiedBy>Samuel Perini</cp:lastModifiedBy>
  <cp:revision>92</cp:revision>
  <dcterms:created xsi:type="dcterms:W3CDTF">2020-06-09T11:59:43Z</dcterms:created>
  <dcterms:modified xsi:type="dcterms:W3CDTF">2020-06-24T13:18:28Z</dcterms:modified>
</cp:coreProperties>
</file>