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9" r:id="rId4"/>
    <p:sldId id="275" r:id="rId5"/>
    <p:sldId id="284" r:id="rId6"/>
    <p:sldId id="283" r:id="rId7"/>
    <p:sldId id="264" r:id="rId8"/>
    <p:sldId id="265" r:id="rId9"/>
    <p:sldId id="260" r:id="rId10"/>
    <p:sldId id="263" r:id="rId11"/>
    <p:sldId id="272" r:id="rId12"/>
    <p:sldId id="258" r:id="rId13"/>
    <p:sldId id="271" r:id="rId14"/>
    <p:sldId id="261" r:id="rId15"/>
    <p:sldId id="262" r:id="rId16"/>
    <p:sldId id="266" r:id="rId17"/>
    <p:sldId id="267" r:id="rId18"/>
    <p:sldId id="269" r:id="rId19"/>
    <p:sldId id="273" r:id="rId20"/>
    <p:sldId id="274" r:id="rId21"/>
    <p:sldId id="282" r:id="rId22"/>
    <p:sldId id="277" r:id="rId23"/>
    <p:sldId id="276"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762"/>
  </p:normalViewPr>
  <p:slideViewPr>
    <p:cSldViewPr snapToGrid="0" snapToObjects="1">
      <p:cViewPr varScale="1">
        <p:scale>
          <a:sx n="121" d="100"/>
          <a:sy n="121"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03/07/2020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18</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03/07/2020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03/07/2020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state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a:t>compressa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
        <p:nvSpPr>
          <p:cNvPr id="3" name="TextBox 2">
            <a:extLst>
              <a:ext uri="{FF2B5EF4-FFF2-40B4-BE49-F238E27FC236}">
                <a16:creationId xmlns:a16="http://schemas.microsoft.com/office/drawing/2014/main" id="{DDFA6007-978B-FA4E-B629-4D17DEE1E1AB}"/>
              </a:ext>
            </a:extLst>
          </p:cNvPr>
          <p:cNvSpPr txBox="1"/>
          <p:nvPr/>
        </p:nvSpPr>
        <p:spPr>
          <a:xfrm>
            <a:off x="609600" y="4876800"/>
            <a:ext cx="3762965" cy="707886"/>
          </a:xfrm>
          <a:prstGeom prst="rect">
            <a:avLst/>
          </a:prstGeom>
          <a:noFill/>
        </p:spPr>
        <p:txBody>
          <a:bodyPr wrap="square" rtlCol="0">
            <a:spAutoFit/>
          </a:bodyPr>
          <a:lstStyle/>
          <a:p>
            <a:r>
              <a:rPr lang="en-SE" sz="2000" b="1" dirty="0"/>
              <a:t>For the rest of the results, kept only variants highlighted in green.</a:t>
            </a:r>
          </a:p>
        </p:txBody>
      </p:sp>
    </p:spTree>
    <p:extLst>
      <p:ext uri="{BB962C8B-B14F-4D97-AF65-F5344CB8AC3E}">
        <p14:creationId xmlns:p14="http://schemas.microsoft.com/office/powerpoint/2010/main" val="155750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40174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sp>
        <p:nvSpPr>
          <p:cNvPr id="9" name="TextBox 8">
            <a:extLst>
              <a:ext uri="{FF2B5EF4-FFF2-40B4-BE49-F238E27FC236}">
                <a16:creationId xmlns:a16="http://schemas.microsoft.com/office/drawing/2014/main" id="{FF7CE02B-0C71-9F4E-9116-32A9DFE34841}"/>
              </a:ext>
            </a:extLst>
          </p:cNvPr>
          <p:cNvSpPr txBox="1"/>
          <p:nvPr/>
        </p:nvSpPr>
        <p:spPr>
          <a:xfrm>
            <a:off x="528115" y="3429000"/>
            <a:ext cx="851428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From the simple comparison between proportions of filtered SNPs and filtered INDELs (Fig. 7), we can further group variants by genomic location (coding vs. non-coding) and fitness effect (e.g., low impact for synonymous SNPs and intergenic INDELs and high impact for nonsynonymous SNPs and frameshift INDELs). In progress ...</a:t>
            </a:r>
            <a:br>
              <a:rPr lang="en-GB" dirty="0"/>
            </a:br>
            <a:endParaRPr lang="en-GB" dirty="0"/>
          </a:p>
          <a:p>
            <a:pPr marL="285750" indent="-285750">
              <a:buFont typeface="Arial" panose="020B0604020202020204" pitchFamily="34" charset="0"/>
              <a:buChar char="•"/>
            </a:pPr>
            <a:r>
              <a:rPr lang="en-GB" dirty="0"/>
              <a:t>Similarly, we can compare INDELs-SNPs proportions with respect to the cline parameters:</a:t>
            </a:r>
          </a:p>
          <a:p>
            <a:pPr marL="742950" lvl="1" indent="-285750">
              <a:buFont typeface="Arial" panose="020B0604020202020204" pitchFamily="34" charset="0"/>
              <a:buChar char="•"/>
            </a:pPr>
            <a:r>
              <a:rPr lang="en-GB" dirty="0"/>
              <a:t>Centre (Fig. 8)</a:t>
            </a:r>
          </a:p>
          <a:p>
            <a:pPr marL="742950" lvl="1" indent="-285750">
              <a:buFont typeface="Arial" panose="020B0604020202020204" pitchFamily="34" charset="0"/>
              <a:buChar char="•"/>
            </a:pPr>
            <a:r>
              <a:rPr lang="en-GB" dirty="0"/>
              <a:t>Width (Fig. 9)</a:t>
            </a:r>
          </a:p>
          <a:p>
            <a:pPr marL="742950" lvl="1" indent="-285750">
              <a:buFont typeface="Arial" panose="020B0604020202020204" pitchFamily="34" charset="0"/>
              <a:buChar char="•"/>
            </a:pPr>
            <a:r>
              <a:rPr lang="en-GB" dirty="0"/>
              <a:t>Slope (Fig. 10)</a:t>
            </a:r>
          </a:p>
          <a:p>
            <a:pPr marL="742950" lvl="1" indent="-285750">
              <a:buFont typeface="Arial" panose="020B0604020202020204" pitchFamily="34" charset="0"/>
              <a:buChar char="•"/>
            </a:pPr>
            <a:r>
              <a:rPr lang="en-GB" dirty="0"/>
              <a:t>Crab-Wave frequency difference (</a:t>
            </a:r>
            <a:r>
              <a:rPr lang="en-GB" dirty="0" err="1"/>
              <a:t>p_diff</a:t>
            </a:r>
            <a:r>
              <a:rPr lang="en-GB" dirty="0"/>
              <a:t>) (Fig. 11)</a:t>
            </a:r>
          </a:p>
          <a:p>
            <a:pPr marL="742950" lvl="1" indent="-285750">
              <a:buFont typeface="Arial" panose="020B0604020202020204" pitchFamily="34" charset="0"/>
              <a:buChar char="•"/>
            </a:pPr>
            <a:r>
              <a:rPr lang="en-GB" dirty="0"/>
              <a:t>Variance explained (</a:t>
            </a:r>
            <a:r>
              <a:rPr lang="en-GB" dirty="0" err="1"/>
              <a:t>Var.Ex</a:t>
            </a:r>
            <a:r>
              <a:rPr lang="en-GB" dirty="0"/>
              <a:t>) (Fig. 12)</a:t>
            </a:r>
          </a:p>
        </p:txBody>
      </p:sp>
    </p:spTree>
    <p:extLst>
      <p:ext uri="{BB962C8B-B14F-4D97-AF65-F5344CB8AC3E}">
        <p14:creationId xmlns:p14="http://schemas.microsoft.com/office/powerpoint/2010/main" val="186538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A103D5-B217-C541-8E32-223F0BF48FE1}"/>
              </a:ext>
            </a:extLst>
          </p:cNvPr>
          <p:cNvPicPr>
            <a:picLocks noChangeAspect="1"/>
          </p:cNvPicPr>
          <p:nvPr/>
        </p:nvPicPr>
        <p:blipFill>
          <a:blip r:embed="rId2"/>
          <a:stretch>
            <a:fillRect/>
          </a:stretch>
        </p:blipFill>
        <p:spPr>
          <a:xfrm>
            <a:off x="528115" y="1388550"/>
            <a:ext cx="7714286" cy="540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611986" cy="369332"/>
          </a:xfrm>
          <a:prstGeom prst="rect">
            <a:avLst/>
          </a:prstGeom>
        </p:spPr>
        <p:txBody>
          <a:bodyPr wrap="none">
            <a:spAutoFit/>
          </a:bodyPr>
          <a:lstStyle/>
          <a:p>
            <a:pPr marL="342900" indent="-342900">
              <a:buFont typeface="+mj-lt"/>
              <a:buAutoNum type="arabicPeriod" startAt="4"/>
            </a:pPr>
            <a:r>
              <a:rPr lang="en-GB" b="1" dirty="0"/>
              <a:t>Distributions of cline parameters - centres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428128" y="6203775"/>
            <a:ext cx="5235757" cy="584775"/>
          </a:xfrm>
          <a:prstGeom prst="rect">
            <a:avLst/>
          </a:prstGeom>
          <a:noFill/>
        </p:spPr>
        <p:txBody>
          <a:bodyPr wrap="square" rtlCol="0">
            <a:spAutoFit/>
          </a:bodyPr>
          <a:lstStyle/>
          <a:p>
            <a:r>
              <a:rPr lang="en-GB" sz="1600" i="1" dirty="0"/>
              <a:t>Figure 8. Proportions of SNPs vs INDELs for a given range of cline centres (colours).</a:t>
            </a:r>
          </a:p>
        </p:txBody>
      </p:sp>
    </p:spTree>
    <p:extLst>
      <p:ext uri="{BB962C8B-B14F-4D97-AF65-F5344CB8AC3E}">
        <p14:creationId xmlns:p14="http://schemas.microsoft.com/office/powerpoint/2010/main" val="220222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D1348-DB7B-4D45-BC6E-211E3CFB7534}"/>
              </a:ext>
            </a:extLst>
          </p:cNvPr>
          <p:cNvPicPr>
            <a:picLocks noChangeAspect="1"/>
          </p:cNvPicPr>
          <p:nvPr/>
        </p:nvPicPr>
        <p:blipFill>
          <a:blip r:embed="rId2"/>
          <a:stretch>
            <a:fillRect/>
          </a:stretch>
        </p:blipFill>
        <p:spPr>
          <a:xfrm>
            <a:off x="528115" y="1074850"/>
            <a:ext cx="8228572"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67587" cy="369332"/>
          </a:xfrm>
          <a:prstGeom prst="rect">
            <a:avLst/>
          </a:prstGeom>
        </p:spPr>
        <p:txBody>
          <a:bodyPr wrap="none">
            <a:spAutoFit/>
          </a:bodyPr>
          <a:lstStyle/>
          <a:p>
            <a:pPr marL="342900" indent="-342900">
              <a:buFont typeface="+mj-lt"/>
              <a:buAutoNum type="arabicPeriod" startAt="4"/>
            </a:pPr>
            <a:r>
              <a:rPr lang="en-GB" b="1" dirty="0"/>
              <a:t>Distributions of cline parameters - width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8756687" y="6048919"/>
            <a:ext cx="3292825" cy="830997"/>
          </a:xfrm>
          <a:prstGeom prst="rect">
            <a:avLst/>
          </a:prstGeom>
          <a:noFill/>
        </p:spPr>
        <p:txBody>
          <a:bodyPr wrap="square" rtlCol="0">
            <a:spAutoFit/>
          </a:bodyPr>
          <a:lstStyle/>
          <a:p>
            <a:r>
              <a:rPr lang="en-GB" sz="1600" i="1" dirty="0"/>
              <a:t>Figure 9. Proportions of SNPs vs INDELs for a given range of cline widths (colours).</a:t>
            </a:r>
          </a:p>
        </p:txBody>
      </p:sp>
    </p:spTree>
    <p:extLst>
      <p:ext uri="{BB962C8B-B14F-4D97-AF65-F5344CB8AC3E}">
        <p14:creationId xmlns:p14="http://schemas.microsoft.com/office/powerpoint/2010/main" val="170368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F924E1-FEE8-9041-AB2A-34CCD9E090BA}"/>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22703" cy="369332"/>
          </a:xfrm>
          <a:prstGeom prst="rect">
            <a:avLst/>
          </a:prstGeom>
        </p:spPr>
        <p:txBody>
          <a:bodyPr wrap="none">
            <a:spAutoFit/>
          </a:bodyPr>
          <a:lstStyle/>
          <a:p>
            <a:pPr marL="342900" indent="-342900">
              <a:buFont typeface="+mj-lt"/>
              <a:buAutoNum type="arabicPeriod" startAt="4"/>
            </a:pPr>
            <a:r>
              <a:rPr lang="en-GB" b="1" dirty="0"/>
              <a:t>Distributions of cline parameters - slope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5745952" y="5922750"/>
            <a:ext cx="5446767" cy="584775"/>
          </a:xfrm>
          <a:prstGeom prst="rect">
            <a:avLst/>
          </a:prstGeom>
          <a:noFill/>
        </p:spPr>
        <p:txBody>
          <a:bodyPr wrap="square" rtlCol="0">
            <a:spAutoFit/>
          </a:bodyPr>
          <a:lstStyle/>
          <a:p>
            <a:r>
              <a:rPr lang="en-GB" sz="1600" i="1" dirty="0"/>
              <a:t>Figure 10. Proportions of SNPs vs INDELs for a given range of cline slopes (colours).</a:t>
            </a:r>
          </a:p>
        </p:txBody>
      </p:sp>
    </p:spTree>
    <p:extLst>
      <p:ext uri="{BB962C8B-B14F-4D97-AF65-F5344CB8AC3E}">
        <p14:creationId xmlns:p14="http://schemas.microsoft.com/office/powerpoint/2010/main" val="308364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C83DEF-541B-2540-88D1-54ED2E49E36B}"/>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23692"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p_diff</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7736798" y="5922750"/>
            <a:ext cx="4173551" cy="830997"/>
          </a:xfrm>
          <a:prstGeom prst="rect">
            <a:avLst/>
          </a:prstGeom>
          <a:noFill/>
        </p:spPr>
        <p:txBody>
          <a:bodyPr wrap="square" rtlCol="0">
            <a:spAutoFit/>
          </a:bodyPr>
          <a:lstStyle/>
          <a:p>
            <a:r>
              <a:rPr lang="en-GB" sz="1600" i="1" dirty="0"/>
              <a:t>Figure 11. Proportions of SNPs vs INDELs for a given range of cline end frequencies difference (colours).</a:t>
            </a:r>
          </a:p>
        </p:txBody>
      </p:sp>
    </p:spTree>
    <p:extLst>
      <p:ext uri="{BB962C8B-B14F-4D97-AF65-F5344CB8AC3E}">
        <p14:creationId xmlns:p14="http://schemas.microsoft.com/office/powerpoint/2010/main" val="29592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A90278-B252-2E4B-970D-2386C78C7D34}"/>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35554"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Var.Ex</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709458" y="6168972"/>
            <a:ext cx="4173551" cy="584775"/>
          </a:xfrm>
          <a:prstGeom prst="rect">
            <a:avLst/>
          </a:prstGeom>
          <a:noFill/>
        </p:spPr>
        <p:txBody>
          <a:bodyPr wrap="square" rtlCol="0">
            <a:spAutoFit/>
          </a:bodyPr>
          <a:lstStyle/>
          <a:p>
            <a:r>
              <a:rPr lang="en-GB" sz="1600" i="1" dirty="0"/>
              <a:t>Figure 12. Proportions of SNPs vs INDELs for a given range of variance explained (colours).</a:t>
            </a:r>
          </a:p>
        </p:txBody>
      </p:sp>
    </p:spTree>
    <p:extLst>
      <p:ext uri="{BB962C8B-B14F-4D97-AF65-F5344CB8AC3E}">
        <p14:creationId xmlns:p14="http://schemas.microsoft.com/office/powerpoint/2010/main" val="53820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629824" y="1079338"/>
            <a:ext cx="3961937" cy="5262979"/>
          </a:xfrm>
          <a:prstGeom prst="rect">
            <a:avLst/>
          </a:prstGeom>
        </p:spPr>
        <p:txBody>
          <a:bodyPr wrap="square">
            <a:spAutoFit/>
          </a:bodyPr>
          <a:lstStyle/>
          <a:p>
            <a:pPr algn="r"/>
            <a:r>
              <a:rPr lang="en-GB" sz="1200" dirty="0"/>
              <a:t>CZA left:</a:t>
            </a:r>
          </a:p>
          <a:p>
            <a:pPr algn="r"/>
            <a:r>
              <a:rPr lang="en-GB" sz="1200" dirty="0"/>
              <a:t>CZA right:</a:t>
            </a:r>
          </a:p>
          <a:p>
            <a:pPr algn="r"/>
            <a:r>
              <a:rPr lang="en-GB" sz="1200" dirty="0"/>
              <a:t>CZB left:</a:t>
            </a:r>
          </a:p>
          <a:p>
            <a:pPr algn="r"/>
            <a:r>
              <a:rPr lang="en-GB" sz="1200" dirty="0"/>
              <a:t>CZB right:</a:t>
            </a:r>
          </a:p>
          <a:p>
            <a:pPr algn="r"/>
            <a:r>
              <a:rPr lang="en-GB" sz="1200" dirty="0"/>
              <a:t>CZD left:</a:t>
            </a:r>
          </a:p>
          <a:p>
            <a:pPr algn="r"/>
            <a:r>
              <a:rPr lang="en-GB" sz="1200" dirty="0"/>
              <a:t>CZD right:</a:t>
            </a:r>
          </a:p>
          <a:p>
            <a:pPr algn="r"/>
            <a:endParaRPr lang="en-GB" sz="1200" dirty="0"/>
          </a:p>
          <a:p>
            <a:pPr algn="r"/>
            <a:endParaRPr lang="en-GB" sz="1200" dirty="0"/>
          </a:p>
          <a:p>
            <a:pPr algn="r"/>
            <a:r>
              <a:rPr lang="en-GB" sz="1200" dirty="0"/>
              <a:t>CZA left and right:</a:t>
            </a:r>
          </a:p>
          <a:p>
            <a:pPr algn="r"/>
            <a:r>
              <a:rPr lang="en-GB" sz="1200" dirty="0"/>
              <a:t>CZB left and right:</a:t>
            </a:r>
          </a:p>
          <a:p>
            <a:pPr algn="r"/>
            <a:r>
              <a:rPr lang="en-GB" sz="1200" dirty="0"/>
              <a:t>CZD left and right:</a:t>
            </a:r>
          </a:p>
          <a:p>
            <a:pPr algn="r"/>
            <a:r>
              <a:rPr lang="en-GB" sz="1200" dirty="0"/>
              <a:t>CZA and CZB:</a:t>
            </a:r>
          </a:p>
          <a:p>
            <a:pPr algn="r"/>
            <a:r>
              <a:rPr lang="en-GB" sz="1200" dirty="0"/>
              <a:t>CZA and CZD:</a:t>
            </a:r>
          </a:p>
          <a:p>
            <a:pPr algn="r"/>
            <a:r>
              <a:rPr lang="en-GB" sz="1200" dirty="0"/>
              <a:t>CZB and CZD:</a:t>
            </a:r>
          </a:p>
          <a:p>
            <a:pPr algn="r"/>
            <a:endParaRPr lang="en-GB" sz="1200" dirty="0"/>
          </a:p>
          <a:p>
            <a:pPr algn="r"/>
            <a:r>
              <a:rPr lang="en-GB" sz="1200" dirty="0"/>
              <a:t>Number of SNP  outliers found in 1 hybrid zone(s):</a:t>
            </a:r>
          </a:p>
          <a:p>
            <a:pPr algn="r"/>
            <a:r>
              <a:rPr lang="en-GB" sz="1200" dirty="0"/>
              <a:t>Number of SNP  outliers found in 2 hybrid zone(s):</a:t>
            </a:r>
          </a:p>
          <a:p>
            <a:pPr algn="r"/>
            <a:r>
              <a:rPr lang="en-GB" sz="1200" dirty="0"/>
              <a:t>Number of SNP  outliers found in 3 hybrid zone(s):</a:t>
            </a:r>
          </a:p>
          <a:p>
            <a:pPr algn="r"/>
            <a:r>
              <a:rPr lang="en-GB" sz="1200" dirty="0"/>
              <a:t>Number of SNP  outliers found in 4 hybrid zone(s):</a:t>
            </a:r>
          </a:p>
          <a:p>
            <a:pPr algn="r"/>
            <a:r>
              <a:rPr lang="en-GB" sz="1200" dirty="0"/>
              <a:t>Number of SNP  outliers found in 5 hybrid zone(s):</a:t>
            </a:r>
          </a:p>
          <a:p>
            <a:pPr algn="r"/>
            <a:r>
              <a:rPr lang="en-GB" sz="1200" dirty="0"/>
              <a:t>Number of SNP  outliers found in 6 hybrid zone(s):</a:t>
            </a:r>
          </a:p>
          <a:p>
            <a:pPr algn="r"/>
            <a:endParaRPr lang="en-GB" sz="1200" dirty="0"/>
          </a:p>
          <a:p>
            <a:pPr algn="r"/>
            <a:r>
              <a:rPr lang="en-GB" sz="1200" dirty="0"/>
              <a:t>Prop. of SNP  outliers in inversions found in 1 zone(s): </a:t>
            </a:r>
          </a:p>
          <a:p>
            <a:pPr algn="r"/>
            <a:r>
              <a:rPr lang="en-GB" sz="1200" dirty="0"/>
              <a:t>Prop. of SNP  outliers in inversions found in 2 zone(s):</a:t>
            </a:r>
          </a:p>
          <a:p>
            <a:pPr algn="r"/>
            <a:r>
              <a:rPr lang="en-GB" sz="1200" dirty="0"/>
              <a:t>Prop. of SNP  outliers in inversions found in 3 zone(s):</a:t>
            </a:r>
          </a:p>
          <a:p>
            <a:pPr algn="r"/>
            <a:r>
              <a:rPr lang="en-GB" sz="1200" dirty="0"/>
              <a:t>Prop. of SNP  outliers in inversions found in 4 zone(s):</a:t>
            </a:r>
          </a:p>
          <a:p>
            <a:pPr algn="r"/>
            <a:r>
              <a:rPr lang="en-GB" sz="1200" dirty="0"/>
              <a:t>Prop. of SNP  outliers in inversions found in 5 zone(s):</a:t>
            </a:r>
          </a:p>
          <a:p>
            <a:pPr algn="r"/>
            <a:r>
              <a:rPr lang="en-GB" sz="1200" dirty="0"/>
              <a:t>Prop. of SNP  outliers in inversions found in 6 zone(s):</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1815882"/>
          </a:xfrm>
          <a:prstGeom prst="rect">
            <a:avLst/>
          </a:prstGeom>
          <a:noFill/>
        </p:spPr>
        <p:txBody>
          <a:bodyPr wrap="square" rtlCol="0">
            <a:spAutoFit/>
          </a:bodyPr>
          <a:lstStyle/>
          <a:p>
            <a:r>
              <a:rPr lang="en-GB" sz="1600" i="1" dirty="0"/>
              <a:t>Figure 1. Proportions of SNPs against proportions of INDELs per contig. Contigs were grouped by length into ten bins of size = 50000 bp (from bin 1 in grey of range 0-50000 bp to bin 10 in black of range 450000-500000 </a:t>
            </a:r>
            <a:r>
              <a:rPr lang="en-GB" sz="1600" i="1"/>
              <a:t>bp).</a:t>
            </a:r>
            <a:endParaRPr lang="en-GB" sz="1600" i="1" dirty="0"/>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Tree>
    <p:extLst>
      <p:ext uri="{BB962C8B-B14F-4D97-AF65-F5344CB8AC3E}">
        <p14:creationId xmlns:p14="http://schemas.microsoft.com/office/powerpoint/2010/main" val="9447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2800767"/>
          </a:xfrm>
          <a:prstGeom prst="rect">
            <a:avLst/>
          </a:prstGeom>
          <a:noFill/>
        </p:spPr>
        <p:txBody>
          <a:bodyPr wrap="square" rtlCol="0">
            <a:spAutoFit/>
          </a:bodyPr>
          <a:lstStyle/>
          <a:p>
            <a:r>
              <a:rPr lang="en-GB" sz="1600" i="1" dirty="0"/>
              <a:t>Figure 1. Proportions of SNPs against proportions of INDELs per contig and per derived allele frequency class. Contigs were grouped by length into ten bins of size = 50000 bp (from bin 1 in grey of range 0-50000 bp to bin 10 in black of range 450000-500000 bp). The derived frequency spectrum was divided into 20 classes of 0.05 frequency difference (facets).</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Tree>
    <p:extLst>
      <p:ext uri="{BB962C8B-B14F-4D97-AF65-F5344CB8AC3E}">
        <p14:creationId xmlns:p14="http://schemas.microsoft.com/office/powerpoint/2010/main" val="330031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92566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11188</TotalTime>
  <Words>2351</Words>
  <Application>Microsoft Macintosh PowerPoint</Application>
  <PresentationFormat>Widescreen</PresentationFormat>
  <Paragraphs>359</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143</cp:revision>
  <dcterms:created xsi:type="dcterms:W3CDTF">2020-06-09T11:59:43Z</dcterms:created>
  <dcterms:modified xsi:type="dcterms:W3CDTF">2020-07-03T09:07:38Z</dcterms:modified>
</cp:coreProperties>
</file>