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9" r:id="rId4"/>
    <p:sldId id="275" r:id="rId5"/>
    <p:sldId id="286" r:id="rId6"/>
    <p:sldId id="287" r:id="rId7"/>
    <p:sldId id="258" r:id="rId8"/>
    <p:sldId id="273" r:id="rId9"/>
    <p:sldId id="274" r:id="rId10"/>
    <p:sldId id="288" r:id="rId11"/>
    <p:sldId id="289" r:id="rId12"/>
    <p:sldId id="292" r:id="rId13"/>
    <p:sldId id="293" r:id="rId14"/>
    <p:sldId id="294" r:id="rId15"/>
    <p:sldId id="295"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9"/>
    <p:restoredTop sz="94762"/>
  </p:normalViewPr>
  <p:slideViewPr>
    <p:cSldViewPr snapToGrid="0" snapToObjects="1">
      <p:cViewPr varScale="1">
        <p:scale>
          <a:sx n="121" d="100"/>
          <a:sy n="121" d="100"/>
        </p:scale>
        <p:origin x="7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14/07/2020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14/07/2020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14/07/2020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8311085" cy="369332"/>
          </a:xfrm>
          <a:prstGeom prst="rect">
            <a:avLst/>
          </a:prstGeom>
          <a:noFill/>
        </p:spPr>
        <p:txBody>
          <a:bodyPr wrap="square" rtlCol="0">
            <a:spAutoFit/>
          </a:bodyPr>
          <a:lstStyle/>
          <a:p>
            <a:pPr marL="285750" indent="-285750">
              <a:buFont typeface="Arial" panose="020B0604020202020204" pitchFamily="34" charset="0"/>
              <a:buChar char="•"/>
            </a:pPr>
            <a:r>
              <a:rPr lang="en-GB" dirty="0"/>
              <a:t>Relative proportion of INDELs and SNPs after filtering but before cline analysis.</a:t>
            </a:r>
          </a:p>
        </p:txBody>
      </p:sp>
      <p:pic>
        <p:nvPicPr>
          <p:cNvPr id="3" name="Picture 2">
            <a:extLst>
              <a:ext uri="{FF2B5EF4-FFF2-40B4-BE49-F238E27FC236}">
                <a16:creationId xmlns:a16="http://schemas.microsoft.com/office/drawing/2014/main" id="{793A0A25-E3DA-834B-9E2D-6A67A73F11D4}"/>
              </a:ext>
            </a:extLst>
          </p:cNvPr>
          <p:cNvPicPr>
            <a:picLocks noChangeAspect="1"/>
          </p:cNvPicPr>
          <p:nvPr/>
        </p:nvPicPr>
        <p:blipFill>
          <a:blip r:embed="rId2"/>
          <a:stretch>
            <a:fillRect/>
          </a:stretch>
        </p:blipFill>
        <p:spPr>
          <a:xfrm>
            <a:off x="528115" y="1545021"/>
            <a:ext cx="7304974" cy="5040000"/>
          </a:xfrm>
          <a:prstGeom prst="rect">
            <a:avLst/>
          </a:prstGeom>
        </p:spPr>
      </p:pic>
    </p:spTree>
    <p:extLst>
      <p:ext uri="{BB962C8B-B14F-4D97-AF65-F5344CB8AC3E}">
        <p14:creationId xmlns:p14="http://schemas.microsoft.com/office/powerpoint/2010/main" val="288722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6E379E-1F3B-9646-B375-A42C6188BE08}"/>
              </a:ext>
            </a:extLst>
          </p:cNvPr>
          <p:cNvPicPr>
            <a:picLocks noChangeAspect="1"/>
          </p:cNvPicPr>
          <p:nvPr/>
        </p:nvPicPr>
        <p:blipFill>
          <a:blip r:embed="rId2"/>
          <a:stretch>
            <a:fillRect/>
          </a:stretch>
        </p:blipFill>
        <p:spPr>
          <a:xfrm>
            <a:off x="5521767" y="919324"/>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721465" y="442863"/>
            <a:ext cx="5950893" cy="338554"/>
          </a:xfrm>
          <a:prstGeom prst="rect">
            <a:avLst/>
          </a:prstGeom>
          <a:noFill/>
        </p:spPr>
        <p:txBody>
          <a:bodyPr wrap="square" rtlCol="0">
            <a:spAutoFit/>
          </a:bodyPr>
          <a:lstStyle/>
          <a:p>
            <a:r>
              <a:rPr lang="en-GB" sz="1600" dirty="0"/>
              <a:t>CZA CRAB-WAVE joint allele frequency spectra: square root count.</a:t>
            </a:r>
          </a:p>
        </p:txBody>
      </p:sp>
      <p:pic>
        <p:nvPicPr>
          <p:cNvPr id="6" name="Picture 5">
            <a:extLst>
              <a:ext uri="{FF2B5EF4-FFF2-40B4-BE49-F238E27FC236}">
                <a16:creationId xmlns:a16="http://schemas.microsoft.com/office/drawing/2014/main" id="{54D586B7-59B7-D34B-AB1F-7A5F1270E166}"/>
              </a:ext>
            </a:extLst>
          </p:cNvPr>
          <p:cNvPicPr>
            <a:picLocks noChangeAspect="1"/>
          </p:cNvPicPr>
          <p:nvPr/>
        </p:nvPicPr>
        <p:blipFill>
          <a:blip r:embed="rId3"/>
          <a:stretch>
            <a:fillRect/>
          </a:stretch>
        </p:blipFill>
        <p:spPr>
          <a:xfrm>
            <a:off x="336000" y="919324"/>
            <a:ext cx="5760000" cy="5760000"/>
          </a:xfrm>
          <a:prstGeom prst="rect">
            <a:avLst/>
          </a:prstGeom>
        </p:spPr>
      </p:pic>
    </p:spTree>
    <p:extLst>
      <p:ext uri="{BB962C8B-B14F-4D97-AF65-F5344CB8AC3E}">
        <p14:creationId xmlns:p14="http://schemas.microsoft.com/office/powerpoint/2010/main" val="336932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20A884-96A8-8A4D-A268-C6AF03D880A6}"/>
              </a:ext>
            </a:extLst>
          </p:cNvPr>
          <p:cNvPicPr>
            <a:picLocks noChangeAspect="1"/>
          </p:cNvPicPr>
          <p:nvPr/>
        </p:nvPicPr>
        <p:blipFill>
          <a:blip r:embed="rId2"/>
          <a:stretch>
            <a:fillRect/>
          </a:stretch>
        </p:blipFill>
        <p:spPr>
          <a:xfrm>
            <a:off x="5504790" y="950855"/>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721465" y="442863"/>
            <a:ext cx="5950893" cy="338554"/>
          </a:xfrm>
          <a:prstGeom prst="rect">
            <a:avLst/>
          </a:prstGeom>
          <a:noFill/>
        </p:spPr>
        <p:txBody>
          <a:bodyPr wrap="square" rtlCol="0">
            <a:spAutoFit/>
          </a:bodyPr>
          <a:lstStyle/>
          <a:p>
            <a:r>
              <a:rPr lang="en-GB" sz="1600" dirty="0"/>
              <a:t>CZB CRAB-WAVE joint allele frequency spectra: square root count.</a:t>
            </a:r>
          </a:p>
        </p:txBody>
      </p:sp>
      <p:pic>
        <p:nvPicPr>
          <p:cNvPr id="3" name="Picture 2">
            <a:extLst>
              <a:ext uri="{FF2B5EF4-FFF2-40B4-BE49-F238E27FC236}">
                <a16:creationId xmlns:a16="http://schemas.microsoft.com/office/drawing/2014/main" id="{069B423A-EC8B-D54C-8AB6-703D49C67DED}"/>
              </a:ext>
            </a:extLst>
          </p:cNvPr>
          <p:cNvPicPr>
            <a:picLocks noChangeAspect="1"/>
          </p:cNvPicPr>
          <p:nvPr/>
        </p:nvPicPr>
        <p:blipFill>
          <a:blip r:embed="rId3"/>
          <a:stretch>
            <a:fillRect/>
          </a:stretch>
        </p:blipFill>
        <p:spPr>
          <a:xfrm>
            <a:off x="336000" y="950855"/>
            <a:ext cx="5760000" cy="5760000"/>
          </a:xfrm>
          <a:prstGeom prst="rect">
            <a:avLst/>
          </a:prstGeom>
        </p:spPr>
      </p:pic>
    </p:spTree>
    <p:extLst>
      <p:ext uri="{BB962C8B-B14F-4D97-AF65-F5344CB8AC3E}">
        <p14:creationId xmlns:p14="http://schemas.microsoft.com/office/powerpoint/2010/main" val="220541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12B82A-CDCC-654F-960C-92295F478866}"/>
              </a:ext>
            </a:extLst>
          </p:cNvPr>
          <p:cNvPicPr>
            <a:picLocks noChangeAspect="1"/>
          </p:cNvPicPr>
          <p:nvPr/>
        </p:nvPicPr>
        <p:blipFill>
          <a:blip r:embed="rId2"/>
          <a:stretch>
            <a:fillRect/>
          </a:stretch>
        </p:blipFill>
        <p:spPr>
          <a:xfrm>
            <a:off x="5531097" y="1003572"/>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721465" y="442863"/>
            <a:ext cx="5950893" cy="338554"/>
          </a:xfrm>
          <a:prstGeom prst="rect">
            <a:avLst/>
          </a:prstGeom>
          <a:noFill/>
        </p:spPr>
        <p:txBody>
          <a:bodyPr wrap="square" rtlCol="0">
            <a:spAutoFit/>
          </a:bodyPr>
          <a:lstStyle/>
          <a:p>
            <a:r>
              <a:rPr lang="en-GB" sz="1600" dirty="0"/>
              <a:t>CZD CRAB-WAVE joint allele frequency spectra: square root count.</a:t>
            </a:r>
          </a:p>
        </p:txBody>
      </p:sp>
      <p:pic>
        <p:nvPicPr>
          <p:cNvPr id="3" name="Picture 2">
            <a:extLst>
              <a:ext uri="{FF2B5EF4-FFF2-40B4-BE49-F238E27FC236}">
                <a16:creationId xmlns:a16="http://schemas.microsoft.com/office/drawing/2014/main" id="{A901B0D9-74AC-144E-BDDC-78B5A1CCB77B}"/>
              </a:ext>
            </a:extLst>
          </p:cNvPr>
          <p:cNvPicPr>
            <a:picLocks noChangeAspect="1"/>
          </p:cNvPicPr>
          <p:nvPr/>
        </p:nvPicPr>
        <p:blipFill>
          <a:blip r:embed="rId3"/>
          <a:stretch>
            <a:fillRect/>
          </a:stretch>
        </p:blipFill>
        <p:spPr>
          <a:xfrm>
            <a:off x="336000" y="1003572"/>
            <a:ext cx="5760000" cy="5760000"/>
          </a:xfrm>
          <a:prstGeom prst="rect">
            <a:avLst/>
          </a:prstGeom>
        </p:spPr>
      </p:pic>
    </p:spTree>
    <p:extLst>
      <p:ext uri="{BB962C8B-B14F-4D97-AF65-F5344CB8AC3E}">
        <p14:creationId xmlns:p14="http://schemas.microsoft.com/office/powerpoint/2010/main" val="224788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3955F9-5296-334E-8561-85DF6BF53489}"/>
              </a:ext>
            </a:extLst>
          </p:cNvPr>
          <p:cNvPicPr>
            <a:picLocks noChangeAspect="1"/>
          </p:cNvPicPr>
          <p:nvPr/>
        </p:nvPicPr>
        <p:blipFill>
          <a:blip r:embed="rId2"/>
          <a:stretch>
            <a:fillRect/>
          </a:stretch>
        </p:blipFill>
        <p:spPr>
          <a:xfrm>
            <a:off x="5719381" y="992897"/>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090846" y="442863"/>
            <a:ext cx="6932990" cy="338554"/>
          </a:xfrm>
          <a:prstGeom prst="rect">
            <a:avLst/>
          </a:prstGeom>
          <a:noFill/>
        </p:spPr>
        <p:txBody>
          <a:bodyPr wrap="square" rtlCol="0">
            <a:spAutoFit/>
          </a:bodyPr>
          <a:lstStyle/>
          <a:p>
            <a:r>
              <a:rPr lang="en-GB" sz="1600" dirty="0"/>
              <a:t>CZA CRAB-WAVE joint allele frequency spectra: difference in relative proportions.</a:t>
            </a:r>
          </a:p>
        </p:txBody>
      </p:sp>
      <p:pic>
        <p:nvPicPr>
          <p:cNvPr id="3" name="Picture 2">
            <a:extLst>
              <a:ext uri="{FF2B5EF4-FFF2-40B4-BE49-F238E27FC236}">
                <a16:creationId xmlns:a16="http://schemas.microsoft.com/office/drawing/2014/main" id="{465CC0A5-0831-F64E-BA2F-088E450CD10A}"/>
              </a:ext>
            </a:extLst>
          </p:cNvPr>
          <p:cNvPicPr>
            <a:picLocks noChangeAspect="1"/>
          </p:cNvPicPr>
          <p:nvPr/>
        </p:nvPicPr>
        <p:blipFill>
          <a:blip r:embed="rId3"/>
          <a:stretch>
            <a:fillRect/>
          </a:stretch>
        </p:blipFill>
        <p:spPr>
          <a:xfrm>
            <a:off x="528115" y="992897"/>
            <a:ext cx="5760000" cy="5760000"/>
          </a:xfrm>
          <a:prstGeom prst="rect">
            <a:avLst/>
          </a:prstGeom>
        </p:spPr>
      </p:pic>
    </p:spTree>
    <p:extLst>
      <p:ext uri="{BB962C8B-B14F-4D97-AF65-F5344CB8AC3E}">
        <p14:creationId xmlns:p14="http://schemas.microsoft.com/office/powerpoint/2010/main" val="70040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074715-EBE5-AF45-A41E-4FB22B14B872}"/>
              </a:ext>
            </a:extLst>
          </p:cNvPr>
          <p:cNvPicPr>
            <a:picLocks noChangeAspect="1"/>
          </p:cNvPicPr>
          <p:nvPr/>
        </p:nvPicPr>
        <p:blipFill>
          <a:blip r:embed="rId2"/>
          <a:stretch>
            <a:fillRect/>
          </a:stretch>
        </p:blipFill>
        <p:spPr>
          <a:xfrm>
            <a:off x="5715879" y="949693"/>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090846" y="442863"/>
            <a:ext cx="6932990" cy="338554"/>
          </a:xfrm>
          <a:prstGeom prst="rect">
            <a:avLst/>
          </a:prstGeom>
          <a:noFill/>
        </p:spPr>
        <p:txBody>
          <a:bodyPr wrap="square" rtlCol="0">
            <a:spAutoFit/>
          </a:bodyPr>
          <a:lstStyle/>
          <a:p>
            <a:r>
              <a:rPr lang="en-GB" sz="1600" dirty="0"/>
              <a:t>CZB CRAB-WAVE joint allele frequency spectra: difference in relative proportions.</a:t>
            </a:r>
          </a:p>
        </p:txBody>
      </p:sp>
      <p:pic>
        <p:nvPicPr>
          <p:cNvPr id="3" name="Picture 2">
            <a:extLst>
              <a:ext uri="{FF2B5EF4-FFF2-40B4-BE49-F238E27FC236}">
                <a16:creationId xmlns:a16="http://schemas.microsoft.com/office/drawing/2014/main" id="{AAF08518-8502-B54B-A8AD-289028D5F675}"/>
              </a:ext>
            </a:extLst>
          </p:cNvPr>
          <p:cNvPicPr>
            <a:picLocks noChangeAspect="1"/>
          </p:cNvPicPr>
          <p:nvPr/>
        </p:nvPicPr>
        <p:blipFill>
          <a:blip r:embed="rId3"/>
          <a:stretch>
            <a:fillRect/>
          </a:stretch>
        </p:blipFill>
        <p:spPr>
          <a:xfrm>
            <a:off x="528115" y="949693"/>
            <a:ext cx="5760000" cy="5760000"/>
          </a:xfrm>
          <a:prstGeom prst="rect">
            <a:avLst/>
          </a:prstGeom>
        </p:spPr>
      </p:pic>
    </p:spTree>
    <p:extLst>
      <p:ext uri="{BB962C8B-B14F-4D97-AF65-F5344CB8AC3E}">
        <p14:creationId xmlns:p14="http://schemas.microsoft.com/office/powerpoint/2010/main" val="281736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5CFE11-C64F-CC4B-B51B-566FE95735D2}"/>
              </a:ext>
            </a:extLst>
          </p:cNvPr>
          <p:cNvPicPr>
            <a:picLocks noChangeAspect="1"/>
          </p:cNvPicPr>
          <p:nvPr/>
        </p:nvPicPr>
        <p:blipFill>
          <a:blip r:embed="rId2"/>
          <a:stretch>
            <a:fillRect/>
          </a:stretch>
        </p:blipFill>
        <p:spPr>
          <a:xfrm>
            <a:off x="5529423" y="939708"/>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090846" y="442863"/>
            <a:ext cx="6932990" cy="338554"/>
          </a:xfrm>
          <a:prstGeom prst="rect">
            <a:avLst/>
          </a:prstGeom>
          <a:noFill/>
        </p:spPr>
        <p:txBody>
          <a:bodyPr wrap="square" rtlCol="0">
            <a:spAutoFit/>
          </a:bodyPr>
          <a:lstStyle/>
          <a:p>
            <a:r>
              <a:rPr lang="en-GB" sz="1600" dirty="0"/>
              <a:t>CZD CRAB-WAVE joint allele frequency spectra: difference in relative proportions.</a:t>
            </a:r>
          </a:p>
        </p:txBody>
      </p:sp>
      <p:pic>
        <p:nvPicPr>
          <p:cNvPr id="3" name="Picture 2">
            <a:extLst>
              <a:ext uri="{FF2B5EF4-FFF2-40B4-BE49-F238E27FC236}">
                <a16:creationId xmlns:a16="http://schemas.microsoft.com/office/drawing/2014/main" id="{6152FC6B-0B10-FB4E-891D-EB9EB1549527}"/>
              </a:ext>
            </a:extLst>
          </p:cNvPr>
          <p:cNvPicPr>
            <a:picLocks noChangeAspect="1"/>
          </p:cNvPicPr>
          <p:nvPr/>
        </p:nvPicPr>
        <p:blipFill>
          <a:blip r:embed="rId3"/>
          <a:stretch>
            <a:fillRect/>
          </a:stretch>
        </p:blipFill>
        <p:spPr>
          <a:xfrm>
            <a:off x="336000" y="939708"/>
            <a:ext cx="5760000" cy="5760000"/>
          </a:xfrm>
          <a:prstGeom prst="rect">
            <a:avLst/>
          </a:prstGeom>
        </p:spPr>
      </p:pic>
    </p:spTree>
    <p:extLst>
      <p:ext uri="{BB962C8B-B14F-4D97-AF65-F5344CB8AC3E}">
        <p14:creationId xmlns:p14="http://schemas.microsoft.com/office/powerpoint/2010/main" val="310084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665105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Derived allele frequencies (in progress and for now simply minor)</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629824" y="1079338"/>
            <a:ext cx="3961937" cy="5262979"/>
          </a:xfrm>
          <a:prstGeom prst="rect">
            <a:avLst/>
          </a:prstGeom>
        </p:spPr>
        <p:txBody>
          <a:bodyPr wrap="square">
            <a:spAutoFit/>
          </a:bodyPr>
          <a:lstStyle/>
          <a:p>
            <a:pPr algn="r"/>
            <a:r>
              <a:rPr lang="en-GB" sz="1200" dirty="0"/>
              <a:t>CZA left:</a:t>
            </a:r>
          </a:p>
          <a:p>
            <a:pPr algn="r"/>
            <a:r>
              <a:rPr lang="en-GB" sz="1200" dirty="0"/>
              <a:t>CZA right:</a:t>
            </a:r>
          </a:p>
          <a:p>
            <a:pPr algn="r"/>
            <a:r>
              <a:rPr lang="en-GB" sz="1200" dirty="0"/>
              <a:t>CZB left:</a:t>
            </a:r>
          </a:p>
          <a:p>
            <a:pPr algn="r"/>
            <a:r>
              <a:rPr lang="en-GB" sz="1200" dirty="0"/>
              <a:t>CZB right:</a:t>
            </a:r>
          </a:p>
          <a:p>
            <a:pPr algn="r"/>
            <a:r>
              <a:rPr lang="en-GB" sz="1200" dirty="0"/>
              <a:t>CZD left:</a:t>
            </a:r>
          </a:p>
          <a:p>
            <a:pPr algn="r"/>
            <a:r>
              <a:rPr lang="en-GB" sz="1200" dirty="0"/>
              <a:t>CZD right:</a:t>
            </a:r>
          </a:p>
          <a:p>
            <a:pPr algn="r"/>
            <a:endParaRPr lang="en-GB" sz="1200" dirty="0"/>
          </a:p>
          <a:p>
            <a:pPr algn="r"/>
            <a:endParaRPr lang="en-GB" sz="1200" dirty="0"/>
          </a:p>
          <a:p>
            <a:pPr algn="r"/>
            <a:r>
              <a:rPr lang="en-GB" sz="1200" dirty="0"/>
              <a:t>CZA left and right:</a:t>
            </a:r>
          </a:p>
          <a:p>
            <a:pPr algn="r"/>
            <a:r>
              <a:rPr lang="en-GB" sz="1200" dirty="0"/>
              <a:t>CZB left and right:</a:t>
            </a:r>
          </a:p>
          <a:p>
            <a:pPr algn="r"/>
            <a:r>
              <a:rPr lang="en-GB" sz="1200" dirty="0"/>
              <a:t>CZD left and right:</a:t>
            </a:r>
          </a:p>
          <a:p>
            <a:pPr algn="r"/>
            <a:r>
              <a:rPr lang="en-GB" sz="1200" dirty="0"/>
              <a:t>CZA and CZB:</a:t>
            </a:r>
          </a:p>
          <a:p>
            <a:pPr algn="r"/>
            <a:r>
              <a:rPr lang="en-GB" sz="1200" dirty="0"/>
              <a:t>CZA and CZD:</a:t>
            </a:r>
          </a:p>
          <a:p>
            <a:pPr algn="r"/>
            <a:r>
              <a:rPr lang="en-GB" sz="1200" dirty="0"/>
              <a:t>CZB and CZD:</a:t>
            </a:r>
          </a:p>
          <a:p>
            <a:pPr algn="r"/>
            <a:endParaRPr lang="en-GB" sz="1200" dirty="0"/>
          </a:p>
          <a:p>
            <a:pPr algn="r"/>
            <a:r>
              <a:rPr lang="en-GB" sz="1200" dirty="0"/>
              <a:t>Number of SNP  outliers found in 1 hybrid zone(s):</a:t>
            </a:r>
          </a:p>
          <a:p>
            <a:pPr algn="r"/>
            <a:r>
              <a:rPr lang="en-GB" sz="1200" dirty="0"/>
              <a:t>Number of SNP  outliers found in 2 hybrid zone(s):</a:t>
            </a:r>
          </a:p>
          <a:p>
            <a:pPr algn="r"/>
            <a:r>
              <a:rPr lang="en-GB" sz="1200" dirty="0"/>
              <a:t>Number of SNP  outliers found in 3 hybrid zone(s):</a:t>
            </a:r>
          </a:p>
          <a:p>
            <a:pPr algn="r"/>
            <a:r>
              <a:rPr lang="en-GB" sz="1200" dirty="0"/>
              <a:t>Number of SNP  outliers found in 4 hybrid zone(s):</a:t>
            </a:r>
          </a:p>
          <a:p>
            <a:pPr algn="r"/>
            <a:r>
              <a:rPr lang="en-GB" sz="1200" dirty="0"/>
              <a:t>Number of SNP  outliers found in 5 hybrid zone(s):</a:t>
            </a:r>
          </a:p>
          <a:p>
            <a:pPr algn="r"/>
            <a:r>
              <a:rPr lang="en-GB" sz="1200" dirty="0"/>
              <a:t>Number of SNP  outliers found in 6 hybrid zone(s):</a:t>
            </a:r>
          </a:p>
          <a:p>
            <a:pPr algn="r"/>
            <a:endParaRPr lang="en-GB" sz="1200" dirty="0"/>
          </a:p>
          <a:p>
            <a:pPr algn="r"/>
            <a:r>
              <a:rPr lang="en-GB" sz="1200" dirty="0"/>
              <a:t>Prop. of SNP  outliers in inversions found in 1 zone(s): </a:t>
            </a:r>
          </a:p>
          <a:p>
            <a:pPr algn="r"/>
            <a:r>
              <a:rPr lang="en-GB" sz="1200" dirty="0"/>
              <a:t>Prop. of SNP  outliers in inversions found in 2 zone(s):</a:t>
            </a:r>
          </a:p>
          <a:p>
            <a:pPr algn="r"/>
            <a:r>
              <a:rPr lang="en-GB" sz="1200" dirty="0"/>
              <a:t>Prop. of SNP  outliers in inversions found in 3 zone(s):</a:t>
            </a:r>
          </a:p>
          <a:p>
            <a:pPr algn="r"/>
            <a:r>
              <a:rPr lang="en-GB" sz="1200" dirty="0"/>
              <a:t>Prop. of SNP  outliers in inversions found in 4 zone(s):</a:t>
            </a:r>
          </a:p>
          <a:p>
            <a:pPr algn="r"/>
            <a:r>
              <a:rPr lang="en-GB" sz="1200" dirty="0"/>
              <a:t>Prop. of SNP  outliers in inversions found in 5 zone(s):</a:t>
            </a:r>
          </a:p>
          <a:p>
            <a:pPr algn="r"/>
            <a:r>
              <a:rPr lang="en-GB" sz="1200" dirty="0"/>
              <a:t>Prop. of SNP  outliers in inversions found in 6 zone(s):</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875284" y="409596"/>
            <a:ext cx="5980385" cy="369332"/>
          </a:xfrm>
          <a:prstGeom prst="rect">
            <a:avLst/>
          </a:prstGeom>
          <a:noFill/>
        </p:spPr>
        <p:txBody>
          <a:bodyPr wrap="square" rtlCol="0">
            <a:spAutoFit/>
          </a:bodyPr>
          <a:lstStyle/>
          <a:p>
            <a:r>
              <a:rPr lang="en-GB" dirty="0"/>
              <a:t>CZA: INDELs and SNPs after filtering but before cline analysis.</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pic>
        <p:nvPicPr>
          <p:cNvPr id="4" name="Picture 3">
            <a:extLst>
              <a:ext uri="{FF2B5EF4-FFF2-40B4-BE49-F238E27FC236}">
                <a16:creationId xmlns:a16="http://schemas.microsoft.com/office/drawing/2014/main" id="{5752C08F-A966-7049-905E-6D83192AD411}"/>
              </a:ext>
            </a:extLst>
          </p:cNvPr>
          <p:cNvPicPr>
            <a:picLocks noChangeAspect="1"/>
          </p:cNvPicPr>
          <p:nvPr/>
        </p:nvPicPr>
        <p:blipFill>
          <a:blip r:embed="rId2"/>
          <a:stretch>
            <a:fillRect/>
          </a:stretch>
        </p:blipFill>
        <p:spPr>
          <a:xfrm>
            <a:off x="528115" y="952789"/>
            <a:ext cx="4174271" cy="2880000"/>
          </a:xfrm>
          <a:prstGeom prst="rect">
            <a:avLst/>
          </a:prstGeom>
        </p:spPr>
      </p:pic>
      <p:pic>
        <p:nvPicPr>
          <p:cNvPr id="7" name="Picture 6">
            <a:extLst>
              <a:ext uri="{FF2B5EF4-FFF2-40B4-BE49-F238E27FC236}">
                <a16:creationId xmlns:a16="http://schemas.microsoft.com/office/drawing/2014/main" id="{38DEDCC0-4AF8-7942-A419-8D151B2B7041}"/>
              </a:ext>
            </a:extLst>
          </p:cNvPr>
          <p:cNvPicPr>
            <a:picLocks noChangeAspect="1"/>
          </p:cNvPicPr>
          <p:nvPr/>
        </p:nvPicPr>
        <p:blipFill>
          <a:blip r:embed="rId3"/>
          <a:stretch>
            <a:fillRect/>
          </a:stretch>
        </p:blipFill>
        <p:spPr>
          <a:xfrm>
            <a:off x="6096000" y="952789"/>
            <a:ext cx="4174271" cy="2880000"/>
          </a:xfrm>
          <a:prstGeom prst="rect">
            <a:avLst/>
          </a:prstGeom>
        </p:spPr>
      </p:pic>
      <p:pic>
        <p:nvPicPr>
          <p:cNvPr id="10" name="Picture 9">
            <a:extLst>
              <a:ext uri="{FF2B5EF4-FFF2-40B4-BE49-F238E27FC236}">
                <a16:creationId xmlns:a16="http://schemas.microsoft.com/office/drawing/2014/main" id="{599B85B5-D0D0-9745-B421-8580F542FBE9}"/>
              </a:ext>
            </a:extLst>
          </p:cNvPr>
          <p:cNvPicPr>
            <a:picLocks noChangeAspect="1"/>
          </p:cNvPicPr>
          <p:nvPr/>
        </p:nvPicPr>
        <p:blipFill>
          <a:blip r:embed="rId4"/>
          <a:stretch>
            <a:fillRect/>
          </a:stretch>
        </p:blipFill>
        <p:spPr>
          <a:xfrm>
            <a:off x="528115" y="3832789"/>
            <a:ext cx="4174271" cy="2880000"/>
          </a:xfrm>
          <a:prstGeom prst="rect">
            <a:avLst/>
          </a:prstGeom>
        </p:spPr>
      </p:pic>
      <p:pic>
        <p:nvPicPr>
          <p:cNvPr id="12" name="Picture 11">
            <a:extLst>
              <a:ext uri="{FF2B5EF4-FFF2-40B4-BE49-F238E27FC236}">
                <a16:creationId xmlns:a16="http://schemas.microsoft.com/office/drawing/2014/main" id="{7BF41C71-3188-C740-85C6-E9B19DE7DF96}"/>
              </a:ext>
            </a:extLst>
          </p:cNvPr>
          <p:cNvPicPr>
            <a:picLocks noChangeAspect="1"/>
          </p:cNvPicPr>
          <p:nvPr/>
        </p:nvPicPr>
        <p:blipFill>
          <a:blip r:embed="rId5"/>
          <a:stretch>
            <a:fillRect/>
          </a:stretch>
        </p:blipFill>
        <p:spPr>
          <a:xfrm>
            <a:off x="6096000" y="3832789"/>
            <a:ext cx="4174271" cy="2880000"/>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875284" y="409596"/>
            <a:ext cx="5980385" cy="369332"/>
          </a:xfrm>
          <a:prstGeom prst="rect">
            <a:avLst/>
          </a:prstGeom>
          <a:noFill/>
        </p:spPr>
        <p:txBody>
          <a:bodyPr wrap="square" rtlCol="0">
            <a:spAutoFit/>
          </a:bodyPr>
          <a:lstStyle/>
          <a:p>
            <a:r>
              <a:rPr lang="en-GB" dirty="0"/>
              <a:t>CZB: INDELs and SNPs after filtering but before cline analysis.</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pic>
        <p:nvPicPr>
          <p:cNvPr id="3" name="Picture 2">
            <a:extLst>
              <a:ext uri="{FF2B5EF4-FFF2-40B4-BE49-F238E27FC236}">
                <a16:creationId xmlns:a16="http://schemas.microsoft.com/office/drawing/2014/main" id="{0A5F0428-5C0A-B742-A952-C63646E8B90E}"/>
              </a:ext>
            </a:extLst>
          </p:cNvPr>
          <p:cNvPicPr>
            <a:picLocks noChangeAspect="1"/>
          </p:cNvPicPr>
          <p:nvPr/>
        </p:nvPicPr>
        <p:blipFill>
          <a:blip r:embed="rId2"/>
          <a:stretch>
            <a:fillRect/>
          </a:stretch>
        </p:blipFill>
        <p:spPr>
          <a:xfrm>
            <a:off x="517996" y="3835232"/>
            <a:ext cx="4174271" cy="2880000"/>
          </a:xfrm>
          <a:prstGeom prst="rect">
            <a:avLst/>
          </a:prstGeom>
        </p:spPr>
      </p:pic>
      <p:pic>
        <p:nvPicPr>
          <p:cNvPr id="7" name="Picture 6">
            <a:extLst>
              <a:ext uri="{FF2B5EF4-FFF2-40B4-BE49-F238E27FC236}">
                <a16:creationId xmlns:a16="http://schemas.microsoft.com/office/drawing/2014/main" id="{317BD051-2FD1-FE42-853A-D21B606D59F7}"/>
              </a:ext>
            </a:extLst>
          </p:cNvPr>
          <p:cNvPicPr>
            <a:picLocks noChangeAspect="1"/>
          </p:cNvPicPr>
          <p:nvPr/>
        </p:nvPicPr>
        <p:blipFill>
          <a:blip r:embed="rId3"/>
          <a:stretch>
            <a:fillRect/>
          </a:stretch>
        </p:blipFill>
        <p:spPr>
          <a:xfrm>
            <a:off x="6095999" y="867080"/>
            <a:ext cx="4174271" cy="2880000"/>
          </a:xfrm>
          <a:prstGeom prst="rect">
            <a:avLst/>
          </a:prstGeom>
        </p:spPr>
      </p:pic>
      <p:pic>
        <p:nvPicPr>
          <p:cNvPr id="10" name="Picture 9">
            <a:extLst>
              <a:ext uri="{FF2B5EF4-FFF2-40B4-BE49-F238E27FC236}">
                <a16:creationId xmlns:a16="http://schemas.microsoft.com/office/drawing/2014/main" id="{E602DCDA-4516-FE43-92B1-0D5CF399634E}"/>
              </a:ext>
            </a:extLst>
          </p:cNvPr>
          <p:cNvPicPr>
            <a:picLocks noChangeAspect="1"/>
          </p:cNvPicPr>
          <p:nvPr/>
        </p:nvPicPr>
        <p:blipFill>
          <a:blip r:embed="rId4"/>
          <a:stretch>
            <a:fillRect/>
          </a:stretch>
        </p:blipFill>
        <p:spPr>
          <a:xfrm>
            <a:off x="517996" y="867080"/>
            <a:ext cx="4174271" cy="2880000"/>
          </a:xfrm>
          <a:prstGeom prst="rect">
            <a:avLst/>
          </a:prstGeom>
        </p:spPr>
      </p:pic>
      <p:pic>
        <p:nvPicPr>
          <p:cNvPr id="12" name="Picture 11">
            <a:extLst>
              <a:ext uri="{FF2B5EF4-FFF2-40B4-BE49-F238E27FC236}">
                <a16:creationId xmlns:a16="http://schemas.microsoft.com/office/drawing/2014/main" id="{4CF906AF-6531-4540-BF2C-B61CC6735835}"/>
              </a:ext>
            </a:extLst>
          </p:cNvPr>
          <p:cNvPicPr>
            <a:picLocks noChangeAspect="1"/>
          </p:cNvPicPr>
          <p:nvPr/>
        </p:nvPicPr>
        <p:blipFill>
          <a:blip r:embed="rId5"/>
          <a:stretch>
            <a:fillRect/>
          </a:stretch>
        </p:blipFill>
        <p:spPr>
          <a:xfrm>
            <a:off x="6095999" y="3835232"/>
            <a:ext cx="4174271" cy="2880000"/>
          </a:xfrm>
          <a:prstGeom prst="rect">
            <a:avLst/>
          </a:prstGeom>
        </p:spPr>
      </p:pic>
    </p:spTree>
    <p:extLst>
      <p:ext uri="{BB962C8B-B14F-4D97-AF65-F5344CB8AC3E}">
        <p14:creationId xmlns:p14="http://schemas.microsoft.com/office/powerpoint/2010/main" val="295806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875284" y="409596"/>
            <a:ext cx="5980385" cy="369332"/>
          </a:xfrm>
          <a:prstGeom prst="rect">
            <a:avLst/>
          </a:prstGeom>
          <a:noFill/>
        </p:spPr>
        <p:txBody>
          <a:bodyPr wrap="square" rtlCol="0">
            <a:spAutoFit/>
          </a:bodyPr>
          <a:lstStyle/>
          <a:p>
            <a:r>
              <a:rPr lang="en-GB" dirty="0"/>
              <a:t>CZD: INDELs and SNPs after filtering but before cline analysis.</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pic>
        <p:nvPicPr>
          <p:cNvPr id="3" name="Picture 2">
            <a:extLst>
              <a:ext uri="{FF2B5EF4-FFF2-40B4-BE49-F238E27FC236}">
                <a16:creationId xmlns:a16="http://schemas.microsoft.com/office/drawing/2014/main" id="{CED9B713-CBD3-4B42-A5D6-3BF341660B5E}"/>
              </a:ext>
            </a:extLst>
          </p:cNvPr>
          <p:cNvPicPr>
            <a:picLocks noChangeAspect="1"/>
          </p:cNvPicPr>
          <p:nvPr/>
        </p:nvPicPr>
        <p:blipFill>
          <a:blip r:embed="rId2"/>
          <a:stretch>
            <a:fillRect/>
          </a:stretch>
        </p:blipFill>
        <p:spPr>
          <a:xfrm>
            <a:off x="378941" y="882869"/>
            <a:ext cx="4174271" cy="2880000"/>
          </a:xfrm>
          <a:prstGeom prst="rect">
            <a:avLst/>
          </a:prstGeom>
        </p:spPr>
      </p:pic>
      <p:pic>
        <p:nvPicPr>
          <p:cNvPr id="7" name="Picture 6">
            <a:extLst>
              <a:ext uri="{FF2B5EF4-FFF2-40B4-BE49-F238E27FC236}">
                <a16:creationId xmlns:a16="http://schemas.microsoft.com/office/drawing/2014/main" id="{22DB6673-36BA-004A-B206-3A364E1A5EFB}"/>
              </a:ext>
            </a:extLst>
          </p:cNvPr>
          <p:cNvPicPr>
            <a:picLocks noChangeAspect="1"/>
          </p:cNvPicPr>
          <p:nvPr/>
        </p:nvPicPr>
        <p:blipFill>
          <a:blip r:embed="rId3"/>
          <a:stretch>
            <a:fillRect/>
          </a:stretch>
        </p:blipFill>
        <p:spPr>
          <a:xfrm>
            <a:off x="6096000" y="878112"/>
            <a:ext cx="4174271" cy="2880000"/>
          </a:xfrm>
          <a:prstGeom prst="rect">
            <a:avLst/>
          </a:prstGeom>
        </p:spPr>
      </p:pic>
      <p:pic>
        <p:nvPicPr>
          <p:cNvPr id="10" name="Picture 9">
            <a:extLst>
              <a:ext uri="{FF2B5EF4-FFF2-40B4-BE49-F238E27FC236}">
                <a16:creationId xmlns:a16="http://schemas.microsoft.com/office/drawing/2014/main" id="{400275BA-9D79-D84A-901E-C0F780EC6927}"/>
              </a:ext>
            </a:extLst>
          </p:cNvPr>
          <p:cNvPicPr>
            <a:picLocks noChangeAspect="1"/>
          </p:cNvPicPr>
          <p:nvPr/>
        </p:nvPicPr>
        <p:blipFill>
          <a:blip r:embed="rId4"/>
          <a:stretch>
            <a:fillRect/>
          </a:stretch>
        </p:blipFill>
        <p:spPr>
          <a:xfrm>
            <a:off x="378941" y="3866810"/>
            <a:ext cx="4174271" cy="2880000"/>
          </a:xfrm>
          <a:prstGeom prst="rect">
            <a:avLst/>
          </a:prstGeom>
        </p:spPr>
      </p:pic>
      <p:pic>
        <p:nvPicPr>
          <p:cNvPr id="12" name="Picture 11">
            <a:extLst>
              <a:ext uri="{FF2B5EF4-FFF2-40B4-BE49-F238E27FC236}">
                <a16:creationId xmlns:a16="http://schemas.microsoft.com/office/drawing/2014/main" id="{43EE71D6-4ADD-C14F-9B1B-F9B0B189D52B}"/>
              </a:ext>
            </a:extLst>
          </p:cNvPr>
          <p:cNvPicPr>
            <a:picLocks noChangeAspect="1"/>
          </p:cNvPicPr>
          <p:nvPr/>
        </p:nvPicPr>
        <p:blipFill>
          <a:blip r:embed="rId5"/>
          <a:stretch>
            <a:fillRect/>
          </a:stretch>
        </p:blipFill>
        <p:spPr>
          <a:xfrm>
            <a:off x="6095999" y="3857296"/>
            <a:ext cx="4174271" cy="2880000"/>
          </a:xfrm>
          <a:prstGeom prst="rect">
            <a:avLst/>
          </a:prstGeom>
        </p:spPr>
      </p:pic>
    </p:spTree>
    <p:extLst>
      <p:ext uri="{BB962C8B-B14F-4D97-AF65-F5344CB8AC3E}">
        <p14:creationId xmlns:p14="http://schemas.microsoft.com/office/powerpoint/2010/main" val="412790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5069786" cy="369332"/>
          </a:xfrm>
          <a:prstGeom prst="rect">
            <a:avLst/>
          </a:prstGeom>
          <a:noFill/>
        </p:spPr>
        <p:txBody>
          <a:bodyPr wrap="none" rtlCol="0">
            <a:spAutoFit/>
          </a:bodyPr>
          <a:lstStyle/>
          <a:p>
            <a:pPr marL="285750" indent="-285750">
              <a:buFont typeface="Arial" panose="020B0604020202020204" pitchFamily="34" charset="0"/>
              <a:buChar char="•"/>
            </a:pPr>
            <a:r>
              <a:rPr lang="en-GB" dirty="0"/>
              <a:t>INDELs and SNPs after filtering and cline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B528DF0-ED52-C643-A25D-EE710F3E6CF2}"/>
                  </a:ext>
                </a:extLst>
              </p:cNvPr>
              <p:cNvSpPr txBox="1"/>
              <p:nvPr/>
            </p:nvSpPr>
            <p:spPr>
              <a:xfrm>
                <a:off x="528115" y="6002654"/>
                <a:ext cx="10806121" cy="830997"/>
              </a:xfrm>
              <a:prstGeom prst="rect">
                <a:avLst/>
              </a:prstGeom>
              <a:noFill/>
            </p:spPr>
            <p:txBody>
              <a:bodyPr wrap="square" rtlCol="0">
                <a:spAutoFit/>
              </a:bodyPr>
              <a:lstStyle/>
              <a:p>
                <a:r>
                  <a:rPr lang="en-GB" sz="1600" i="1" dirty="0"/>
                  <a:t>Figure 3a. Marker proportions over contig length. </a:t>
                </a:r>
                <a14:m>
                  <m:oMath xmlns:m="http://schemas.openxmlformats.org/officeDocument/2006/math">
                    <m:r>
                      <a:rPr lang="sv-SE" sz="1600" b="0" i="1" smtClean="0">
                        <a:latin typeface="Cambria Math" panose="02040503050406030204" pitchFamily="18" charset="0"/>
                      </a:rPr>
                      <m:t>𝑃𝑟𝑜𝑝𝑜𝑟𝑡𝑖𝑜𝑛</m:t>
                    </m:r>
                    <m:r>
                      <a:rPr lang="sv-SE" sz="1600" b="0" i="1" smtClean="0">
                        <a:latin typeface="Cambria Math" panose="02040503050406030204" pitchFamily="18" charset="0"/>
                      </a:rPr>
                      <m:t>=</m:t>
                    </m:r>
                    <m:f>
                      <m:fPr>
                        <m:type m:val="lin"/>
                        <m:ctrlPr>
                          <a:rPr lang="sv-SE" sz="1600" b="0" i="1" smtClean="0">
                            <a:latin typeface="Cambria Math" panose="02040503050406030204" pitchFamily="18" charset="0"/>
                          </a:rPr>
                        </m:ctrlPr>
                      </m:fPr>
                      <m:num>
                        <m:r>
                          <a:rPr lang="sv-SE" sz="1600" b="0" i="1" smtClean="0">
                            <a:latin typeface="Cambria Math" panose="02040503050406030204" pitchFamily="18" charset="0"/>
                          </a:rPr>
                          <m:t>𝑐𝑜𝑢𝑛𝑡</m:t>
                        </m:r>
                      </m:num>
                      <m:den>
                        <m:r>
                          <m:rPr>
                            <m:sty m:val="p"/>
                          </m:rPr>
                          <a:rPr lang="el-GR" sz="1600" b="0" i="1" smtClean="0">
                            <a:latin typeface="Cambria Math" panose="02040503050406030204" pitchFamily="18" charset="0"/>
                            <a:ea typeface="Cambria Math" panose="02040503050406030204" pitchFamily="18" charset="0"/>
                          </a:rPr>
                          <m:t>Σ</m:t>
                        </m:r>
                        <m:r>
                          <a:rPr lang="sv-SE" sz="1600" b="0" i="1"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𝑐𝑜𝑢𝑛𝑡</m:t>
                        </m:r>
                      </m:den>
                    </m:f>
                  </m:oMath>
                </a14:m>
                <a:r>
                  <a:rPr lang="en-GB" sz="1600" i="1" dirty="0"/>
                  <a:t> per marker type and bin width = 15000 base pairs. Clinal variants are dark coloured and non-clinal variants are light coloured. Left: SNP call using SAMtools and INDEL call using GATK. Right: both INDELs and SNPs were called with GATK.</a:t>
                </a:r>
              </a:p>
            </p:txBody>
          </p:sp>
        </mc:Choice>
        <mc:Fallback xmlns="">
          <p:sp>
            <p:nvSpPr>
              <p:cNvPr id="21" name="TextBox 20">
                <a:extLst>
                  <a:ext uri="{FF2B5EF4-FFF2-40B4-BE49-F238E27FC236}">
                    <a16:creationId xmlns:a16="http://schemas.microsoft.com/office/drawing/2014/main" id="{EB528DF0-ED52-C643-A25D-EE710F3E6CF2}"/>
                  </a:ext>
                </a:extLst>
              </p:cNvPr>
              <p:cNvSpPr txBox="1">
                <a:spLocks noRot="1" noChangeAspect="1" noMove="1" noResize="1" noEditPoints="1" noAdjustHandles="1" noChangeArrowheads="1" noChangeShapeType="1" noTextEdit="1"/>
              </p:cNvSpPr>
              <p:nvPr/>
            </p:nvSpPr>
            <p:spPr>
              <a:xfrm>
                <a:off x="528115" y="6002654"/>
                <a:ext cx="10806121" cy="830997"/>
              </a:xfrm>
              <a:prstGeom prst="rect">
                <a:avLst/>
              </a:prstGeom>
              <a:blipFill>
                <a:blip r:embed="rId2"/>
                <a:stretch>
                  <a:fillRect l="-353" t="-45455" b="-13636"/>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5C5BD71F-7247-0F4C-ACCE-522A0428BB58}"/>
              </a:ext>
            </a:extLst>
          </p:cNvPr>
          <p:cNvPicPr>
            <a:picLocks noChangeAspect="1"/>
          </p:cNvPicPr>
          <p:nvPr/>
        </p:nvPicPr>
        <p:blipFill>
          <a:blip r:embed="rId3"/>
          <a:stretch>
            <a:fillRect/>
          </a:stretch>
        </p:blipFill>
        <p:spPr>
          <a:xfrm>
            <a:off x="934578" y="0"/>
            <a:ext cx="0" cy="0"/>
          </a:xfrm>
          <a:prstGeom prst="rect">
            <a:avLst/>
          </a:prstGeom>
        </p:spPr>
      </p:pic>
      <p:pic>
        <p:nvPicPr>
          <p:cNvPr id="15" name="Picture 14">
            <a:extLst>
              <a:ext uri="{FF2B5EF4-FFF2-40B4-BE49-F238E27FC236}">
                <a16:creationId xmlns:a16="http://schemas.microsoft.com/office/drawing/2014/main" id="{EBE394C9-8E25-2746-A78F-121C8A879BD2}"/>
              </a:ext>
            </a:extLst>
          </p:cNvPr>
          <p:cNvPicPr>
            <a:picLocks noChangeAspect="1"/>
          </p:cNvPicPr>
          <p:nvPr/>
        </p:nvPicPr>
        <p:blipFill>
          <a:blip r:embed="rId4"/>
          <a:stretch>
            <a:fillRect/>
          </a:stretch>
        </p:blipFill>
        <p:spPr>
          <a:xfrm>
            <a:off x="528115" y="1207500"/>
            <a:ext cx="5040000" cy="2520000"/>
          </a:xfrm>
          <a:prstGeom prst="rect">
            <a:avLst/>
          </a:prstGeom>
        </p:spPr>
      </p:pic>
      <p:pic>
        <p:nvPicPr>
          <p:cNvPr id="17" name="Picture 16">
            <a:extLst>
              <a:ext uri="{FF2B5EF4-FFF2-40B4-BE49-F238E27FC236}">
                <a16:creationId xmlns:a16="http://schemas.microsoft.com/office/drawing/2014/main" id="{03EE4186-B3B4-F142-86E5-5DC225B6B5AC}"/>
              </a:ext>
            </a:extLst>
          </p:cNvPr>
          <p:cNvPicPr>
            <a:picLocks noChangeAspect="1"/>
          </p:cNvPicPr>
          <p:nvPr/>
        </p:nvPicPr>
        <p:blipFill>
          <a:blip r:embed="rId5"/>
          <a:stretch>
            <a:fillRect/>
          </a:stretch>
        </p:blipFill>
        <p:spPr>
          <a:xfrm>
            <a:off x="528115" y="3482654"/>
            <a:ext cx="5040000" cy="2520000"/>
          </a:xfrm>
          <a:prstGeom prst="rect">
            <a:avLst/>
          </a:prstGeom>
        </p:spPr>
      </p:pic>
      <p:pic>
        <p:nvPicPr>
          <p:cNvPr id="19" name="Picture 18">
            <a:extLst>
              <a:ext uri="{FF2B5EF4-FFF2-40B4-BE49-F238E27FC236}">
                <a16:creationId xmlns:a16="http://schemas.microsoft.com/office/drawing/2014/main" id="{160F0608-A0B7-0545-BE6D-F8EC0CA4795F}"/>
              </a:ext>
            </a:extLst>
          </p:cNvPr>
          <p:cNvPicPr>
            <a:picLocks noChangeAspect="1"/>
          </p:cNvPicPr>
          <p:nvPr/>
        </p:nvPicPr>
        <p:blipFill>
          <a:blip r:embed="rId4"/>
          <a:stretch>
            <a:fillRect/>
          </a:stretch>
        </p:blipFill>
        <p:spPr>
          <a:xfrm>
            <a:off x="6294236" y="1207500"/>
            <a:ext cx="5040000" cy="2520000"/>
          </a:xfrm>
          <a:prstGeom prst="rect">
            <a:avLst/>
          </a:prstGeom>
        </p:spPr>
      </p:pic>
      <p:pic>
        <p:nvPicPr>
          <p:cNvPr id="20" name="Picture 19">
            <a:extLst>
              <a:ext uri="{FF2B5EF4-FFF2-40B4-BE49-F238E27FC236}">
                <a16:creationId xmlns:a16="http://schemas.microsoft.com/office/drawing/2014/main" id="{3CC15D35-D657-8D45-A477-3C9BEBCEF428}"/>
              </a:ext>
            </a:extLst>
          </p:cNvPr>
          <p:cNvPicPr>
            <a:picLocks noChangeAspect="1"/>
          </p:cNvPicPr>
          <p:nvPr/>
        </p:nvPicPr>
        <p:blipFill>
          <a:blip r:embed="rId6"/>
          <a:stretch>
            <a:fillRect/>
          </a:stretch>
        </p:blipFill>
        <p:spPr>
          <a:xfrm>
            <a:off x="6294236" y="3482654"/>
            <a:ext cx="5040000" cy="2520000"/>
          </a:xfrm>
          <a:prstGeom prst="rect">
            <a:avLst/>
          </a:prstGeom>
        </p:spPr>
      </p:pic>
      <p:sp>
        <p:nvSpPr>
          <p:cNvPr id="10" name="TextBox 9">
            <a:extLst>
              <a:ext uri="{FF2B5EF4-FFF2-40B4-BE49-F238E27FC236}">
                <a16:creationId xmlns:a16="http://schemas.microsoft.com/office/drawing/2014/main" id="{FAAE64C4-0597-BE4E-AA0C-C2E80A8CCFF1}"/>
              </a:ext>
            </a:extLst>
          </p:cNvPr>
          <p:cNvSpPr txBox="1"/>
          <p:nvPr/>
        </p:nvSpPr>
        <p:spPr>
          <a:xfrm>
            <a:off x="5657629" y="811350"/>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258540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3844450" cy="369332"/>
          </a:xfrm>
          <a:prstGeom prst="rect">
            <a:avLst/>
          </a:prstGeom>
        </p:spPr>
        <p:txBody>
          <a:bodyPr wrap="none">
            <a:spAutoFit/>
          </a:bodyPr>
          <a:lstStyle/>
          <a:p>
            <a:pPr marL="342900" indent="-342900">
              <a:buFont typeface="+mj-lt"/>
              <a:buAutoNum type="arabicPeriod" startAt="3"/>
            </a:pPr>
            <a:r>
              <a:rPr lang="en-GB" b="1" dirty="0"/>
              <a:t>Derived allele frequencies - INDELs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2153132980"/>
              </p:ext>
            </p:extLst>
          </p:nvPr>
        </p:nvGraphicFramePr>
        <p:xfrm>
          <a:off x="5204178"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sp>
        <p:nvSpPr>
          <p:cNvPr id="3" name="TextBox 2">
            <a:extLst>
              <a:ext uri="{FF2B5EF4-FFF2-40B4-BE49-F238E27FC236}">
                <a16:creationId xmlns:a16="http://schemas.microsoft.com/office/drawing/2014/main" id="{DDFA6007-978B-FA4E-B629-4D17DEE1E1AB}"/>
              </a:ext>
            </a:extLst>
          </p:cNvPr>
          <p:cNvSpPr txBox="1"/>
          <p:nvPr/>
        </p:nvSpPr>
        <p:spPr>
          <a:xfrm>
            <a:off x="609600" y="4876800"/>
            <a:ext cx="3762965" cy="707886"/>
          </a:xfrm>
          <a:prstGeom prst="rect">
            <a:avLst/>
          </a:prstGeom>
          <a:noFill/>
        </p:spPr>
        <p:txBody>
          <a:bodyPr wrap="square" rtlCol="0">
            <a:spAutoFit/>
          </a:bodyPr>
          <a:lstStyle/>
          <a:p>
            <a:r>
              <a:rPr lang="en-SE" sz="2000" b="1" dirty="0"/>
              <a:t>For the rest of the results, kept only variants highlighted in green.</a:t>
            </a:r>
          </a:p>
        </p:txBody>
      </p:sp>
    </p:spTree>
    <p:extLst>
      <p:ext uri="{BB962C8B-B14F-4D97-AF65-F5344CB8AC3E}">
        <p14:creationId xmlns:p14="http://schemas.microsoft.com/office/powerpoint/2010/main" val="155750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1D95220-C278-6A47-B5EB-52BF6ADCF15C}"/>
              </a:ext>
            </a:extLst>
          </p:cNvPr>
          <p:cNvPicPr>
            <a:picLocks noChangeAspect="1"/>
          </p:cNvPicPr>
          <p:nvPr/>
        </p:nvPicPr>
        <p:blipFill>
          <a:blip r:embed="rId2"/>
          <a:stretch>
            <a:fillRect/>
          </a:stretch>
        </p:blipFill>
        <p:spPr>
          <a:xfrm>
            <a:off x="5930593" y="1902372"/>
            <a:ext cx="6261407" cy="432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8311085" cy="369332"/>
          </a:xfrm>
          <a:prstGeom prst="rect">
            <a:avLst/>
          </a:prstGeom>
          <a:noFill/>
        </p:spPr>
        <p:txBody>
          <a:bodyPr wrap="square" rtlCol="0">
            <a:spAutoFit/>
          </a:bodyPr>
          <a:lstStyle/>
          <a:p>
            <a:pPr marL="285750" indent="-285750">
              <a:buFont typeface="Arial" panose="020B0604020202020204" pitchFamily="34" charset="0"/>
              <a:buChar char="•"/>
            </a:pPr>
            <a:r>
              <a:rPr lang="en-GB" dirty="0"/>
              <a:t>Square root of count of INDELs and SNPs after filtering but before cline analysis.</a:t>
            </a:r>
          </a:p>
        </p:txBody>
      </p:sp>
      <p:pic>
        <p:nvPicPr>
          <p:cNvPr id="8" name="Picture 7">
            <a:extLst>
              <a:ext uri="{FF2B5EF4-FFF2-40B4-BE49-F238E27FC236}">
                <a16:creationId xmlns:a16="http://schemas.microsoft.com/office/drawing/2014/main" id="{951E7946-9613-CF44-BA97-59369E616309}"/>
              </a:ext>
            </a:extLst>
          </p:cNvPr>
          <p:cNvPicPr>
            <a:picLocks noChangeAspect="1"/>
          </p:cNvPicPr>
          <p:nvPr/>
        </p:nvPicPr>
        <p:blipFill>
          <a:blip r:embed="rId3"/>
          <a:stretch>
            <a:fillRect/>
          </a:stretch>
        </p:blipFill>
        <p:spPr>
          <a:xfrm>
            <a:off x="28601" y="1902372"/>
            <a:ext cx="6261407" cy="4320000"/>
          </a:xfrm>
          <a:prstGeom prst="rect">
            <a:avLst/>
          </a:prstGeom>
        </p:spPr>
      </p:pic>
    </p:spTree>
    <p:extLst>
      <p:ext uri="{BB962C8B-B14F-4D97-AF65-F5344CB8AC3E}">
        <p14:creationId xmlns:p14="http://schemas.microsoft.com/office/powerpoint/2010/main" val="3942403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11229</TotalTime>
  <Words>908</Words>
  <Application>Microsoft Macintosh PowerPoint</Application>
  <PresentationFormat>Widescreen</PresentationFormat>
  <Paragraphs>198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158</cp:revision>
  <dcterms:created xsi:type="dcterms:W3CDTF">2020-06-09T11:59:43Z</dcterms:created>
  <dcterms:modified xsi:type="dcterms:W3CDTF">2020-07-14T14:23:59Z</dcterms:modified>
</cp:coreProperties>
</file>