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75" r:id="rId4"/>
    <p:sldId id="301" r:id="rId5"/>
    <p:sldId id="302" r:id="rId6"/>
    <p:sldId id="288" r:id="rId7"/>
    <p:sldId id="304" r:id="rId8"/>
    <p:sldId id="305" r:id="rId9"/>
    <p:sldId id="299" r:id="rId10"/>
    <p:sldId id="273" r:id="rId11"/>
    <p:sldId id="303" r:id="rId12"/>
    <p:sldId id="297" r:id="rId13"/>
    <p:sldId id="30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1B9E77"/>
    <a:srgbClr val="F8766C"/>
    <a:srgbClr val="619CFF"/>
    <a:srgbClr val="0EBA38"/>
    <a:srgbClr val="91CE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62"/>
    <p:restoredTop sz="94773"/>
  </p:normalViewPr>
  <p:slideViewPr>
    <p:cSldViewPr snapToGrid="0" snapToObjects="1">
      <p:cViewPr varScale="1">
        <p:scale>
          <a:sx n="120" d="100"/>
          <a:sy n="120" d="100"/>
        </p:scale>
        <p:origin x="21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03C6-BB32-1847-9BA4-6A93FF920BED}" type="datetimeFigureOut">
              <a:rPr lang="en-GB" smtClean="0"/>
              <a:t>09/09/2020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A2D0F-F41E-7742-88B9-1534E3544B0B}" type="slidenum">
              <a:rPr lang="en-GB" smtClean="0"/>
              <a:t>‹#›</a:t>
            </a:fld>
            <a:endParaRPr lang="en-GB"/>
          </a:p>
        </p:txBody>
      </p:sp>
    </p:spTree>
    <p:extLst>
      <p:ext uri="{BB962C8B-B14F-4D97-AF65-F5344CB8AC3E}">
        <p14:creationId xmlns:p14="http://schemas.microsoft.com/office/powerpoint/2010/main" val="172606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DA2D0F-F41E-7742-88B9-1534E3544B0B}" type="slidenum">
              <a:rPr lang="en-GB" smtClean="0"/>
              <a:t>10</a:t>
            </a:fld>
            <a:endParaRPr lang="en-GB"/>
          </a:p>
        </p:txBody>
      </p:sp>
    </p:spTree>
    <p:extLst>
      <p:ext uri="{BB962C8B-B14F-4D97-AF65-F5344CB8AC3E}">
        <p14:creationId xmlns:p14="http://schemas.microsoft.com/office/powerpoint/2010/main" val="17216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DA30-EE56-EF4F-AE48-3EA520AB3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F61822-EFC3-A24D-92F6-BCE57D11B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A7FB74-98AA-554B-BF49-01868F72B3FF}"/>
              </a:ext>
            </a:extLst>
          </p:cNvPr>
          <p:cNvSpPr>
            <a:spLocks noGrp="1"/>
          </p:cNvSpPr>
          <p:nvPr>
            <p:ph type="dt" sz="half" idx="10"/>
          </p:nvPr>
        </p:nvSpPr>
        <p:spPr/>
        <p:txBody>
          <a:bodyPr/>
          <a:lstStyle/>
          <a:p>
            <a:fld id="{5C316670-22DA-CE45-BF19-C0B19D676291}" type="datetimeFigureOut">
              <a:rPr lang="en-GB" smtClean="0"/>
              <a:t>09/09/2020</a:t>
            </a:fld>
            <a:endParaRPr lang="en-GB"/>
          </a:p>
        </p:txBody>
      </p:sp>
      <p:sp>
        <p:nvSpPr>
          <p:cNvPr id="5" name="Footer Placeholder 4">
            <a:extLst>
              <a:ext uri="{FF2B5EF4-FFF2-40B4-BE49-F238E27FC236}">
                <a16:creationId xmlns:a16="http://schemas.microsoft.com/office/drawing/2014/main" id="{13F663ED-AA78-404D-8303-07B32B173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BBB61-F904-7741-B59B-991635CD9E02}"/>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041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EA-25EE-214A-90EE-5E5B5A606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CF972-3848-784F-9D4F-BD5D15E3D5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88CFE-741A-F74F-BE6D-240473A2B229}"/>
              </a:ext>
            </a:extLst>
          </p:cNvPr>
          <p:cNvSpPr>
            <a:spLocks noGrp="1"/>
          </p:cNvSpPr>
          <p:nvPr>
            <p:ph type="dt" sz="half" idx="10"/>
          </p:nvPr>
        </p:nvSpPr>
        <p:spPr/>
        <p:txBody>
          <a:bodyPr/>
          <a:lstStyle/>
          <a:p>
            <a:fld id="{5C316670-22DA-CE45-BF19-C0B19D676291}" type="datetimeFigureOut">
              <a:rPr lang="en-GB" smtClean="0"/>
              <a:t>09/09/2020</a:t>
            </a:fld>
            <a:endParaRPr lang="en-GB"/>
          </a:p>
        </p:txBody>
      </p:sp>
      <p:sp>
        <p:nvSpPr>
          <p:cNvPr id="5" name="Footer Placeholder 4">
            <a:extLst>
              <a:ext uri="{FF2B5EF4-FFF2-40B4-BE49-F238E27FC236}">
                <a16:creationId xmlns:a16="http://schemas.microsoft.com/office/drawing/2014/main" id="{3FB59E30-86B7-2848-9FB8-C50E48F26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E76E2-6AD7-034F-980B-EF39720099A9}"/>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8364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1D199-53D1-1447-8B18-0D423EC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DD9D2D-F40D-C74E-8224-4672412A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6DA9-C034-2149-84C4-1453B6F2AF9C}"/>
              </a:ext>
            </a:extLst>
          </p:cNvPr>
          <p:cNvSpPr>
            <a:spLocks noGrp="1"/>
          </p:cNvSpPr>
          <p:nvPr>
            <p:ph type="dt" sz="half" idx="10"/>
          </p:nvPr>
        </p:nvSpPr>
        <p:spPr/>
        <p:txBody>
          <a:bodyPr/>
          <a:lstStyle/>
          <a:p>
            <a:fld id="{5C316670-22DA-CE45-BF19-C0B19D676291}" type="datetimeFigureOut">
              <a:rPr lang="en-GB" smtClean="0"/>
              <a:t>09/09/2020</a:t>
            </a:fld>
            <a:endParaRPr lang="en-GB"/>
          </a:p>
        </p:txBody>
      </p:sp>
      <p:sp>
        <p:nvSpPr>
          <p:cNvPr id="5" name="Footer Placeholder 4">
            <a:extLst>
              <a:ext uri="{FF2B5EF4-FFF2-40B4-BE49-F238E27FC236}">
                <a16:creationId xmlns:a16="http://schemas.microsoft.com/office/drawing/2014/main" id="{B5E41245-3ABA-054A-9D71-DB466C65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BE8EDB-33E8-AC46-9F62-7D5EA9CEB47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2160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B83-1920-CB41-88A0-63C7EEAE25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6EC39-D8F4-B246-8673-210F0ACF22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6CBD2-241B-F448-BECC-562B8B77720A}"/>
              </a:ext>
            </a:extLst>
          </p:cNvPr>
          <p:cNvSpPr>
            <a:spLocks noGrp="1"/>
          </p:cNvSpPr>
          <p:nvPr>
            <p:ph type="dt" sz="half" idx="10"/>
          </p:nvPr>
        </p:nvSpPr>
        <p:spPr/>
        <p:txBody>
          <a:bodyPr/>
          <a:lstStyle/>
          <a:p>
            <a:fld id="{5C316670-22DA-CE45-BF19-C0B19D676291}" type="datetimeFigureOut">
              <a:rPr lang="en-GB" smtClean="0"/>
              <a:t>09/09/2020</a:t>
            </a:fld>
            <a:endParaRPr lang="en-GB"/>
          </a:p>
        </p:txBody>
      </p:sp>
      <p:sp>
        <p:nvSpPr>
          <p:cNvPr id="5" name="Footer Placeholder 4">
            <a:extLst>
              <a:ext uri="{FF2B5EF4-FFF2-40B4-BE49-F238E27FC236}">
                <a16:creationId xmlns:a16="http://schemas.microsoft.com/office/drawing/2014/main" id="{782CC919-0BEE-A243-BC91-570DF9F1B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B0303-6994-EA45-95B5-7127C47610DD}"/>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5983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7CF-90ED-684C-8C6A-94CF2624F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2BECA3-A047-A249-A231-ECB06737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5A199-E784-0C44-820A-4CA086E9A8A8}"/>
              </a:ext>
            </a:extLst>
          </p:cNvPr>
          <p:cNvSpPr>
            <a:spLocks noGrp="1"/>
          </p:cNvSpPr>
          <p:nvPr>
            <p:ph type="dt" sz="half" idx="10"/>
          </p:nvPr>
        </p:nvSpPr>
        <p:spPr/>
        <p:txBody>
          <a:bodyPr/>
          <a:lstStyle/>
          <a:p>
            <a:fld id="{5C316670-22DA-CE45-BF19-C0B19D676291}" type="datetimeFigureOut">
              <a:rPr lang="en-GB" smtClean="0"/>
              <a:t>09/09/2020</a:t>
            </a:fld>
            <a:endParaRPr lang="en-GB"/>
          </a:p>
        </p:txBody>
      </p:sp>
      <p:sp>
        <p:nvSpPr>
          <p:cNvPr id="5" name="Footer Placeholder 4">
            <a:extLst>
              <a:ext uri="{FF2B5EF4-FFF2-40B4-BE49-F238E27FC236}">
                <a16:creationId xmlns:a16="http://schemas.microsoft.com/office/drawing/2014/main" id="{2D1021C4-3742-FF4C-972B-308BD1024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755FA-E324-6E44-AE7C-F27D1D2DDB25}"/>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81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F12-A1A9-D644-9572-024649E026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8C7AE-9F96-404D-A442-12944F86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75118-8596-1E4C-A54A-3CE81D1D9A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F43C50-AB35-BE44-B81D-9C53F938E883}"/>
              </a:ext>
            </a:extLst>
          </p:cNvPr>
          <p:cNvSpPr>
            <a:spLocks noGrp="1"/>
          </p:cNvSpPr>
          <p:nvPr>
            <p:ph type="dt" sz="half" idx="10"/>
          </p:nvPr>
        </p:nvSpPr>
        <p:spPr/>
        <p:txBody>
          <a:bodyPr/>
          <a:lstStyle/>
          <a:p>
            <a:fld id="{5C316670-22DA-CE45-BF19-C0B19D676291}" type="datetimeFigureOut">
              <a:rPr lang="en-GB" smtClean="0"/>
              <a:t>09/09/2020</a:t>
            </a:fld>
            <a:endParaRPr lang="en-GB"/>
          </a:p>
        </p:txBody>
      </p:sp>
      <p:sp>
        <p:nvSpPr>
          <p:cNvPr id="6" name="Footer Placeholder 5">
            <a:extLst>
              <a:ext uri="{FF2B5EF4-FFF2-40B4-BE49-F238E27FC236}">
                <a16:creationId xmlns:a16="http://schemas.microsoft.com/office/drawing/2014/main" id="{38377078-BF59-0742-A103-6A685C4FA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3F93A0-EFCB-974F-AE6D-7D246ADC115C}"/>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0243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B73-A02E-0548-8ED8-90DDF6D00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1F3F96-7DB9-394D-A50E-570B6402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F39EEA-2525-184F-B9EF-35C5652D3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C4EB5A-F5A2-334F-9029-B55D14F6D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22056C-067E-5945-ADC8-908514347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72E0E5-6D87-BE44-8F8D-BF4C557C39AA}"/>
              </a:ext>
            </a:extLst>
          </p:cNvPr>
          <p:cNvSpPr>
            <a:spLocks noGrp="1"/>
          </p:cNvSpPr>
          <p:nvPr>
            <p:ph type="dt" sz="half" idx="10"/>
          </p:nvPr>
        </p:nvSpPr>
        <p:spPr/>
        <p:txBody>
          <a:bodyPr/>
          <a:lstStyle/>
          <a:p>
            <a:fld id="{5C316670-22DA-CE45-BF19-C0B19D676291}" type="datetimeFigureOut">
              <a:rPr lang="en-GB" smtClean="0"/>
              <a:t>09/09/2020</a:t>
            </a:fld>
            <a:endParaRPr lang="en-GB"/>
          </a:p>
        </p:txBody>
      </p:sp>
      <p:sp>
        <p:nvSpPr>
          <p:cNvPr id="8" name="Footer Placeholder 7">
            <a:extLst>
              <a:ext uri="{FF2B5EF4-FFF2-40B4-BE49-F238E27FC236}">
                <a16:creationId xmlns:a16="http://schemas.microsoft.com/office/drawing/2014/main" id="{DC99A609-42F8-C740-98C2-A58D3FD6D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AA137A-77E8-A54C-9BB6-553FCEC11BCA}"/>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598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54A-E00B-F047-9D56-1D746CE00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A0CC72-4BFD-2046-A9B9-4334A1C98D4B}"/>
              </a:ext>
            </a:extLst>
          </p:cNvPr>
          <p:cNvSpPr>
            <a:spLocks noGrp="1"/>
          </p:cNvSpPr>
          <p:nvPr>
            <p:ph type="dt" sz="half" idx="10"/>
          </p:nvPr>
        </p:nvSpPr>
        <p:spPr/>
        <p:txBody>
          <a:bodyPr/>
          <a:lstStyle/>
          <a:p>
            <a:fld id="{5C316670-22DA-CE45-BF19-C0B19D676291}" type="datetimeFigureOut">
              <a:rPr lang="en-GB" smtClean="0"/>
              <a:t>09/09/2020</a:t>
            </a:fld>
            <a:endParaRPr lang="en-GB"/>
          </a:p>
        </p:txBody>
      </p:sp>
      <p:sp>
        <p:nvSpPr>
          <p:cNvPr id="4" name="Footer Placeholder 3">
            <a:extLst>
              <a:ext uri="{FF2B5EF4-FFF2-40B4-BE49-F238E27FC236}">
                <a16:creationId xmlns:a16="http://schemas.microsoft.com/office/drawing/2014/main" id="{5F34112B-FE94-5C43-A1A6-94A05B414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D8C94-FC42-7245-BD7B-A859DF0A0150}"/>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291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1-EBF9-9744-9704-6D9CB4EC6DBC}"/>
              </a:ext>
            </a:extLst>
          </p:cNvPr>
          <p:cNvSpPr>
            <a:spLocks noGrp="1"/>
          </p:cNvSpPr>
          <p:nvPr>
            <p:ph type="dt" sz="half" idx="10"/>
          </p:nvPr>
        </p:nvSpPr>
        <p:spPr/>
        <p:txBody>
          <a:bodyPr/>
          <a:lstStyle/>
          <a:p>
            <a:fld id="{5C316670-22DA-CE45-BF19-C0B19D676291}" type="datetimeFigureOut">
              <a:rPr lang="en-GB" smtClean="0"/>
              <a:t>09/09/2020</a:t>
            </a:fld>
            <a:endParaRPr lang="en-GB"/>
          </a:p>
        </p:txBody>
      </p:sp>
      <p:sp>
        <p:nvSpPr>
          <p:cNvPr id="3" name="Footer Placeholder 2">
            <a:extLst>
              <a:ext uri="{FF2B5EF4-FFF2-40B4-BE49-F238E27FC236}">
                <a16:creationId xmlns:a16="http://schemas.microsoft.com/office/drawing/2014/main" id="{D0E66FAE-BF4D-7C43-8038-53688A1BA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6C04F-C60D-3941-9EAC-829BD5CCBBF6}"/>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1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FB8-CAAC-5F45-94FA-8E6216ED2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0B0ABC-3FC9-C84C-8E89-48BD1C60C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022BC-1D31-384E-8E58-F3F188FC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7AB82-2421-6240-ABC2-0A21A9934E5C}"/>
              </a:ext>
            </a:extLst>
          </p:cNvPr>
          <p:cNvSpPr>
            <a:spLocks noGrp="1"/>
          </p:cNvSpPr>
          <p:nvPr>
            <p:ph type="dt" sz="half" idx="10"/>
          </p:nvPr>
        </p:nvSpPr>
        <p:spPr/>
        <p:txBody>
          <a:bodyPr/>
          <a:lstStyle/>
          <a:p>
            <a:fld id="{5C316670-22DA-CE45-BF19-C0B19D676291}" type="datetimeFigureOut">
              <a:rPr lang="en-GB" smtClean="0"/>
              <a:t>09/09/2020</a:t>
            </a:fld>
            <a:endParaRPr lang="en-GB"/>
          </a:p>
        </p:txBody>
      </p:sp>
      <p:sp>
        <p:nvSpPr>
          <p:cNvPr id="6" name="Footer Placeholder 5">
            <a:extLst>
              <a:ext uri="{FF2B5EF4-FFF2-40B4-BE49-F238E27FC236}">
                <a16:creationId xmlns:a16="http://schemas.microsoft.com/office/drawing/2014/main" id="{A5240EA3-7D9D-3D48-9B2D-C0C4E10686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4F4016-7D7E-C44A-B8B6-7DE385F3069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9912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5D2-9CF0-E04C-81EA-801DE9B71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1D417D-AA2D-8C47-BBB0-020D0E574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64C8A5-7CCB-CA46-804E-4126B914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92D63-7A51-F34E-929E-1B6276BA6F93}"/>
              </a:ext>
            </a:extLst>
          </p:cNvPr>
          <p:cNvSpPr>
            <a:spLocks noGrp="1"/>
          </p:cNvSpPr>
          <p:nvPr>
            <p:ph type="dt" sz="half" idx="10"/>
          </p:nvPr>
        </p:nvSpPr>
        <p:spPr/>
        <p:txBody>
          <a:bodyPr/>
          <a:lstStyle/>
          <a:p>
            <a:fld id="{5C316670-22DA-CE45-BF19-C0B19D676291}" type="datetimeFigureOut">
              <a:rPr lang="en-GB" smtClean="0"/>
              <a:t>09/09/2020</a:t>
            </a:fld>
            <a:endParaRPr lang="en-GB"/>
          </a:p>
        </p:txBody>
      </p:sp>
      <p:sp>
        <p:nvSpPr>
          <p:cNvPr id="6" name="Footer Placeholder 5">
            <a:extLst>
              <a:ext uri="{FF2B5EF4-FFF2-40B4-BE49-F238E27FC236}">
                <a16:creationId xmlns:a16="http://schemas.microsoft.com/office/drawing/2014/main" id="{291B1B0A-405B-B74F-9EE9-A627966EF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5AB8A-ADE1-BA44-812D-C4F1BF4FDCFF}"/>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400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9B4ED-FAC8-8442-B918-911406C7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06316-0CFF-3649-B861-652A3CB8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6110A-9DAF-E34A-A9DD-F85EED80C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6670-22DA-CE45-BF19-C0B19D676291}" type="datetimeFigureOut">
              <a:rPr lang="en-GB" smtClean="0"/>
              <a:t>09/09/2020</a:t>
            </a:fld>
            <a:endParaRPr lang="en-GB"/>
          </a:p>
        </p:txBody>
      </p:sp>
      <p:sp>
        <p:nvSpPr>
          <p:cNvPr id="5" name="Footer Placeholder 4">
            <a:extLst>
              <a:ext uri="{FF2B5EF4-FFF2-40B4-BE49-F238E27FC236}">
                <a16:creationId xmlns:a16="http://schemas.microsoft.com/office/drawing/2014/main" id="{EF7DD311-A86D-F349-90AA-E1DA747A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10B1CA-1625-B140-8CDC-9A1F9028B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D628-5E07-9241-8FEA-5C0B8929F57B}" type="slidenum">
              <a:rPr lang="en-GB" smtClean="0"/>
              <a:t>‹#›</a:t>
            </a:fld>
            <a:endParaRPr lang="en-GB"/>
          </a:p>
        </p:txBody>
      </p:sp>
    </p:spTree>
    <p:extLst>
      <p:ext uri="{BB962C8B-B14F-4D97-AF65-F5344CB8AC3E}">
        <p14:creationId xmlns:p14="http://schemas.microsoft.com/office/powerpoint/2010/main" val="23419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4D54-29CB-FC4F-8921-0635126ADFBC}"/>
              </a:ext>
            </a:extLst>
          </p:cNvPr>
          <p:cNvSpPr>
            <a:spLocks noGrp="1"/>
          </p:cNvSpPr>
          <p:nvPr>
            <p:ph type="ctrTitle"/>
          </p:nvPr>
        </p:nvSpPr>
        <p:spPr/>
        <p:txBody>
          <a:bodyPr>
            <a:normAutofit fontScale="90000"/>
          </a:bodyPr>
          <a:lstStyle/>
          <a:p>
            <a:r>
              <a:rPr lang="en-GB" dirty="0"/>
              <a:t>Short INDELS: genetic markers for adaptive divergence</a:t>
            </a:r>
          </a:p>
        </p:txBody>
      </p:sp>
    </p:spTree>
    <p:extLst>
      <p:ext uri="{BB962C8B-B14F-4D97-AF65-F5344CB8AC3E}">
        <p14:creationId xmlns:p14="http://schemas.microsoft.com/office/powerpoint/2010/main" val="17905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6" y="891445"/>
            <a:ext cx="3976152" cy="1938992"/>
          </a:xfrm>
          <a:prstGeom prst="rect">
            <a:avLst/>
          </a:prstGeom>
          <a:noFill/>
        </p:spPr>
        <p:txBody>
          <a:bodyPr wrap="square" rtlCol="0">
            <a:spAutoFit/>
          </a:bodyPr>
          <a:lstStyle/>
          <a:p>
            <a:pPr marL="285750" indent="-285750">
              <a:buFont typeface="Arial" panose="020B0604020202020204" pitchFamily="34" charset="0"/>
              <a:buChar char="•"/>
            </a:pPr>
            <a:r>
              <a:rPr lang="en-GB" sz="1200" dirty="0"/>
              <a:t>Ancestral state was inferred from called genotypes:</a:t>
            </a:r>
            <a:br>
              <a:rPr lang="en-GB" sz="1200" dirty="0"/>
            </a:br>
            <a:endParaRPr lang="en-GB" sz="1200" dirty="0"/>
          </a:p>
          <a:p>
            <a:pPr marL="800100" lvl="1" indent="-342900">
              <a:buFont typeface="+mj-lt"/>
              <a:buAutoNum type="arabicPeriod"/>
            </a:pPr>
            <a:r>
              <a:rPr lang="en-GB" sz="1200" dirty="0"/>
              <a:t>Reference allele = ancestral allele = </a:t>
            </a:r>
            <a:r>
              <a:rPr lang="en-GB" sz="1200" dirty="0" err="1"/>
              <a:t>ref_anc</a:t>
            </a:r>
            <a:br>
              <a:rPr lang="en-GB" sz="1200" dirty="0"/>
            </a:br>
            <a:r>
              <a:rPr lang="en-GB" sz="1200" i="1" dirty="0"/>
              <a:t>compressa</a:t>
            </a:r>
            <a:r>
              <a:rPr lang="en-GB" sz="1200" dirty="0"/>
              <a:t> is homo for the reference allele (0)</a:t>
            </a:r>
            <a:br>
              <a:rPr lang="en-GB" sz="1200" dirty="0"/>
            </a:br>
            <a:endParaRPr lang="en-GB" sz="1200" dirty="0"/>
          </a:p>
          <a:p>
            <a:pPr marL="800100" lvl="1" indent="-342900">
              <a:buFont typeface="+mj-lt"/>
              <a:buAutoNum type="arabicPeriod"/>
            </a:pPr>
            <a:r>
              <a:rPr lang="en-GB" sz="1200" dirty="0"/>
              <a:t>Alternative allele = ancestral allele = </a:t>
            </a:r>
            <a:r>
              <a:rPr lang="en-GB" sz="1200" dirty="0" err="1"/>
              <a:t>alt_anc</a:t>
            </a:r>
            <a:br>
              <a:rPr lang="en-GB" sz="1200" dirty="0"/>
            </a:br>
            <a:r>
              <a:rPr lang="en-GB" sz="1200" i="1" dirty="0"/>
              <a:t>compressa</a:t>
            </a:r>
            <a:r>
              <a:rPr lang="en-GB" sz="1200" dirty="0"/>
              <a:t> is homo for the alternative allele (2)</a:t>
            </a:r>
            <a:br>
              <a:rPr lang="en-GB" sz="1200" dirty="0"/>
            </a:br>
            <a:endParaRPr lang="en-GB" sz="1200" dirty="0"/>
          </a:p>
          <a:p>
            <a:pPr marL="800100" lvl="1" indent="-342900">
              <a:buFont typeface="+mj-lt"/>
              <a:buAutoNum type="arabicPeriod"/>
            </a:pPr>
            <a:r>
              <a:rPr lang="en-GB" sz="1200" dirty="0"/>
              <a:t>Unknown ancestry = het</a:t>
            </a:r>
            <a:br>
              <a:rPr lang="en-GB" sz="1200" dirty="0"/>
            </a:br>
            <a:r>
              <a:rPr lang="en-GB" sz="1200" i="1" dirty="0"/>
              <a:t>compressa </a:t>
            </a:r>
            <a:r>
              <a:rPr lang="en-GB" sz="1200" dirty="0"/>
              <a:t>is het (1)</a:t>
            </a:r>
          </a:p>
        </p:txBody>
      </p:sp>
      <p:sp>
        <p:nvSpPr>
          <p:cNvPr id="10" name="TextBox 9">
            <a:extLst>
              <a:ext uri="{FF2B5EF4-FFF2-40B4-BE49-F238E27FC236}">
                <a16:creationId xmlns:a16="http://schemas.microsoft.com/office/drawing/2014/main" id="{FAD7677D-CF08-2A48-BCD6-BF0C89FAEF58}"/>
              </a:ext>
            </a:extLst>
          </p:cNvPr>
          <p:cNvSpPr txBox="1"/>
          <p:nvPr/>
        </p:nvSpPr>
        <p:spPr>
          <a:xfrm>
            <a:off x="5204178" y="218137"/>
            <a:ext cx="6459706" cy="1569660"/>
          </a:xfrm>
          <a:prstGeom prst="rect">
            <a:avLst/>
          </a:prstGeom>
          <a:noFill/>
        </p:spPr>
        <p:txBody>
          <a:bodyPr wrap="square" rtlCol="0">
            <a:spAutoFit/>
          </a:bodyPr>
          <a:lstStyle/>
          <a:p>
            <a:pPr algn="just"/>
            <a:r>
              <a:rPr lang="en-GB" sz="1600" i="1" dirty="0"/>
              <a:t>Table 1. Count of INDELs and SNPs for each combination of possible allelic states given one outgroup (L. compressa) with two samples (NE and W). There are two combinations in which the allelic state is concordant in both samples (in green), eight in which the allelic state can only be retrieved from one sample (in yellow) and finally, five in which the allelic state cannot be inferred (in red).</a:t>
            </a:r>
          </a:p>
        </p:txBody>
      </p:sp>
      <p:graphicFrame>
        <p:nvGraphicFramePr>
          <p:cNvPr id="11" name="Table 10">
            <a:extLst>
              <a:ext uri="{FF2B5EF4-FFF2-40B4-BE49-F238E27FC236}">
                <a16:creationId xmlns:a16="http://schemas.microsoft.com/office/drawing/2014/main" id="{277FA5A2-C925-FB43-AB2E-F48C0A90A884}"/>
              </a:ext>
            </a:extLst>
          </p:cNvPr>
          <p:cNvGraphicFramePr>
            <a:graphicFrameLocks noGrp="1"/>
          </p:cNvGraphicFramePr>
          <p:nvPr>
            <p:extLst>
              <p:ext uri="{D42A27DB-BD31-4B8C-83A1-F6EECF244321}">
                <p14:modId xmlns:p14="http://schemas.microsoft.com/office/powerpoint/2010/main" val="3002538025"/>
              </p:ext>
            </p:extLst>
          </p:nvPr>
        </p:nvGraphicFramePr>
        <p:xfrm>
          <a:off x="5291266" y="1826743"/>
          <a:ext cx="4549424" cy="4813120"/>
        </p:xfrm>
        <a:graphic>
          <a:graphicData uri="http://schemas.openxmlformats.org/drawingml/2006/table">
            <a:tbl>
              <a:tblPr>
                <a:tableStyleId>{8799B23B-EC83-4686-B30A-512413B5E67A}</a:tableStyleId>
              </a:tblPr>
              <a:tblGrid>
                <a:gridCol w="1137356">
                  <a:extLst>
                    <a:ext uri="{9D8B030D-6E8A-4147-A177-3AD203B41FA5}">
                      <a16:colId xmlns:a16="http://schemas.microsoft.com/office/drawing/2014/main" val="1443910406"/>
                    </a:ext>
                  </a:extLst>
                </a:gridCol>
                <a:gridCol w="1137356">
                  <a:extLst>
                    <a:ext uri="{9D8B030D-6E8A-4147-A177-3AD203B41FA5}">
                      <a16:colId xmlns:a16="http://schemas.microsoft.com/office/drawing/2014/main" val="1785900349"/>
                    </a:ext>
                  </a:extLst>
                </a:gridCol>
                <a:gridCol w="1137356">
                  <a:extLst>
                    <a:ext uri="{9D8B030D-6E8A-4147-A177-3AD203B41FA5}">
                      <a16:colId xmlns:a16="http://schemas.microsoft.com/office/drawing/2014/main" val="379685620"/>
                    </a:ext>
                  </a:extLst>
                </a:gridCol>
                <a:gridCol w="1137356">
                  <a:extLst>
                    <a:ext uri="{9D8B030D-6E8A-4147-A177-3AD203B41FA5}">
                      <a16:colId xmlns:a16="http://schemas.microsoft.com/office/drawing/2014/main" val="1564789063"/>
                    </a:ext>
                  </a:extLst>
                </a:gridCol>
              </a:tblGrid>
              <a:tr h="300820">
                <a:tc>
                  <a:txBody>
                    <a:bodyPr/>
                    <a:lstStyle/>
                    <a:p>
                      <a:r>
                        <a:rPr lang="en-US" sz="1600" b="1" dirty="0">
                          <a:effectLst/>
                        </a:rPr>
                        <a:t>NE_Lcomp</a:t>
                      </a:r>
                    </a:p>
                  </a:txBody>
                  <a:tcPr marL="22110" marR="22110" marT="17688" marB="17688" anchor="ctr"/>
                </a:tc>
                <a:tc>
                  <a:txBody>
                    <a:bodyPr/>
                    <a:lstStyle/>
                    <a:p>
                      <a:r>
                        <a:rPr lang="en-US" sz="1600" b="1" dirty="0">
                          <a:effectLst/>
                        </a:rPr>
                        <a:t>W_Lcomp</a:t>
                      </a:r>
                    </a:p>
                  </a:txBody>
                  <a:tcPr marL="22110" marR="22110" marT="17688" marB="17688" anchor="ctr"/>
                </a:tc>
                <a:tc>
                  <a:txBody>
                    <a:bodyPr/>
                    <a:lstStyle/>
                    <a:p>
                      <a:r>
                        <a:rPr lang="en-US" sz="1600" b="1" dirty="0">
                          <a:effectLst/>
                        </a:rPr>
                        <a:t>INDEL</a:t>
                      </a:r>
                    </a:p>
                  </a:txBody>
                  <a:tcPr marL="22110" marR="22110" marT="17688" marB="17688" anchor="ctr"/>
                </a:tc>
                <a:tc>
                  <a:txBody>
                    <a:bodyPr/>
                    <a:lstStyle/>
                    <a:p>
                      <a:r>
                        <a:rPr lang="en-US" sz="1600" b="1" dirty="0">
                          <a:effectLst/>
                        </a:rPr>
                        <a:t>SNP</a:t>
                      </a:r>
                    </a:p>
                  </a:txBody>
                  <a:tcPr marL="22110" marR="22110" marT="17688" marB="17688" anchor="ctr"/>
                </a:tc>
                <a:extLst>
                  <a:ext uri="{0D108BD9-81ED-4DB2-BD59-A6C34878D82A}">
                    <a16:rowId xmlns:a16="http://schemas.microsoft.com/office/drawing/2014/main" val="1258513969"/>
                  </a:ext>
                </a:extLst>
              </a:tr>
              <a:tr h="300820">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5305</a:t>
                      </a:r>
                    </a:p>
                  </a:txBody>
                  <a:tcPr marL="22110" marR="22110" marT="17688" marB="17688" anchor="ctr">
                    <a:solidFill>
                      <a:srgbClr val="92D050"/>
                    </a:solidFill>
                  </a:tcPr>
                </a:tc>
                <a:tc>
                  <a:txBody>
                    <a:bodyPr/>
                    <a:lstStyle/>
                    <a:p>
                      <a:r>
                        <a:rPr lang="en-US" sz="1600" dirty="0">
                          <a:solidFill>
                            <a:schemeClr val="tx1"/>
                          </a:solidFill>
                          <a:effectLst/>
                        </a:rPr>
                        <a:t>27188</a:t>
                      </a:r>
                    </a:p>
                  </a:txBody>
                  <a:tcPr marL="23485" marR="23485" marT="18788" marB="18788" anchor="ctr">
                    <a:solidFill>
                      <a:srgbClr val="92D050"/>
                    </a:solidFill>
                  </a:tcPr>
                </a:tc>
                <a:extLst>
                  <a:ext uri="{0D108BD9-81ED-4DB2-BD59-A6C34878D82A}">
                    <a16:rowId xmlns:a16="http://schemas.microsoft.com/office/drawing/2014/main" val="3666930787"/>
                  </a:ext>
                </a:extLst>
              </a:tr>
              <a:tr h="300820">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a:effectLst/>
                        </a:rPr>
                        <a:t>528</a:t>
                      </a:r>
                    </a:p>
                  </a:txBody>
                  <a:tcPr marL="22110" marR="22110" marT="17688" marB="17688" anchor="ctr">
                    <a:solidFill>
                      <a:schemeClr val="accent4">
                        <a:lumMod val="20000"/>
                        <a:lumOff val="80000"/>
                      </a:schemeClr>
                    </a:solidFill>
                  </a:tcPr>
                </a:tc>
                <a:tc>
                  <a:txBody>
                    <a:bodyPr/>
                    <a:lstStyle/>
                    <a:p>
                      <a:r>
                        <a:rPr lang="en-US" sz="1600" dirty="0">
                          <a:effectLst/>
                        </a:rPr>
                        <a:t>3543</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322844652"/>
                  </a:ext>
                </a:extLst>
              </a:tr>
              <a:tr h="300820">
                <a:tc>
                  <a:txBody>
                    <a:bodyPr/>
                    <a:lstStyle/>
                    <a:p>
                      <a:r>
                        <a:rPr lang="en-US" sz="160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245</a:t>
                      </a:r>
                    </a:p>
                  </a:txBody>
                  <a:tcPr marL="22110" marR="22110" marT="17688" marB="17688" anchor="ctr">
                    <a:solidFill>
                      <a:schemeClr val="accent4">
                        <a:lumMod val="20000"/>
                        <a:lumOff val="80000"/>
                      </a:schemeClr>
                    </a:solidFill>
                  </a:tcPr>
                </a:tc>
                <a:tc>
                  <a:txBody>
                    <a:bodyPr/>
                    <a:lstStyle/>
                    <a:p>
                      <a:r>
                        <a:rPr lang="en-US" sz="1600" dirty="0">
                          <a:effectLst/>
                        </a:rPr>
                        <a:t>1097</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411836064"/>
                  </a:ext>
                </a:extLst>
              </a:tr>
              <a:tr h="300820">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511</a:t>
                      </a:r>
                    </a:p>
                  </a:txBody>
                  <a:tcPr marL="22110" marR="22110" marT="17688" marB="17688" anchor="ctr">
                    <a:solidFill>
                      <a:srgbClr val="FF0000"/>
                    </a:solidFill>
                  </a:tcPr>
                </a:tc>
                <a:tc>
                  <a:txBody>
                    <a:bodyPr/>
                    <a:lstStyle/>
                    <a:p>
                      <a:r>
                        <a:rPr lang="en-US" sz="1600" dirty="0">
                          <a:effectLst/>
                        </a:rPr>
                        <a:t>2195</a:t>
                      </a:r>
                    </a:p>
                  </a:txBody>
                  <a:tcPr marL="23485" marR="23485" marT="18788" marB="18788" anchor="ctr">
                    <a:solidFill>
                      <a:srgbClr val="FF0000"/>
                    </a:solidFill>
                  </a:tcPr>
                </a:tc>
                <a:extLst>
                  <a:ext uri="{0D108BD9-81ED-4DB2-BD59-A6C34878D82A}">
                    <a16:rowId xmlns:a16="http://schemas.microsoft.com/office/drawing/2014/main" val="3025843881"/>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2231</a:t>
                      </a:r>
                    </a:p>
                  </a:txBody>
                  <a:tcPr marL="22110" marR="22110" marT="17688" marB="17688" anchor="ctr">
                    <a:solidFill>
                      <a:schemeClr val="accent4">
                        <a:lumMod val="20000"/>
                        <a:lumOff val="80000"/>
                      </a:schemeClr>
                    </a:solidFill>
                  </a:tcPr>
                </a:tc>
                <a:tc>
                  <a:txBody>
                    <a:bodyPr/>
                    <a:lstStyle/>
                    <a:p>
                      <a:r>
                        <a:rPr lang="en-US" sz="1600" dirty="0">
                          <a:effectLst/>
                        </a:rPr>
                        <a:t>12439</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256554788"/>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a:effectLst/>
                        </a:rPr>
                        <a:t>het</a:t>
                      </a:r>
                    </a:p>
                  </a:txBody>
                  <a:tcPr marL="22110" marR="22110" marT="17688" marB="17688" anchor="ctr">
                    <a:solidFill>
                      <a:srgbClr val="FF0000"/>
                    </a:solidFill>
                  </a:tcPr>
                </a:tc>
                <a:tc>
                  <a:txBody>
                    <a:bodyPr/>
                    <a:lstStyle/>
                    <a:p>
                      <a:r>
                        <a:rPr lang="en-US" sz="1600">
                          <a:effectLst/>
                        </a:rPr>
                        <a:t>1577</a:t>
                      </a:r>
                    </a:p>
                  </a:txBody>
                  <a:tcPr marL="22110" marR="22110" marT="17688" marB="17688" anchor="ctr">
                    <a:solidFill>
                      <a:srgbClr val="FF0000"/>
                    </a:solidFill>
                  </a:tcPr>
                </a:tc>
                <a:tc>
                  <a:txBody>
                    <a:bodyPr/>
                    <a:lstStyle/>
                    <a:p>
                      <a:r>
                        <a:rPr lang="en-US" sz="1600" dirty="0">
                          <a:effectLst/>
                        </a:rPr>
                        <a:t>9691</a:t>
                      </a:r>
                    </a:p>
                  </a:txBody>
                  <a:tcPr marL="23485" marR="23485" marT="18788" marB="18788" anchor="ctr">
                    <a:solidFill>
                      <a:srgbClr val="FF0000"/>
                    </a:solidFill>
                  </a:tcPr>
                </a:tc>
                <a:extLst>
                  <a:ext uri="{0D108BD9-81ED-4DB2-BD59-A6C34878D82A}">
                    <a16:rowId xmlns:a16="http://schemas.microsoft.com/office/drawing/2014/main" val="1525953520"/>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151</a:t>
                      </a:r>
                    </a:p>
                  </a:txBody>
                  <a:tcPr marL="22110" marR="22110" marT="17688" marB="17688" anchor="ctr">
                    <a:solidFill>
                      <a:srgbClr val="FF0000"/>
                    </a:solidFill>
                  </a:tcPr>
                </a:tc>
                <a:tc>
                  <a:txBody>
                    <a:bodyPr/>
                    <a:lstStyle/>
                    <a:p>
                      <a:r>
                        <a:rPr lang="en-US" sz="1600" dirty="0">
                          <a:effectLst/>
                        </a:rPr>
                        <a:t>627</a:t>
                      </a:r>
                    </a:p>
                  </a:txBody>
                  <a:tcPr marL="23485" marR="23485" marT="18788" marB="18788" anchor="ctr">
                    <a:solidFill>
                      <a:srgbClr val="FF0000"/>
                    </a:solidFill>
                  </a:tcPr>
                </a:tc>
                <a:extLst>
                  <a:ext uri="{0D108BD9-81ED-4DB2-BD59-A6C34878D82A}">
                    <a16:rowId xmlns:a16="http://schemas.microsoft.com/office/drawing/2014/main" val="4133098179"/>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3120</a:t>
                      </a:r>
                    </a:p>
                  </a:txBody>
                  <a:tcPr marL="22110" marR="22110" marT="17688" marB="17688" anchor="ctr">
                    <a:solidFill>
                      <a:schemeClr val="accent4">
                        <a:lumMod val="20000"/>
                        <a:lumOff val="80000"/>
                      </a:schemeClr>
                    </a:solidFill>
                  </a:tcPr>
                </a:tc>
                <a:tc>
                  <a:txBody>
                    <a:bodyPr/>
                    <a:lstStyle/>
                    <a:p>
                      <a:r>
                        <a:rPr lang="en-US" sz="1600" dirty="0">
                          <a:effectLst/>
                        </a:rPr>
                        <a:t>17198</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889572247"/>
                  </a:ext>
                </a:extLst>
              </a:tr>
              <a:tr h="300820">
                <a:tc>
                  <a:txBody>
                    <a:bodyPr/>
                    <a:lstStyle/>
                    <a:p>
                      <a:r>
                        <a:rPr lang="en-US" sz="1600">
                          <a:effectLst/>
                        </a:rPr>
                        <a:t>NA</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158</a:t>
                      </a:r>
                    </a:p>
                  </a:txBody>
                  <a:tcPr marL="22110" marR="22110" marT="17688" marB="17688" anchor="ctr">
                    <a:solidFill>
                      <a:schemeClr val="accent4">
                        <a:lumMod val="20000"/>
                        <a:lumOff val="80000"/>
                      </a:schemeClr>
                    </a:solidFill>
                  </a:tcPr>
                </a:tc>
                <a:tc>
                  <a:txBody>
                    <a:bodyPr/>
                    <a:lstStyle/>
                    <a:p>
                      <a:r>
                        <a:rPr lang="en-US" sz="1600" dirty="0">
                          <a:effectLst/>
                        </a:rPr>
                        <a:t>765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24611021"/>
                  </a:ext>
                </a:extLst>
              </a:tr>
              <a:tr h="300820">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33</a:t>
                      </a:r>
                    </a:p>
                  </a:txBody>
                  <a:tcPr marL="22110" marR="22110" marT="17688" marB="17688" anchor="ctr">
                    <a:solidFill>
                      <a:srgbClr val="FF0000"/>
                    </a:solidFill>
                  </a:tcPr>
                </a:tc>
                <a:tc>
                  <a:txBody>
                    <a:bodyPr/>
                    <a:lstStyle/>
                    <a:p>
                      <a:r>
                        <a:rPr lang="en-US" sz="1600" dirty="0">
                          <a:effectLst/>
                        </a:rPr>
                        <a:t>267</a:t>
                      </a:r>
                    </a:p>
                  </a:txBody>
                  <a:tcPr marL="23485" marR="23485" marT="18788" marB="18788" anchor="ctr">
                    <a:solidFill>
                      <a:srgbClr val="FF0000"/>
                    </a:solidFill>
                  </a:tcPr>
                </a:tc>
                <a:extLst>
                  <a:ext uri="{0D108BD9-81ED-4DB2-BD59-A6C34878D82A}">
                    <a16:rowId xmlns:a16="http://schemas.microsoft.com/office/drawing/2014/main" val="1060612901"/>
                  </a:ext>
                </a:extLst>
              </a:tr>
              <a:tr h="300820">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449</a:t>
                      </a:r>
                    </a:p>
                  </a:txBody>
                  <a:tcPr marL="22110" marR="22110" marT="17688" marB="17688" anchor="ctr">
                    <a:solidFill>
                      <a:schemeClr val="accent4">
                        <a:lumMod val="20000"/>
                        <a:lumOff val="80000"/>
                      </a:schemeClr>
                    </a:solidFill>
                  </a:tcPr>
                </a:tc>
                <a:tc>
                  <a:txBody>
                    <a:bodyPr/>
                    <a:lstStyle/>
                    <a:p>
                      <a:r>
                        <a:rPr lang="en-US" sz="1600" dirty="0">
                          <a:effectLst/>
                        </a:rPr>
                        <a:t>1831</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850845760"/>
                  </a:ext>
                </a:extLst>
              </a:tr>
              <a:tr h="300820">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693</a:t>
                      </a:r>
                    </a:p>
                  </a:txBody>
                  <a:tcPr marL="22110" marR="22110" marT="17688" marB="17688" anchor="ctr">
                    <a:solidFill>
                      <a:srgbClr val="FF0000"/>
                    </a:solidFill>
                  </a:tcPr>
                </a:tc>
                <a:tc>
                  <a:txBody>
                    <a:bodyPr/>
                    <a:lstStyle/>
                    <a:p>
                      <a:r>
                        <a:rPr lang="en-US" sz="1600" dirty="0">
                          <a:effectLst/>
                        </a:rPr>
                        <a:t>3292</a:t>
                      </a:r>
                    </a:p>
                  </a:txBody>
                  <a:tcPr marL="23485" marR="23485" marT="18788" marB="18788" anchor="ctr">
                    <a:solidFill>
                      <a:srgbClr val="FF0000"/>
                    </a:solidFill>
                  </a:tcPr>
                </a:tc>
                <a:extLst>
                  <a:ext uri="{0D108BD9-81ED-4DB2-BD59-A6C34878D82A}">
                    <a16:rowId xmlns:a16="http://schemas.microsoft.com/office/drawing/2014/main" val="1101410913"/>
                  </a:ext>
                </a:extLst>
              </a:tr>
              <a:tr h="300820">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het</a:t>
                      </a:r>
                    </a:p>
                  </a:txBody>
                  <a:tcPr marL="22110" marR="22110" marT="17688" marB="17688" anchor="ctr">
                    <a:solidFill>
                      <a:schemeClr val="accent4">
                        <a:lumMod val="20000"/>
                        <a:lumOff val="80000"/>
                      </a:schemeClr>
                    </a:solidFill>
                  </a:tcPr>
                </a:tc>
                <a:tc>
                  <a:txBody>
                    <a:bodyPr/>
                    <a:lstStyle/>
                    <a:p>
                      <a:r>
                        <a:rPr lang="en-US" sz="1600">
                          <a:effectLst/>
                        </a:rPr>
                        <a:t>1422</a:t>
                      </a:r>
                    </a:p>
                  </a:txBody>
                  <a:tcPr marL="22110" marR="22110" marT="17688" marB="17688" anchor="ctr">
                    <a:solidFill>
                      <a:schemeClr val="accent4">
                        <a:lumMod val="20000"/>
                        <a:lumOff val="80000"/>
                      </a:schemeClr>
                    </a:solidFill>
                  </a:tcPr>
                </a:tc>
                <a:tc>
                  <a:txBody>
                    <a:bodyPr/>
                    <a:lstStyle/>
                    <a:p>
                      <a:r>
                        <a:rPr lang="en-US" sz="1600" dirty="0">
                          <a:effectLst/>
                        </a:rPr>
                        <a:t>7462</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010928521"/>
                  </a:ext>
                </a:extLst>
              </a:tr>
              <a:tr h="300820">
                <a:tc>
                  <a:txBody>
                    <a:bodyPr/>
                    <a:lstStyle/>
                    <a:p>
                      <a:r>
                        <a:rPr lang="en-US" sz="160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1003</a:t>
                      </a:r>
                    </a:p>
                  </a:txBody>
                  <a:tcPr marL="22110" marR="22110" marT="17688" marB="17688" anchor="ctr">
                    <a:solidFill>
                      <a:schemeClr val="accent4">
                        <a:lumMod val="20000"/>
                        <a:lumOff val="80000"/>
                      </a:schemeClr>
                    </a:solidFill>
                  </a:tcPr>
                </a:tc>
                <a:tc>
                  <a:txBody>
                    <a:bodyPr/>
                    <a:lstStyle/>
                    <a:p>
                      <a:r>
                        <a:rPr lang="en-US" sz="1600" dirty="0">
                          <a:effectLst/>
                        </a:rPr>
                        <a:t>3675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456887319"/>
                  </a:ext>
                </a:extLst>
              </a:tr>
              <a:tr h="300820">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38884</a:t>
                      </a:r>
                    </a:p>
                  </a:txBody>
                  <a:tcPr marL="22110" marR="22110" marT="17688" marB="17688" anchor="ctr">
                    <a:solidFill>
                      <a:srgbClr val="92D050"/>
                    </a:solidFill>
                  </a:tcPr>
                </a:tc>
                <a:tc>
                  <a:txBody>
                    <a:bodyPr/>
                    <a:lstStyle/>
                    <a:p>
                      <a:r>
                        <a:rPr lang="en-US" sz="1600" dirty="0">
                          <a:effectLst/>
                        </a:rPr>
                        <a:t>178715</a:t>
                      </a:r>
                    </a:p>
                  </a:txBody>
                  <a:tcPr marL="23485" marR="23485" marT="18788" marB="18788" anchor="ctr">
                    <a:solidFill>
                      <a:srgbClr val="92D050"/>
                    </a:solidFill>
                  </a:tcPr>
                </a:tc>
                <a:extLst>
                  <a:ext uri="{0D108BD9-81ED-4DB2-BD59-A6C34878D82A}">
                    <a16:rowId xmlns:a16="http://schemas.microsoft.com/office/drawing/2014/main" val="2407746599"/>
                  </a:ext>
                </a:extLst>
              </a:tr>
            </a:tbl>
          </a:graphicData>
        </a:graphic>
      </p:graphicFrame>
      <p:graphicFrame>
        <p:nvGraphicFramePr>
          <p:cNvPr id="5" name="Table 5">
            <a:extLst>
              <a:ext uri="{FF2B5EF4-FFF2-40B4-BE49-F238E27FC236}">
                <a16:creationId xmlns:a16="http://schemas.microsoft.com/office/drawing/2014/main" id="{2F45DF47-5452-2B49-B3D9-35915068DF35}"/>
              </a:ext>
            </a:extLst>
          </p:cNvPr>
          <p:cNvGraphicFramePr>
            <a:graphicFrameLocks noGrp="1"/>
          </p:cNvGraphicFramePr>
          <p:nvPr>
            <p:extLst>
              <p:ext uri="{D42A27DB-BD31-4B8C-83A1-F6EECF244321}">
                <p14:modId xmlns:p14="http://schemas.microsoft.com/office/powerpoint/2010/main" val="1146172740"/>
              </p:ext>
            </p:extLst>
          </p:nvPr>
        </p:nvGraphicFramePr>
        <p:xfrm>
          <a:off x="528116" y="3429000"/>
          <a:ext cx="3390741" cy="1545771"/>
        </p:xfrm>
        <a:graphic>
          <a:graphicData uri="http://schemas.openxmlformats.org/drawingml/2006/table">
            <a:tbl>
              <a:tblPr>
                <a:tableStyleId>{5940675A-B579-460E-94D1-54222C63F5DA}</a:tableStyleId>
              </a:tblPr>
              <a:tblGrid>
                <a:gridCol w="767284">
                  <a:extLst>
                    <a:ext uri="{9D8B030D-6E8A-4147-A177-3AD203B41FA5}">
                      <a16:colId xmlns:a16="http://schemas.microsoft.com/office/drawing/2014/main" val="298993595"/>
                    </a:ext>
                  </a:extLst>
                </a:gridCol>
                <a:gridCol w="740229">
                  <a:extLst>
                    <a:ext uri="{9D8B030D-6E8A-4147-A177-3AD203B41FA5}">
                      <a16:colId xmlns:a16="http://schemas.microsoft.com/office/drawing/2014/main" val="3856636425"/>
                    </a:ext>
                  </a:extLst>
                </a:gridCol>
                <a:gridCol w="1164771">
                  <a:extLst>
                    <a:ext uri="{9D8B030D-6E8A-4147-A177-3AD203B41FA5}">
                      <a16:colId xmlns:a16="http://schemas.microsoft.com/office/drawing/2014/main" val="1194037803"/>
                    </a:ext>
                  </a:extLst>
                </a:gridCol>
                <a:gridCol w="718457">
                  <a:extLst>
                    <a:ext uri="{9D8B030D-6E8A-4147-A177-3AD203B41FA5}">
                      <a16:colId xmlns:a16="http://schemas.microsoft.com/office/drawing/2014/main" val="3198074171"/>
                    </a:ext>
                  </a:extLst>
                </a:gridCol>
              </a:tblGrid>
              <a:tr h="515257">
                <a:tc>
                  <a:txBody>
                    <a:bodyPr/>
                    <a:lstStyle/>
                    <a:p>
                      <a:endParaRPr lang="en-GB" sz="1400" dirty="0"/>
                    </a:p>
                  </a:txBody>
                  <a:tcPr>
                    <a:noFill/>
                  </a:tcPr>
                </a:tc>
                <a:tc>
                  <a:txBody>
                    <a:bodyPr/>
                    <a:lstStyle/>
                    <a:p>
                      <a:r>
                        <a:rPr lang="en-GB" sz="1400" dirty="0"/>
                        <a:t>Fixed</a:t>
                      </a:r>
                    </a:p>
                  </a:txBody>
                  <a:tcPr>
                    <a:solidFill>
                      <a:schemeClr val="bg1">
                        <a:lumMod val="85000"/>
                      </a:schemeClr>
                    </a:solidFill>
                  </a:tcPr>
                </a:tc>
                <a:tc>
                  <a:txBody>
                    <a:bodyPr/>
                    <a:lstStyle/>
                    <a:p>
                      <a:r>
                        <a:rPr lang="en-GB" sz="1400" dirty="0"/>
                        <a:t>Polymorphic</a:t>
                      </a:r>
                    </a:p>
                  </a:txBody>
                  <a:tcPr>
                    <a:solidFill>
                      <a:srgbClr val="91CE4F"/>
                    </a:solidFill>
                  </a:tcPr>
                </a:tc>
                <a:tc>
                  <a:txBody>
                    <a:bodyPr/>
                    <a:lstStyle/>
                    <a:p>
                      <a:r>
                        <a:rPr lang="en-GB" sz="1400" dirty="0"/>
                        <a:t>Ratio</a:t>
                      </a:r>
                    </a:p>
                  </a:txBody>
                  <a:tcPr>
                    <a:solidFill>
                      <a:schemeClr val="bg1">
                        <a:lumMod val="85000"/>
                      </a:schemeClr>
                    </a:solidFill>
                  </a:tcPr>
                </a:tc>
                <a:extLst>
                  <a:ext uri="{0D108BD9-81ED-4DB2-BD59-A6C34878D82A}">
                    <a16:rowId xmlns:a16="http://schemas.microsoft.com/office/drawing/2014/main" val="2156922573"/>
                  </a:ext>
                </a:extLst>
              </a:tr>
              <a:tr h="515257">
                <a:tc>
                  <a:txBody>
                    <a:bodyPr/>
                    <a:lstStyle/>
                    <a:p>
                      <a:r>
                        <a:rPr lang="en-GB" sz="1400" dirty="0"/>
                        <a:t>INDELs</a:t>
                      </a:r>
                    </a:p>
                  </a:txBody>
                  <a:tcPr>
                    <a:solidFill>
                      <a:schemeClr val="bg1">
                        <a:lumMod val="85000"/>
                      </a:schemeClr>
                    </a:solidFill>
                  </a:tcPr>
                </a:tc>
                <a:tc>
                  <a:txBody>
                    <a:bodyPr/>
                    <a:lstStyle/>
                    <a:p>
                      <a:r>
                        <a:rPr lang="en-GB" sz="1400" dirty="0"/>
                        <a:t>10511</a:t>
                      </a:r>
                    </a:p>
                  </a:txBody>
                  <a:tcPr/>
                </a:tc>
                <a:tc>
                  <a:txBody>
                    <a:bodyPr/>
                    <a:lstStyle/>
                    <a:p>
                      <a:r>
                        <a:rPr lang="en-GB" sz="1400" dirty="0"/>
                        <a:t>20000</a:t>
                      </a:r>
                    </a:p>
                  </a:txBody>
                  <a:tcPr>
                    <a:solidFill>
                      <a:srgbClr val="91CE4F"/>
                    </a:solidFill>
                  </a:tcPr>
                </a:tc>
                <a:tc>
                  <a:txBody>
                    <a:bodyPr/>
                    <a:lstStyle/>
                    <a:p>
                      <a:r>
                        <a:rPr lang="en-GB" sz="1400" dirty="0"/>
                        <a:t>1.9</a:t>
                      </a:r>
                    </a:p>
                  </a:txBody>
                  <a:tcPr/>
                </a:tc>
                <a:extLst>
                  <a:ext uri="{0D108BD9-81ED-4DB2-BD59-A6C34878D82A}">
                    <a16:rowId xmlns:a16="http://schemas.microsoft.com/office/drawing/2014/main" val="2484650901"/>
                  </a:ext>
                </a:extLst>
              </a:tr>
              <a:tr h="515257">
                <a:tc>
                  <a:txBody>
                    <a:bodyPr/>
                    <a:lstStyle/>
                    <a:p>
                      <a:r>
                        <a:rPr lang="en-GB" sz="1400" dirty="0"/>
                        <a:t>SNPs</a:t>
                      </a:r>
                    </a:p>
                  </a:txBody>
                  <a:tcPr>
                    <a:solidFill>
                      <a:schemeClr val="bg1">
                        <a:lumMod val="85000"/>
                      </a:schemeClr>
                    </a:solidFill>
                  </a:tcPr>
                </a:tc>
                <a:tc>
                  <a:txBody>
                    <a:bodyPr/>
                    <a:lstStyle/>
                    <a:p>
                      <a:r>
                        <a:rPr lang="en-GB" sz="1400" dirty="0"/>
                        <a:t>43355</a:t>
                      </a:r>
                    </a:p>
                  </a:txBody>
                  <a:tcPr/>
                </a:tc>
                <a:tc>
                  <a:txBody>
                    <a:bodyPr/>
                    <a:lstStyle/>
                    <a:p>
                      <a:r>
                        <a:rPr lang="en-GB" sz="1400" dirty="0"/>
                        <a:t>89745</a:t>
                      </a:r>
                    </a:p>
                  </a:txBody>
                  <a:tcPr>
                    <a:solidFill>
                      <a:srgbClr val="91CE4F"/>
                    </a:solidFill>
                  </a:tcPr>
                </a:tc>
                <a:tc>
                  <a:txBody>
                    <a:bodyPr/>
                    <a:lstStyle/>
                    <a:p>
                      <a:r>
                        <a:rPr lang="en-GB" sz="1400" dirty="0"/>
                        <a:t>2.1</a:t>
                      </a:r>
                    </a:p>
                  </a:txBody>
                  <a:tcPr/>
                </a:tc>
                <a:extLst>
                  <a:ext uri="{0D108BD9-81ED-4DB2-BD59-A6C34878D82A}">
                    <a16:rowId xmlns:a16="http://schemas.microsoft.com/office/drawing/2014/main" val="825248952"/>
                  </a:ext>
                </a:extLst>
              </a:tr>
            </a:tbl>
          </a:graphicData>
        </a:graphic>
      </p:graphicFrame>
    </p:spTree>
    <p:extLst>
      <p:ext uri="{BB962C8B-B14F-4D97-AF65-F5344CB8AC3E}">
        <p14:creationId xmlns:p14="http://schemas.microsoft.com/office/powerpoint/2010/main" val="1557500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E8E011B-3B23-CF40-BCD3-C4CB7FD8EBE8}"/>
              </a:ext>
            </a:extLst>
          </p:cNvPr>
          <p:cNvGraphicFramePr>
            <a:graphicFrameLocks noGrp="1"/>
          </p:cNvGraphicFramePr>
          <p:nvPr>
            <p:extLst>
              <p:ext uri="{D42A27DB-BD31-4B8C-83A1-F6EECF244321}">
                <p14:modId xmlns:p14="http://schemas.microsoft.com/office/powerpoint/2010/main" val="1686893740"/>
              </p:ext>
            </p:extLst>
          </p:nvPr>
        </p:nvGraphicFramePr>
        <p:xfrm>
          <a:off x="83458" y="1769535"/>
          <a:ext cx="5968998" cy="3318930"/>
        </p:xfrm>
        <a:graphic>
          <a:graphicData uri="http://schemas.openxmlformats.org/drawingml/2006/table">
            <a:tbl>
              <a:tblPr bandRow="1">
                <a:tableStyleId>{5C22544A-7EE6-4342-B048-85BDC9FD1C3A}</a:tableStyleId>
              </a:tblPr>
              <a:tblGrid>
                <a:gridCol w="994833">
                  <a:extLst>
                    <a:ext uri="{9D8B030D-6E8A-4147-A177-3AD203B41FA5}">
                      <a16:colId xmlns:a16="http://schemas.microsoft.com/office/drawing/2014/main" val="1122499975"/>
                    </a:ext>
                  </a:extLst>
                </a:gridCol>
                <a:gridCol w="994833">
                  <a:extLst>
                    <a:ext uri="{9D8B030D-6E8A-4147-A177-3AD203B41FA5}">
                      <a16:colId xmlns:a16="http://schemas.microsoft.com/office/drawing/2014/main" val="3672245095"/>
                    </a:ext>
                  </a:extLst>
                </a:gridCol>
                <a:gridCol w="994833">
                  <a:extLst>
                    <a:ext uri="{9D8B030D-6E8A-4147-A177-3AD203B41FA5}">
                      <a16:colId xmlns:a16="http://schemas.microsoft.com/office/drawing/2014/main" val="3744831420"/>
                    </a:ext>
                  </a:extLst>
                </a:gridCol>
                <a:gridCol w="994833">
                  <a:extLst>
                    <a:ext uri="{9D8B030D-6E8A-4147-A177-3AD203B41FA5}">
                      <a16:colId xmlns:a16="http://schemas.microsoft.com/office/drawing/2014/main" val="1670834702"/>
                    </a:ext>
                  </a:extLst>
                </a:gridCol>
                <a:gridCol w="994833">
                  <a:extLst>
                    <a:ext uri="{9D8B030D-6E8A-4147-A177-3AD203B41FA5}">
                      <a16:colId xmlns:a16="http://schemas.microsoft.com/office/drawing/2014/main" val="337628753"/>
                    </a:ext>
                  </a:extLst>
                </a:gridCol>
                <a:gridCol w="994833">
                  <a:extLst>
                    <a:ext uri="{9D8B030D-6E8A-4147-A177-3AD203B41FA5}">
                      <a16:colId xmlns:a16="http://schemas.microsoft.com/office/drawing/2014/main" val="3415385851"/>
                    </a:ext>
                  </a:extLst>
                </a:gridCol>
              </a:tblGrid>
              <a:tr h="331893">
                <a:tc>
                  <a:txBody>
                    <a:bodyPr/>
                    <a:lstStyle/>
                    <a:p>
                      <a:r>
                        <a:rPr lang="en-GB" sz="1400" dirty="0"/>
                        <a:t>Island</a:t>
                      </a:r>
                    </a:p>
                  </a:txBody>
                  <a:tcPr/>
                </a:tc>
                <a:tc>
                  <a:txBody>
                    <a:bodyPr/>
                    <a:lstStyle/>
                    <a:p>
                      <a:r>
                        <a:rPr lang="en-GB" sz="1400" dirty="0"/>
                        <a:t>Ecotype</a:t>
                      </a:r>
                    </a:p>
                  </a:txBody>
                  <a:tcPr/>
                </a:tc>
                <a:tc>
                  <a:txBody>
                    <a:bodyPr/>
                    <a:lstStyle/>
                    <a:p>
                      <a:r>
                        <a:rPr lang="en-GB" sz="1400" dirty="0"/>
                        <a:t>N</a:t>
                      </a:r>
                    </a:p>
                  </a:txBody>
                  <a:tcPr/>
                </a:tc>
                <a:tc>
                  <a:txBody>
                    <a:bodyPr/>
                    <a:lstStyle/>
                    <a:p>
                      <a:r>
                        <a:rPr lang="en-GB" sz="1400" dirty="0"/>
                        <a:t>INDELs</a:t>
                      </a:r>
                    </a:p>
                  </a:txBody>
                  <a:tcPr/>
                </a:tc>
                <a:tc>
                  <a:txBody>
                    <a:bodyPr/>
                    <a:lstStyle/>
                    <a:p>
                      <a:r>
                        <a:rPr lang="en-GB" sz="1400" dirty="0"/>
                        <a:t>SNPs</a:t>
                      </a:r>
                    </a:p>
                  </a:txBody>
                  <a:tcPr/>
                </a:tc>
                <a:tc>
                  <a:txBody>
                    <a:bodyPr/>
                    <a:lstStyle/>
                    <a:p>
                      <a:r>
                        <a:rPr lang="en-GB" sz="1400" dirty="0"/>
                        <a:t>TOT</a:t>
                      </a:r>
                    </a:p>
                  </a:txBody>
                  <a:tcPr/>
                </a:tc>
                <a:extLst>
                  <a:ext uri="{0D108BD9-81ED-4DB2-BD59-A6C34878D82A}">
                    <a16:rowId xmlns:a16="http://schemas.microsoft.com/office/drawing/2014/main" val="405067872"/>
                  </a:ext>
                </a:extLst>
              </a:tr>
              <a:tr h="331893">
                <a:tc>
                  <a:txBody>
                    <a:bodyPr/>
                    <a:lstStyle/>
                    <a:p>
                      <a:r>
                        <a:rPr lang="en-GB" sz="1400" dirty="0"/>
                        <a:t>CZA</a:t>
                      </a:r>
                    </a:p>
                  </a:txBody>
                  <a:tcPr/>
                </a:tc>
                <a:tc>
                  <a:txBody>
                    <a:bodyPr/>
                    <a:lstStyle/>
                    <a:p>
                      <a:r>
                        <a:rPr lang="en-GB" sz="1400" dirty="0"/>
                        <a:t>CRAB</a:t>
                      </a:r>
                    </a:p>
                  </a:txBody>
                  <a:tcPr/>
                </a:tc>
                <a:tc>
                  <a:txBody>
                    <a:bodyPr/>
                    <a:lstStyle/>
                    <a:p>
                      <a:r>
                        <a:rPr lang="en-GB" sz="1400" dirty="0"/>
                        <a:t>69</a:t>
                      </a:r>
                    </a:p>
                  </a:txBody>
                  <a:tcPr/>
                </a:tc>
                <a:tc>
                  <a:txBody>
                    <a:bodyPr/>
                    <a:lstStyle/>
                    <a:p>
                      <a:r>
                        <a:rPr lang="en-GB" sz="1400" dirty="0"/>
                        <a:t>7977</a:t>
                      </a:r>
                    </a:p>
                  </a:txBody>
                  <a:tcPr/>
                </a:tc>
                <a:tc>
                  <a:txBody>
                    <a:bodyPr/>
                    <a:lstStyle/>
                    <a:p>
                      <a:r>
                        <a:rPr lang="en-GB" sz="1400" dirty="0"/>
                        <a:t>38304</a:t>
                      </a:r>
                    </a:p>
                  </a:txBody>
                  <a:tcPr/>
                </a:tc>
                <a:tc>
                  <a:txBody>
                    <a:bodyPr/>
                    <a:lstStyle/>
                    <a:p>
                      <a:r>
                        <a:rPr lang="en-GB" sz="1400" dirty="0"/>
                        <a:t>46281</a:t>
                      </a:r>
                    </a:p>
                  </a:txBody>
                  <a:tcPr/>
                </a:tc>
                <a:extLst>
                  <a:ext uri="{0D108BD9-81ED-4DB2-BD59-A6C34878D82A}">
                    <a16:rowId xmlns:a16="http://schemas.microsoft.com/office/drawing/2014/main" val="2580575327"/>
                  </a:ext>
                </a:extLst>
              </a:tr>
              <a:tr h="331893">
                <a:tc>
                  <a:txBody>
                    <a:bodyPr/>
                    <a:lstStyle/>
                    <a:p>
                      <a:r>
                        <a:rPr lang="en-GB" sz="1400" dirty="0"/>
                        <a:t>CZA</a:t>
                      </a:r>
                    </a:p>
                  </a:txBody>
                  <a:tcPr/>
                </a:tc>
                <a:tc>
                  <a:txBody>
                    <a:bodyPr/>
                    <a:lstStyle/>
                    <a:p>
                      <a:r>
                        <a:rPr lang="en-GB" sz="1400" dirty="0"/>
                        <a:t>WAVE L</a:t>
                      </a:r>
                    </a:p>
                  </a:txBody>
                  <a:tcPr/>
                </a:tc>
                <a:tc>
                  <a:txBody>
                    <a:bodyPr/>
                    <a:lstStyle/>
                    <a:p>
                      <a:r>
                        <a:rPr lang="en-GB" sz="1400" dirty="0"/>
                        <a:t>62</a:t>
                      </a:r>
                    </a:p>
                  </a:txBody>
                  <a:tcPr/>
                </a:tc>
                <a:tc>
                  <a:txBody>
                    <a:bodyPr/>
                    <a:lstStyle/>
                    <a:p>
                      <a:r>
                        <a:rPr lang="en-GB" sz="1400" dirty="0"/>
                        <a:t>7836</a:t>
                      </a:r>
                    </a:p>
                  </a:txBody>
                  <a:tcPr/>
                </a:tc>
                <a:tc>
                  <a:txBody>
                    <a:bodyPr/>
                    <a:lstStyle/>
                    <a:p>
                      <a:r>
                        <a:rPr lang="en-GB" sz="1400" dirty="0"/>
                        <a:t>37843</a:t>
                      </a:r>
                    </a:p>
                  </a:txBody>
                  <a:tcPr/>
                </a:tc>
                <a:tc>
                  <a:txBody>
                    <a:bodyPr/>
                    <a:lstStyle/>
                    <a:p>
                      <a:r>
                        <a:rPr lang="en-GB" sz="1400" dirty="0"/>
                        <a:t>45679</a:t>
                      </a:r>
                    </a:p>
                  </a:txBody>
                  <a:tcPr/>
                </a:tc>
                <a:extLst>
                  <a:ext uri="{0D108BD9-81ED-4DB2-BD59-A6C34878D82A}">
                    <a16:rowId xmlns:a16="http://schemas.microsoft.com/office/drawing/2014/main" val="1193857690"/>
                  </a:ext>
                </a:extLst>
              </a:tr>
              <a:tr h="331893">
                <a:tc>
                  <a:txBody>
                    <a:bodyPr/>
                    <a:lstStyle/>
                    <a:p>
                      <a:r>
                        <a:rPr lang="en-GB" sz="1400" dirty="0"/>
                        <a:t>CZA</a:t>
                      </a:r>
                    </a:p>
                  </a:txBody>
                  <a:tcPr/>
                </a:tc>
                <a:tc>
                  <a:txBody>
                    <a:bodyPr/>
                    <a:lstStyle/>
                    <a:p>
                      <a:r>
                        <a:rPr lang="en-GB" sz="1400" dirty="0"/>
                        <a:t>WAVE R</a:t>
                      </a:r>
                    </a:p>
                  </a:txBody>
                  <a:tcPr/>
                </a:tc>
                <a:tc>
                  <a:txBody>
                    <a:bodyPr/>
                    <a:lstStyle/>
                    <a:p>
                      <a:r>
                        <a:rPr lang="en-GB" sz="1400" dirty="0"/>
                        <a:t>23</a:t>
                      </a:r>
                    </a:p>
                  </a:txBody>
                  <a:tcPr/>
                </a:tc>
                <a:tc>
                  <a:txBody>
                    <a:bodyPr/>
                    <a:lstStyle/>
                    <a:p>
                      <a:r>
                        <a:rPr lang="en-GB" sz="1400" dirty="0"/>
                        <a:t>9352</a:t>
                      </a:r>
                    </a:p>
                  </a:txBody>
                  <a:tcPr/>
                </a:tc>
                <a:tc>
                  <a:txBody>
                    <a:bodyPr/>
                    <a:lstStyle/>
                    <a:p>
                      <a:r>
                        <a:rPr lang="en-GB" sz="1400" dirty="0"/>
                        <a:t>44548</a:t>
                      </a:r>
                    </a:p>
                  </a:txBody>
                  <a:tcPr/>
                </a:tc>
                <a:tc>
                  <a:txBody>
                    <a:bodyPr/>
                    <a:lstStyle/>
                    <a:p>
                      <a:r>
                        <a:rPr lang="en-GB" sz="1400" dirty="0"/>
                        <a:t>53900</a:t>
                      </a:r>
                    </a:p>
                  </a:txBody>
                  <a:tcPr/>
                </a:tc>
                <a:extLst>
                  <a:ext uri="{0D108BD9-81ED-4DB2-BD59-A6C34878D82A}">
                    <a16:rowId xmlns:a16="http://schemas.microsoft.com/office/drawing/2014/main" val="500052006"/>
                  </a:ext>
                </a:extLst>
              </a:tr>
              <a:tr h="331893">
                <a:tc>
                  <a:txBody>
                    <a:bodyPr/>
                    <a:lstStyle/>
                    <a:p>
                      <a:r>
                        <a:rPr lang="en-GB" sz="1400" dirty="0"/>
                        <a:t>CZB</a:t>
                      </a:r>
                    </a:p>
                  </a:txBody>
                  <a:tcPr/>
                </a:tc>
                <a:tc>
                  <a:txBody>
                    <a:bodyPr/>
                    <a:lstStyle/>
                    <a:p>
                      <a:r>
                        <a:rPr lang="en-GB" sz="1400" dirty="0"/>
                        <a:t>CRAB</a:t>
                      </a:r>
                    </a:p>
                  </a:txBody>
                  <a:tcPr/>
                </a:tc>
                <a:tc>
                  <a:txBody>
                    <a:bodyPr/>
                    <a:lstStyle/>
                    <a:p>
                      <a:r>
                        <a:rPr lang="en-GB" sz="1400" dirty="0"/>
                        <a:t>64</a:t>
                      </a:r>
                    </a:p>
                  </a:txBody>
                  <a:tcPr/>
                </a:tc>
                <a:tc>
                  <a:txBody>
                    <a:bodyPr/>
                    <a:lstStyle/>
                    <a:p>
                      <a:r>
                        <a:rPr lang="en-GB" sz="1400" dirty="0"/>
                        <a:t>9751</a:t>
                      </a:r>
                    </a:p>
                  </a:txBody>
                  <a:tcPr/>
                </a:tc>
                <a:tc>
                  <a:txBody>
                    <a:bodyPr/>
                    <a:lstStyle/>
                    <a:p>
                      <a:r>
                        <a:rPr lang="en-GB" sz="1400" dirty="0"/>
                        <a:t>46233</a:t>
                      </a:r>
                    </a:p>
                  </a:txBody>
                  <a:tcPr/>
                </a:tc>
                <a:tc>
                  <a:txBody>
                    <a:bodyPr/>
                    <a:lstStyle/>
                    <a:p>
                      <a:r>
                        <a:rPr lang="en-GB" sz="1400" dirty="0"/>
                        <a:t>55984</a:t>
                      </a:r>
                    </a:p>
                  </a:txBody>
                  <a:tcPr/>
                </a:tc>
                <a:extLst>
                  <a:ext uri="{0D108BD9-81ED-4DB2-BD59-A6C34878D82A}">
                    <a16:rowId xmlns:a16="http://schemas.microsoft.com/office/drawing/2014/main" val="980823171"/>
                  </a:ext>
                </a:extLst>
              </a:tr>
              <a:tr h="331893">
                <a:tc>
                  <a:txBody>
                    <a:bodyPr/>
                    <a:lstStyle/>
                    <a:p>
                      <a:r>
                        <a:rPr lang="en-GB" sz="1400" dirty="0"/>
                        <a:t>CZB</a:t>
                      </a:r>
                    </a:p>
                  </a:txBody>
                  <a:tcPr/>
                </a:tc>
                <a:tc>
                  <a:txBody>
                    <a:bodyPr/>
                    <a:lstStyle/>
                    <a:p>
                      <a:r>
                        <a:rPr lang="en-GB" sz="1400" dirty="0"/>
                        <a:t>WAVE L</a:t>
                      </a:r>
                    </a:p>
                  </a:txBody>
                  <a:tcPr/>
                </a:tc>
                <a:tc>
                  <a:txBody>
                    <a:bodyPr/>
                    <a:lstStyle/>
                    <a:p>
                      <a:r>
                        <a:rPr lang="en-GB" sz="1400" dirty="0"/>
                        <a:t>59</a:t>
                      </a:r>
                    </a:p>
                  </a:txBody>
                  <a:tcPr/>
                </a:tc>
                <a:tc>
                  <a:txBody>
                    <a:bodyPr/>
                    <a:lstStyle/>
                    <a:p>
                      <a:r>
                        <a:rPr lang="en-GB" sz="1400" dirty="0"/>
                        <a:t>9394</a:t>
                      </a:r>
                    </a:p>
                  </a:txBody>
                  <a:tcPr/>
                </a:tc>
                <a:tc>
                  <a:txBody>
                    <a:bodyPr/>
                    <a:lstStyle/>
                    <a:p>
                      <a:r>
                        <a:rPr lang="en-GB" sz="1400" dirty="0"/>
                        <a:t>44480</a:t>
                      </a:r>
                    </a:p>
                  </a:txBody>
                  <a:tcPr/>
                </a:tc>
                <a:tc>
                  <a:txBody>
                    <a:bodyPr/>
                    <a:lstStyle/>
                    <a:p>
                      <a:r>
                        <a:rPr lang="en-GB" sz="1400" dirty="0"/>
                        <a:t>53874</a:t>
                      </a:r>
                    </a:p>
                  </a:txBody>
                  <a:tcPr/>
                </a:tc>
                <a:extLst>
                  <a:ext uri="{0D108BD9-81ED-4DB2-BD59-A6C34878D82A}">
                    <a16:rowId xmlns:a16="http://schemas.microsoft.com/office/drawing/2014/main" val="3233287661"/>
                  </a:ext>
                </a:extLst>
              </a:tr>
              <a:tr h="331893">
                <a:tc>
                  <a:txBody>
                    <a:bodyPr/>
                    <a:lstStyle/>
                    <a:p>
                      <a:r>
                        <a:rPr lang="en-GB" sz="1400" dirty="0"/>
                        <a:t>CZB</a:t>
                      </a:r>
                    </a:p>
                  </a:txBody>
                  <a:tcPr/>
                </a:tc>
                <a:tc>
                  <a:txBody>
                    <a:bodyPr/>
                    <a:lstStyle/>
                    <a:p>
                      <a:r>
                        <a:rPr lang="en-GB" sz="1400" dirty="0"/>
                        <a:t>WAVE R</a:t>
                      </a:r>
                    </a:p>
                  </a:txBody>
                  <a:tcPr/>
                </a:tc>
                <a:tc>
                  <a:txBody>
                    <a:bodyPr/>
                    <a:lstStyle/>
                    <a:p>
                      <a:r>
                        <a:rPr lang="en-GB" sz="1400" dirty="0"/>
                        <a:t>45</a:t>
                      </a:r>
                    </a:p>
                  </a:txBody>
                  <a:tcPr/>
                </a:tc>
                <a:tc>
                  <a:txBody>
                    <a:bodyPr/>
                    <a:lstStyle/>
                    <a:p>
                      <a:r>
                        <a:rPr lang="en-GB" sz="1400" dirty="0"/>
                        <a:t>10311</a:t>
                      </a:r>
                    </a:p>
                  </a:txBody>
                  <a:tcPr/>
                </a:tc>
                <a:tc>
                  <a:txBody>
                    <a:bodyPr/>
                    <a:lstStyle/>
                    <a:p>
                      <a:r>
                        <a:rPr lang="en-GB" sz="1400" dirty="0"/>
                        <a:t>48558</a:t>
                      </a:r>
                    </a:p>
                  </a:txBody>
                  <a:tcPr/>
                </a:tc>
                <a:tc>
                  <a:txBody>
                    <a:bodyPr/>
                    <a:lstStyle/>
                    <a:p>
                      <a:r>
                        <a:rPr lang="en-GB" sz="1400" dirty="0"/>
                        <a:t>58869</a:t>
                      </a:r>
                    </a:p>
                  </a:txBody>
                  <a:tcPr/>
                </a:tc>
                <a:extLst>
                  <a:ext uri="{0D108BD9-81ED-4DB2-BD59-A6C34878D82A}">
                    <a16:rowId xmlns:a16="http://schemas.microsoft.com/office/drawing/2014/main" val="856716825"/>
                  </a:ext>
                </a:extLst>
              </a:tr>
              <a:tr h="331893">
                <a:tc>
                  <a:txBody>
                    <a:bodyPr/>
                    <a:lstStyle/>
                    <a:p>
                      <a:r>
                        <a:rPr lang="en-GB" sz="1400" dirty="0"/>
                        <a:t>CZD</a:t>
                      </a:r>
                    </a:p>
                  </a:txBody>
                  <a:tcPr/>
                </a:tc>
                <a:tc>
                  <a:txBody>
                    <a:bodyPr/>
                    <a:lstStyle/>
                    <a:p>
                      <a:r>
                        <a:rPr lang="en-GB" sz="1400" dirty="0"/>
                        <a:t>CRAB</a:t>
                      </a:r>
                    </a:p>
                  </a:txBody>
                  <a:tcPr/>
                </a:tc>
                <a:tc>
                  <a:txBody>
                    <a:bodyPr/>
                    <a:lstStyle/>
                    <a:p>
                      <a:r>
                        <a:rPr lang="en-GB" sz="1400" dirty="0"/>
                        <a:t>67</a:t>
                      </a:r>
                    </a:p>
                  </a:txBody>
                  <a:tcPr/>
                </a:tc>
                <a:tc>
                  <a:txBody>
                    <a:bodyPr/>
                    <a:lstStyle/>
                    <a:p>
                      <a:r>
                        <a:rPr lang="en-GB" sz="1400" dirty="0"/>
                        <a:t>9764</a:t>
                      </a:r>
                    </a:p>
                  </a:txBody>
                  <a:tcPr/>
                </a:tc>
                <a:tc>
                  <a:txBody>
                    <a:bodyPr/>
                    <a:lstStyle/>
                    <a:p>
                      <a:r>
                        <a:rPr lang="en-GB" sz="1400" dirty="0"/>
                        <a:t>46659</a:t>
                      </a:r>
                    </a:p>
                  </a:txBody>
                  <a:tcPr/>
                </a:tc>
                <a:tc>
                  <a:txBody>
                    <a:bodyPr/>
                    <a:lstStyle/>
                    <a:p>
                      <a:r>
                        <a:rPr lang="en-GB" sz="1400" dirty="0"/>
                        <a:t>56423</a:t>
                      </a:r>
                    </a:p>
                  </a:txBody>
                  <a:tcPr/>
                </a:tc>
                <a:extLst>
                  <a:ext uri="{0D108BD9-81ED-4DB2-BD59-A6C34878D82A}">
                    <a16:rowId xmlns:a16="http://schemas.microsoft.com/office/drawing/2014/main" val="3665707619"/>
                  </a:ext>
                </a:extLst>
              </a:tr>
              <a:tr h="331893">
                <a:tc>
                  <a:txBody>
                    <a:bodyPr/>
                    <a:lstStyle/>
                    <a:p>
                      <a:r>
                        <a:rPr lang="en-GB" sz="1400" dirty="0"/>
                        <a:t>CZD</a:t>
                      </a:r>
                    </a:p>
                  </a:txBody>
                  <a:tcPr/>
                </a:tc>
                <a:tc>
                  <a:txBody>
                    <a:bodyPr/>
                    <a:lstStyle/>
                    <a:p>
                      <a:r>
                        <a:rPr lang="en-GB" sz="1400" dirty="0"/>
                        <a:t>WAVE L</a:t>
                      </a:r>
                    </a:p>
                  </a:txBody>
                  <a:tcPr/>
                </a:tc>
                <a:tc>
                  <a:txBody>
                    <a:bodyPr/>
                    <a:lstStyle/>
                    <a:p>
                      <a:r>
                        <a:rPr lang="en-GB" sz="1400" dirty="0"/>
                        <a:t>31</a:t>
                      </a:r>
                    </a:p>
                  </a:txBody>
                  <a:tcPr/>
                </a:tc>
                <a:tc>
                  <a:txBody>
                    <a:bodyPr/>
                    <a:lstStyle/>
                    <a:p>
                      <a:r>
                        <a:rPr lang="en-GB" sz="1400" dirty="0"/>
                        <a:t>10864</a:t>
                      </a:r>
                    </a:p>
                  </a:txBody>
                  <a:tcPr/>
                </a:tc>
                <a:tc>
                  <a:txBody>
                    <a:bodyPr/>
                    <a:lstStyle/>
                    <a:p>
                      <a:r>
                        <a:rPr lang="en-GB" sz="1400" dirty="0"/>
                        <a:t>51446</a:t>
                      </a:r>
                    </a:p>
                  </a:txBody>
                  <a:tcPr/>
                </a:tc>
                <a:tc>
                  <a:txBody>
                    <a:bodyPr/>
                    <a:lstStyle/>
                    <a:p>
                      <a:r>
                        <a:rPr lang="en-GB" sz="1400" dirty="0"/>
                        <a:t>62310</a:t>
                      </a:r>
                    </a:p>
                  </a:txBody>
                  <a:tcPr/>
                </a:tc>
                <a:extLst>
                  <a:ext uri="{0D108BD9-81ED-4DB2-BD59-A6C34878D82A}">
                    <a16:rowId xmlns:a16="http://schemas.microsoft.com/office/drawing/2014/main" val="4055182826"/>
                  </a:ext>
                </a:extLst>
              </a:tr>
              <a:tr h="331893">
                <a:tc>
                  <a:txBody>
                    <a:bodyPr/>
                    <a:lstStyle/>
                    <a:p>
                      <a:r>
                        <a:rPr lang="en-GB" sz="1400" dirty="0"/>
                        <a:t>CZD</a:t>
                      </a:r>
                    </a:p>
                  </a:txBody>
                  <a:tcPr/>
                </a:tc>
                <a:tc>
                  <a:txBody>
                    <a:bodyPr/>
                    <a:lstStyle/>
                    <a:p>
                      <a:r>
                        <a:rPr lang="en-GB" sz="1400" dirty="0"/>
                        <a:t>WAVE R</a:t>
                      </a:r>
                    </a:p>
                  </a:txBody>
                  <a:tcPr/>
                </a:tc>
                <a:tc>
                  <a:txBody>
                    <a:bodyPr/>
                    <a:lstStyle/>
                    <a:p>
                      <a:r>
                        <a:rPr lang="en-GB" sz="1400" dirty="0"/>
                        <a:t>73</a:t>
                      </a:r>
                    </a:p>
                  </a:txBody>
                  <a:tcPr/>
                </a:tc>
                <a:tc>
                  <a:txBody>
                    <a:bodyPr/>
                    <a:lstStyle/>
                    <a:p>
                      <a:r>
                        <a:rPr lang="en-GB" sz="1400" dirty="0"/>
                        <a:t>9732</a:t>
                      </a:r>
                    </a:p>
                  </a:txBody>
                  <a:tcPr/>
                </a:tc>
                <a:tc>
                  <a:txBody>
                    <a:bodyPr/>
                    <a:lstStyle/>
                    <a:p>
                      <a:r>
                        <a:rPr lang="en-GB" sz="1400" dirty="0"/>
                        <a:t>46449</a:t>
                      </a:r>
                    </a:p>
                  </a:txBody>
                  <a:tcPr/>
                </a:tc>
                <a:tc>
                  <a:txBody>
                    <a:bodyPr/>
                    <a:lstStyle/>
                    <a:p>
                      <a:r>
                        <a:rPr lang="en-GB" sz="1400" dirty="0"/>
                        <a:t>56181</a:t>
                      </a:r>
                    </a:p>
                  </a:txBody>
                  <a:tcPr/>
                </a:tc>
                <a:extLst>
                  <a:ext uri="{0D108BD9-81ED-4DB2-BD59-A6C34878D82A}">
                    <a16:rowId xmlns:a16="http://schemas.microsoft.com/office/drawing/2014/main" val="2443884119"/>
                  </a:ext>
                </a:extLst>
              </a:tr>
            </a:tbl>
          </a:graphicData>
        </a:graphic>
      </p:graphicFrame>
      <p:sp>
        <p:nvSpPr>
          <p:cNvPr id="5" name="TextBox 4">
            <a:extLst>
              <a:ext uri="{FF2B5EF4-FFF2-40B4-BE49-F238E27FC236}">
                <a16:creationId xmlns:a16="http://schemas.microsoft.com/office/drawing/2014/main" id="{43772F90-F9EF-9D47-8D3A-E1BBA6B64DA0}"/>
              </a:ext>
            </a:extLst>
          </p:cNvPr>
          <p:cNvSpPr txBox="1"/>
          <p:nvPr/>
        </p:nvSpPr>
        <p:spPr>
          <a:xfrm>
            <a:off x="478971" y="424543"/>
            <a:ext cx="2365071" cy="369332"/>
          </a:xfrm>
          <a:prstGeom prst="rect">
            <a:avLst/>
          </a:prstGeom>
          <a:noFill/>
        </p:spPr>
        <p:txBody>
          <a:bodyPr wrap="none" rtlCol="0">
            <a:spAutoFit/>
          </a:bodyPr>
          <a:lstStyle/>
          <a:p>
            <a:pPr marL="285750" indent="-285750">
              <a:buFont typeface="Arial" panose="020B0604020202020204" pitchFamily="34" charset="0"/>
              <a:buChar char="•"/>
            </a:pPr>
            <a:r>
              <a:rPr lang="en-GB" dirty="0"/>
              <a:t>Fixed + polymorphic</a:t>
            </a:r>
          </a:p>
        </p:txBody>
      </p:sp>
      <p:graphicFrame>
        <p:nvGraphicFramePr>
          <p:cNvPr id="6" name="Table 2">
            <a:extLst>
              <a:ext uri="{FF2B5EF4-FFF2-40B4-BE49-F238E27FC236}">
                <a16:creationId xmlns:a16="http://schemas.microsoft.com/office/drawing/2014/main" id="{A0E2C456-F7F4-E743-A8C2-D121D6D0E810}"/>
              </a:ext>
            </a:extLst>
          </p:cNvPr>
          <p:cNvGraphicFramePr>
            <a:graphicFrameLocks noGrp="1"/>
          </p:cNvGraphicFramePr>
          <p:nvPr>
            <p:extLst>
              <p:ext uri="{D42A27DB-BD31-4B8C-83A1-F6EECF244321}">
                <p14:modId xmlns:p14="http://schemas.microsoft.com/office/powerpoint/2010/main" val="1354552893"/>
              </p:ext>
            </p:extLst>
          </p:nvPr>
        </p:nvGraphicFramePr>
        <p:xfrm>
          <a:off x="6168572" y="1769535"/>
          <a:ext cx="5968998" cy="3318930"/>
        </p:xfrm>
        <a:graphic>
          <a:graphicData uri="http://schemas.openxmlformats.org/drawingml/2006/table">
            <a:tbl>
              <a:tblPr bandRow="1">
                <a:tableStyleId>{5C22544A-7EE6-4342-B048-85BDC9FD1C3A}</a:tableStyleId>
              </a:tblPr>
              <a:tblGrid>
                <a:gridCol w="994833">
                  <a:extLst>
                    <a:ext uri="{9D8B030D-6E8A-4147-A177-3AD203B41FA5}">
                      <a16:colId xmlns:a16="http://schemas.microsoft.com/office/drawing/2014/main" val="1122499975"/>
                    </a:ext>
                  </a:extLst>
                </a:gridCol>
                <a:gridCol w="994833">
                  <a:extLst>
                    <a:ext uri="{9D8B030D-6E8A-4147-A177-3AD203B41FA5}">
                      <a16:colId xmlns:a16="http://schemas.microsoft.com/office/drawing/2014/main" val="3672245095"/>
                    </a:ext>
                  </a:extLst>
                </a:gridCol>
                <a:gridCol w="994833">
                  <a:extLst>
                    <a:ext uri="{9D8B030D-6E8A-4147-A177-3AD203B41FA5}">
                      <a16:colId xmlns:a16="http://schemas.microsoft.com/office/drawing/2014/main" val="3744831420"/>
                    </a:ext>
                  </a:extLst>
                </a:gridCol>
                <a:gridCol w="994833">
                  <a:extLst>
                    <a:ext uri="{9D8B030D-6E8A-4147-A177-3AD203B41FA5}">
                      <a16:colId xmlns:a16="http://schemas.microsoft.com/office/drawing/2014/main" val="1670834702"/>
                    </a:ext>
                  </a:extLst>
                </a:gridCol>
                <a:gridCol w="994833">
                  <a:extLst>
                    <a:ext uri="{9D8B030D-6E8A-4147-A177-3AD203B41FA5}">
                      <a16:colId xmlns:a16="http://schemas.microsoft.com/office/drawing/2014/main" val="337628753"/>
                    </a:ext>
                  </a:extLst>
                </a:gridCol>
                <a:gridCol w="994833">
                  <a:extLst>
                    <a:ext uri="{9D8B030D-6E8A-4147-A177-3AD203B41FA5}">
                      <a16:colId xmlns:a16="http://schemas.microsoft.com/office/drawing/2014/main" val="3415385851"/>
                    </a:ext>
                  </a:extLst>
                </a:gridCol>
              </a:tblGrid>
              <a:tr h="331893">
                <a:tc>
                  <a:txBody>
                    <a:bodyPr/>
                    <a:lstStyle/>
                    <a:p>
                      <a:r>
                        <a:rPr lang="en-GB" sz="1400" dirty="0"/>
                        <a:t>Island</a:t>
                      </a:r>
                    </a:p>
                  </a:txBody>
                  <a:tcPr/>
                </a:tc>
                <a:tc>
                  <a:txBody>
                    <a:bodyPr/>
                    <a:lstStyle/>
                    <a:p>
                      <a:r>
                        <a:rPr lang="en-GB" sz="1400" dirty="0"/>
                        <a:t>Ecotype</a:t>
                      </a:r>
                    </a:p>
                  </a:txBody>
                  <a:tcPr/>
                </a:tc>
                <a:tc>
                  <a:txBody>
                    <a:bodyPr/>
                    <a:lstStyle/>
                    <a:p>
                      <a:r>
                        <a:rPr lang="en-GB" sz="1400" dirty="0"/>
                        <a:t>N-1</a:t>
                      </a:r>
                    </a:p>
                  </a:txBody>
                  <a:tcPr/>
                </a:tc>
                <a:tc>
                  <a:txBody>
                    <a:bodyPr/>
                    <a:lstStyle/>
                    <a:p>
                      <a:r>
                        <a:rPr lang="en-GB" sz="1400" dirty="0"/>
                        <a:t>INDELs</a:t>
                      </a:r>
                    </a:p>
                  </a:txBody>
                  <a:tcPr/>
                </a:tc>
                <a:tc>
                  <a:txBody>
                    <a:bodyPr/>
                    <a:lstStyle/>
                    <a:p>
                      <a:r>
                        <a:rPr lang="en-GB" sz="1400" dirty="0"/>
                        <a:t>SNPs</a:t>
                      </a:r>
                    </a:p>
                  </a:txBody>
                  <a:tcPr/>
                </a:tc>
                <a:tc>
                  <a:txBody>
                    <a:bodyPr/>
                    <a:lstStyle/>
                    <a:p>
                      <a:r>
                        <a:rPr lang="en-GB" sz="1400" dirty="0"/>
                        <a:t>TOT</a:t>
                      </a:r>
                    </a:p>
                  </a:txBody>
                  <a:tcPr/>
                </a:tc>
                <a:extLst>
                  <a:ext uri="{0D108BD9-81ED-4DB2-BD59-A6C34878D82A}">
                    <a16:rowId xmlns:a16="http://schemas.microsoft.com/office/drawing/2014/main" val="405067872"/>
                  </a:ext>
                </a:extLst>
              </a:tr>
              <a:tr h="331893">
                <a:tc>
                  <a:txBody>
                    <a:bodyPr/>
                    <a:lstStyle/>
                    <a:p>
                      <a:r>
                        <a:rPr lang="en-GB" sz="1400" dirty="0"/>
                        <a:t>CZA</a:t>
                      </a:r>
                    </a:p>
                  </a:txBody>
                  <a:tcPr/>
                </a:tc>
                <a:tc>
                  <a:txBody>
                    <a:bodyPr/>
                    <a:lstStyle/>
                    <a:p>
                      <a:r>
                        <a:rPr lang="en-GB" sz="1400" dirty="0"/>
                        <a:t>CRAB</a:t>
                      </a:r>
                    </a:p>
                  </a:txBody>
                  <a:tcPr/>
                </a:tc>
                <a:tc>
                  <a:txBody>
                    <a:bodyPr/>
                    <a:lstStyle/>
                    <a:p>
                      <a:r>
                        <a:rPr lang="en-GB" sz="1400" dirty="0"/>
                        <a:t>68</a:t>
                      </a:r>
                    </a:p>
                  </a:txBody>
                  <a:tcPr/>
                </a:tc>
                <a:tc>
                  <a:txBody>
                    <a:bodyPr/>
                    <a:lstStyle/>
                    <a:p>
                      <a:r>
                        <a:rPr lang="en-GB" sz="1400" dirty="0"/>
                        <a:t>9180</a:t>
                      </a:r>
                    </a:p>
                  </a:txBody>
                  <a:tcPr/>
                </a:tc>
                <a:tc>
                  <a:txBody>
                    <a:bodyPr/>
                    <a:lstStyle/>
                    <a:p>
                      <a:r>
                        <a:rPr lang="en-GB" sz="1400" dirty="0"/>
                        <a:t>43755</a:t>
                      </a:r>
                    </a:p>
                  </a:txBody>
                  <a:tcPr/>
                </a:tc>
                <a:tc>
                  <a:txBody>
                    <a:bodyPr/>
                    <a:lstStyle/>
                    <a:p>
                      <a:r>
                        <a:rPr lang="en-GB" sz="1400" dirty="0"/>
                        <a:t>52935</a:t>
                      </a:r>
                    </a:p>
                  </a:txBody>
                  <a:tcPr/>
                </a:tc>
                <a:extLst>
                  <a:ext uri="{0D108BD9-81ED-4DB2-BD59-A6C34878D82A}">
                    <a16:rowId xmlns:a16="http://schemas.microsoft.com/office/drawing/2014/main" val="2580575327"/>
                  </a:ext>
                </a:extLst>
              </a:tr>
              <a:tr h="331893">
                <a:tc>
                  <a:txBody>
                    <a:bodyPr/>
                    <a:lstStyle/>
                    <a:p>
                      <a:r>
                        <a:rPr lang="en-GB" sz="1400" dirty="0"/>
                        <a:t>CZA</a:t>
                      </a:r>
                    </a:p>
                  </a:txBody>
                  <a:tcPr/>
                </a:tc>
                <a:tc>
                  <a:txBody>
                    <a:bodyPr/>
                    <a:lstStyle/>
                    <a:p>
                      <a:r>
                        <a:rPr lang="en-GB" sz="1400" dirty="0"/>
                        <a:t>WAVE L</a:t>
                      </a:r>
                    </a:p>
                  </a:txBody>
                  <a:tcPr/>
                </a:tc>
                <a:tc>
                  <a:txBody>
                    <a:bodyPr/>
                    <a:lstStyle/>
                    <a:p>
                      <a:r>
                        <a:rPr lang="en-GB" sz="1400" dirty="0"/>
                        <a:t>61</a:t>
                      </a:r>
                    </a:p>
                  </a:txBody>
                  <a:tcPr/>
                </a:tc>
                <a:tc>
                  <a:txBody>
                    <a:bodyPr/>
                    <a:lstStyle/>
                    <a:p>
                      <a:r>
                        <a:rPr lang="en-GB" sz="1400" dirty="0"/>
                        <a:t>9114</a:t>
                      </a:r>
                    </a:p>
                  </a:txBody>
                  <a:tcPr/>
                </a:tc>
                <a:tc>
                  <a:txBody>
                    <a:bodyPr/>
                    <a:lstStyle/>
                    <a:p>
                      <a:r>
                        <a:rPr lang="en-GB" sz="1400" dirty="0"/>
                        <a:t>43474</a:t>
                      </a:r>
                    </a:p>
                  </a:txBody>
                  <a:tcPr/>
                </a:tc>
                <a:tc>
                  <a:txBody>
                    <a:bodyPr/>
                    <a:lstStyle/>
                    <a:p>
                      <a:r>
                        <a:rPr lang="en-GB" sz="1400" dirty="0"/>
                        <a:t>52588</a:t>
                      </a:r>
                    </a:p>
                  </a:txBody>
                  <a:tcPr/>
                </a:tc>
                <a:extLst>
                  <a:ext uri="{0D108BD9-81ED-4DB2-BD59-A6C34878D82A}">
                    <a16:rowId xmlns:a16="http://schemas.microsoft.com/office/drawing/2014/main" val="1193857690"/>
                  </a:ext>
                </a:extLst>
              </a:tr>
              <a:tr h="331893">
                <a:tc>
                  <a:txBody>
                    <a:bodyPr/>
                    <a:lstStyle/>
                    <a:p>
                      <a:r>
                        <a:rPr lang="en-GB" sz="1400" dirty="0"/>
                        <a:t>CZA</a:t>
                      </a:r>
                    </a:p>
                  </a:txBody>
                  <a:tcPr/>
                </a:tc>
                <a:tc>
                  <a:txBody>
                    <a:bodyPr/>
                    <a:lstStyle/>
                    <a:p>
                      <a:r>
                        <a:rPr lang="en-GB" sz="1400" dirty="0"/>
                        <a:t>WAVE R</a:t>
                      </a:r>
                    </a:p>
                  </a:txBody>
                  <a:tcPr/>
                </a:tc>
                <a:tc>
                  <a:txBody>
                    <a:bodyPr/>
                    <a:lstStyle/>
                    <a:p>
                      <a:r>
                        <a:rPr lang="en-GB" sz="1400" dirty="0"/>
                        <a:t>22</a:t>
                      </a:r>
                    </a:p>
                  </a:txBody>
                  <a:tcPr/>
                </a:tc>
                <a:tc>
                  <a:txBody>
                    <a:bodyPr/>
                    <a:lstStyle/>
                    <a:p>
                      <a:r>
                        <a:rPr lang="en-GB" sz="1400" dirty="0"/>
                        <a:t>10859</a:t>
                      </a:r>
                    </a:p>
                  </a:txBody>
                  <a:tcPr/>
                </a:tc>
                <a:tc>
                  <a:txBody>
                    <a:bodyPr/>
                    <a:lstStyle/>
                    <a:p>
                      <a:r>
                        <a:rPr lang="en-GB" sz="1400" dirty="0"/>
                        <a:t>51438</a:t>
                      </a:r>
                    </a:p>
                  </a:txBody>
                  <a:tcPr/>
                </a:tc>
                <a:tc>
                  <a:txBody>
                    <a:bodyPr/>
                    <a:lstStyle/>
                    <a:p>
                      <a:r>
                        <a:rPr lang="en-GB" sz="1400" dirty="0"/>
                        <a:t>62297</a:t>
                      </a:r>
                    </a:p>
                  </a:txBody>
                  <a:tcPr/>
                </a:tc>
                <a:extLst>
                  <a:ext uri="{0D108BD9-81ED-4DB2-BD59-A6C34878D82A}">
                    <a16:rowId xmlns:a16="http://schemas.microsoft.com/office/drawing/2014/main" val="500052006"/>
                  </a:ext>
                </a:extLst>
              </a:tr>
              <a:tr h="331893">
                <a:tc>
                  <a:txBody>
                    <a:bodyPr/>
                    <a:lstStyle/>
                    <a:p>
                      <a:r>
                        <a:rPr lang="en-GB" sz="1400" dirty="0"/>
                        <a:t>CZB</a:t>
                      </a:r>
                    </a:p>
                  </a:txBody>
                  <a:tcPr/>
                </a:tc>
                <a:tc>
                  <a:txBody>
                    <a:bodyPr/>
                    <a:lstStyle/>
                    <a:p>
                      <a:r>
                        <a:rPr lang="en-GB" sz="1400" dirty="0"/>
                        <a:t>CRAB</a:t>
                      </a:r>
                    </a:p>
                  </a:txBody>
                  <a:tcPr/>
                </a:tc>
                <a:tc>
                  <a:txBody>
                    <a:bodyPr/>
                    <a:lstStyle/>
                    <a:p>
                      <a:r>
                        <a:rPr lang="en-GB" sz="1400" dirty="0"/>
                        <a:t>63</a:t>
                      </a:r>
                    </a:p>
                  </a:txBody>
                  <a:tcPr/>
                </a:tc>
                <a:tc>
                  <a:txBody>
                    <a:bodyPr/>
                    <a:lstStyle/>
                    <a:p>
                      <a:r>
                        <a:rPr lang="en-GB" sz="1400" dirty="0"/>
                        <a:t>11021</a:t>
                      </a:r>
                    </a:p>
                  </a:txBody>
                  <a:tcPr/>
                </a:tc>
                <a:tc>
                  <a:txBody>
                    <a:bodyPr/>
                    <a:lstStyle/>
                    <a:p>
                      <a:r>
                        <a:rPr lang="en-GB" sz="1400" dirty="0"/>
                        <a:t>52120</a:t>
                      </a:r>
                    </a:p>
                  </a:txBody>
                  <a:tcPr/>
                </a:tc>
                <a:tc>
                  <a:txBody>
                    <a:bodyPr/>
                    <a:lstStyle/>
                    <a:p>
                      <a:r>
                        <a:rPr lang="en-GB" sz="1400" dirty="0"/>
                        <a:t>63141</a:t>
                      </a:r>
                    </a:p>
                  </a:txBody>
                  <a:tcPr/>
                </a:tc>
                <a:extLst>
                  <a:ext uri="{0D108BD9-81ED-4DB2-BD59-A6C34878D82A}">
                    <a16:rowId xmlns:a16="http://schemas.microsoft.com/office/drawing/2014/main" val="980823171"/>
                  </a:ext>
                </a:extLst>
              </a:tr>
              <a:tr h="331893">
                <a:tc>
                  <a:txBody>
                    <a:bodyPr/>
                    <a:lstStyle/>
                    <a:p>
                      <a:r>
                        <a:rPr lang="en-GB" sz="1400" dirty="0"/>
                        <a:t>CZB</a:t>
                      </a:r>
                    </a:p>
                  </a:txBody>
                  <a:tcPr/>
                </a:tc>
                <a:tc>
                  <a:txBody>
                    <a:bodyPr/>
                    <a:lstStyle/>
                    <a:p>
                      <a:r>
                        <a:rPr lang="en-GB" sz="1400" dirty="0"/>
                        <a:t>WAVE L</a:t>
                      </a:r>
                    </a:p>
                  </a:txBody>
                  <a:tcPr/>
                </a:tc>
                <a:tc>
                  <a:txBody>
                    <a:bodyPr/>
                    <a:lstStyle/>
                    <a:p>
                      <a:r>
                        <a:rPr lang="en-GB" sz="1400" dirty="0"/>
                        <a:t>58</a:t>
                      </a:r>
                    </a:p>
                  </a:txBody>
                  <a:tcPr/>
                </a:tc>
                <a:tc>
                  <a:txBody>
                    <a:bodyPr/>
                    <a:lstStyle/>
                    <a:p>
                      <a:r>
                        <a:rPr lang="en-GB" sz="1400" dirty="0"/>
                        <a:t>10969</a:t>
                      </a:r>
                    </a:p>
                  </a:txBody>
                  <a:tcPr/>
                </a:tc>
                <a:tc>
                  <a:txBody>
                    <a:bodyPr/>
                    <a:lstStyle/>
                    <a:p>
                      <a:r>
                        <a:rPr lang="en-GB" sz="1400" dirty="0"/>
                        <a:t>51690</a:t>
                      </a:r>
                    </a:p>
                  </a:txBody>
                  <a:tcPr/>
                </a:tc>
                <a:tc>
                  <a:txBody>
                    <a:bodyPr/>
                    <a:lstStyle/>
                    <a:p>
                      <a:r>
                        <a:rPr lang="en-GB" sz="1400" dirty="0"/>
                        <a:t>62659</a:t>
                      </a:r>
                    </a:p>
                  </a:txBody>
                  <a:tcPr/>
                </a:tc>
                <a:extLst>
                  <a:ext uri="{0D108BD9-81ED-4DB2-BD59-A6C34878D82A}">
                    <a16:rowId xmlns:a16="http://schemas.microsoft.com/office/drawing/2014/main" val="3233287661"/>
                  </a:ext>
                </a:extLst>
              </a:tr>
              <a:tr h="331893">
                <a:tc>
                  <a:txBody>
                    <a:bodyPr/>
                    <a:lstStyle/>
                    <a:p>
                      <a:r>
                        <a:rPr lang="en-GB" sz="1400" dirty="0"/>
                        <a:t>CZB</a:t>
                      </a:r>
                    </a:p>
                  </a:txBody>
                  <a:tcPr/>
                </a:tc>
                <a:tc>
                  <a:txBody>
                    <a:bodyPr/>
                    <a:lstStyle/>
                    <a:p>
                      <a:r>
                        <a:rPr lang="en-GB" sz="1400" dirty="0"/>
                        <a:t>WAVE R</a:t>
                      </a:r>
                    </a:p>
                  </a:txBody>
                  <a:tcPr/>
                </a:tc>
                <a:tc>
                  <a:txBody>
                    <a:bodyPr/>
                    <a:lstStyle/>
                    <a:p>
                      <a:r>
                        <a:rPr lang="en-GB" sz="1400" dirty="0"/>
                        <a:t>44</a:t>
                      </a:r>
                    </a:p>
                  </a:txBody>
                  <a:tcPr/>
                </a:tc>
                <a:tc>
                  <a:txBody>
                    <a:bodyPr/>
                    <a:lstStyle/>
                    <a:p>
                      <a:r>
                        <a:rPr lang="en-GB" sz="1400" dirty="0"/>
                        <a:t>11611</a:t>
                      </a:r>
                    </a:p>
                  </a:txBody>
                  <a:tcPr/>
                </a:tc>
                <a:tc>
                  <a:txBody>
                    <a:bodyPr/>
                    <a:lstStyle/>
                    <a:p>
                      <a:r>
                        <a:rPr lang="en-GB" sz="1400" dirty="0"/>
                        <a:t>54820</a:t>
                      </a:r>
                    </a:p>
                  </a:txBody>
                  <a:tcPr/>
                </a:tc>
                <a:tc>
                  <a:txBody>
                    <a:bodyPr/>
                    <a:lstStyle/>
                    <a:p>
                      <a:r>
                        <a:rPr lang="en-GB" sz="1400" dirty="0"/>
                        <a:t>66431</a:t>
                      </a:r>
                    </a:p>
                  </a:txBody>
                  <a:tcPr/>
                </a:tc>
                <a:extLst>
                  <a:ext uri="{0D108BD9-81ED-4DB2-BD59-A6C34878D82A}">
                    <a16:rowId xmlns:a16="http://schemas.microsoft.com/office/drawing/2014/main" val="856716825"/>
                  </a:ext>
                </a:extLst>
              </a:tr>
              <a:tr h="331893">
                <a:tc>
                  <a:txBody>
                    <a:bodyPr/>
                    <a:lstStyle/>
                    <a:p>
                      <a:r>
                        <a:rPr lang="en-GB" sz="1400" dirty="0"/>
                        <a:t>CZD</a:t>
                      </a:r>
                    </a:p>
                  </a:txBody>
                  <a:tcPr/>
                </a:tc>
                <a:tc>
                  <a:txBody>
                    <a:bodyPr/>
                    <a:lstStyle/>
                    <a:p>
                      <a:r>
                        <a:rPr lang="en-GB" sz="1400" dirty="0"/>
                        <a:t>CRAB</a:t>
                      </a:r>
                    </a:p>
                  </a:txBody>
                  <a:tcPr/>
                </a:tc>
                <a:tc>
                  <a:txBody>
                    <a:bodyPr/>
                    <a:lstStyle/>
                    <a:p>
                      <a:r>
                        <a:rPr lang="en-GB" sz="1400" dirty="0"/>
                        <a:t>66</a:t>
                      </a:r>
                    </a:p>
                  </a:txBody>
                  <a:tcPr/>
                </a:tc>
                <a:tc>
                  <a:txBody>
                    <a:bodyPr/>
                    <a:lstStyle/>
                    <a:p>
                      <a:r>
                        <a:rPr lang="en-GB" sz="1400" dirty="0"/>
                        <a:t>11066</a:t>
                      </a:r>
                    </a:p>
                  </a:txBody>
                  <a:tcPr/>
                </a:tc>
                <a:tc>
                  <a:txBody>
                    <a:bodyPr/>
                    <a:lstStyle/>
                    <a:p>
                      <a:r>
                        <a:rPr lang="en-GB" sz="1400" dirty="0"/>
                        <a:t>52425</a:t>
                      </a:r>
                    </a:p>
                  </a:txBody>
                  <a:tcPr/>
                </a:tc>
                <a:tc>
                  <a:txBody>
                    <a:bodyPr/>
                    <a:lstStyle/>
                    <a:p>
                      <a:r>
                        <a:rPr lang="en-GB" sz="1400" dirty="0"/>
                        <a:t>63491</a:t>
                      </a:r>
                    </a:p>
                  </a:txBody>
                  <a:tcPr/>
                </a:tc>
                <a:extLst>
                  <a:ext uri="{0D108BD9-81ED-4DB2-BD59-A6C34878D82A}">
                    <a16:rowId xmlns:a16="http://schemas.microsoft.com/office/drawing/2014/main" val="3665707619"/>
                  </a:ext>
                </a:extLst>
              </a:tr>
              <a:tr h="331893">
                <a:tc>
                  <a:txBody>
                    <a:bodyPr/>
                    <a:lstStyle/>
                    <a:p>
                      <a:r>
                        <a:rPr lang="en-GB" sz="1400" dirty="0"/>
                        <a:t>CZD</a:t>
                      </a:r>
                    </a:p>
                  </a:txBody>
                  <a:tcPr/>
                </a:tc>
                <a:tc>
                  <a:txBody>
                    <a:bodyPr/>
                    <a:lstStyle/>
                    <a:p>
                      <a:r>
                        <a:rPr lang="en-GB" sz="1400" dirty="0"/>
                        <a:t>WAVE L</a:t>
                      </a:r>
                    </a:p>
                  </a:txBody>
                  <a:tcPr/>
                </a:tc>
                <a:tc>
                  <a:txBody>
                    <a:bodyPr/>
                    <a:lstStyle/>
                    <a:p>
                      <a:r>
                        <a:rPr lang="en-GB" sz="1400" dirty="0"/>
                        <a:t>30</a:t>
                      </a:r>
                    </a:p>
                  </a:txBody>
                  <a:tcPr/>
                </a:tc>
                <a:tc>
                  <a:txBody>
                    <a:bodyPr/>
                    <a:lstStyle/>
                    <a:p>
                      <a:r>
                        <a:rPr lang="en-GB" sz="1400" dirty="0"/>
                        <a:t>12327</a:t>
                      </a:r>
                    </a:p>
                  </a:txBody>
                  <a:tcPr/>
                </a:tc>
                <a:tc>
                  <a:txBody>
                    <a:bodyPr/>
                    <a:lstStyle/>
                    <a:p>
                      <a:r>
                        <a:rPr lang="en-GB" sz="1400" dirty="0"/>
                        <a:t>58256</a:t>
                      </a:r>
                    </a:p>
                  </a:txBody>
                  <a:tcPr/>
                </a:tc>
                <a:tc>
                  <a:txBody>
                    <a:bodyPr/>
                    <a:lstStyle/>
                    <a:p>
                      <a:r>
                        <a:rPr lang="en-GB" sz="1400" dirty="0"/>
                        <a:t>70583</a:t>
                      </a:r>
                    </a:p>
                  </a:txBody>
                  <a:tcPr/>
                </a:tc>
                <a:extLst>
                  <a:ext uri="{0D108BD9-81ED-4DB2-BD59-A6C34878D82A}">
                    <a16:rowId xmlns:a16="http://schemas.microsoft.com/office/drawing/2014/main" val="4055182826"/>
                  </a:ext>
                </a:extLst>
              </a:tr>
              <a:tr h="331893">
                <a:tc>
                  <a:txBody>
                    <a:bodyPr/>
                    <a:lstStyle/>
                    <a:p>
                      <a:r>
                        <a:rPr lang="en-GB" sz="1400" dirty="0"/>
                        <a:t>CZD</a:t>
                      </a:r>
                    </a:p>
                  </a:txBody>
                  <a:tcPr/>
                </a:tc>
                <a:tc>
                  <a:txBody>
                    <a:bodyPr/>
                    <a:lstStyle/>
                    <a:p>
                      <a:r>
                        <a:rPr lang="en-GB" sz="1400" dirty="0"/>
                        <a:t>WAVE R</a:t>
                      </a:r>
                    </a:p>
                  </a:txBody>
                  <a:tcPr/>
                </a:tc>
                <a:tc>
                  <a:txBody>
                    <a:bodyPr/>
                    <a:lstStyle/>
                    <a:p>
                      <a:r>
                        <a:rPr lang="en-GB" sz="1400" dirty="0"/>
                        <a:t>72</a:t>
                      </a:r>
                    </a:p>
                  </a:txBody>
                  <a:tcPr/>
                </a:tc>
                <a:tc>
                  <a:txBody>
                    <a:bodyPr/>
                    <a:lstStyle/>
                    <a:p>
                      <a:r>
                        <a:rPr lang="en-GB" sz="1400" dirty="0"/>
                        <a:t>10993</a:t>
                      </a:r>
                    </a:p>
                  </a:txBody>
                  <a:tcPr/>
                </a:tc>
                <a:tc>
                  <a:txBody>
                    <a:bodyPr/>
                    <a:lstStyle/>
                    <a:p>
                      <a:r>
                        <a:rPr lang="en-GB" sz="1400" dirty="0"/>
                        <a:t>52283</a:t>
                      </a:r>
                    </a:p>
                  </a:txBody>
                  <a:tcPr/>
                </a:tc>
                <a:tc>
                  <a:txBody>
                    <a:bodyPr/>
                    <a:lstStyle/>
                    <a:p>
                      <a:r>
                        <a:rPr lang="en-GB" sz="1400" dirty="0"/>
                        <a:t>63276</a:t>
                      </a:r>
                    </a:p>
                  </a:txBody>
                  <a:tcPr/>
                </a:tc>
                <a:extLst>
                  <a:ext uri="{0D108BD9-81ED-4DB2-BD59-A6C34878D82A}">
                    <a16:rowId xmlns:a16="http://schemas.microsoft.com/office/drawing/2014/main" val="2443884119"/>
                  </a:ext>
                </a:extLst>
              </a:tr>
            </a:tbl>
          </a:graphicData>
        </a:graphic>
      </p:graphicFrame>
    </p:spTree>
    <p:extLst>
      <p:ext uri="{BB962C8B-B14F-4D97-AF65-F5344CB8AC3E}">
        <p14:creationId xmlns:p14="http://schemas.microsoft.com/office/powerpoint/2010/main" val="52345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DF6520-EDB2-F542-8F0C-5B5C5851C99F}"/>
              </a:ext>
            </a:extLst>
          </p:cNvPr>
          <p:cNvPicPr>
            <a:picLocks noChangeAspect="1"/>
          </p:cNvPicPr>
          <p:nvPr/>
        </p:nvPicPr>
        <p:blipFill>
          <a:blip r:embed="rId2"/>
          <a:stretch>
            <a:fillRect/>
          </a:stretch>
        </p:blipFill>
        <p:spPr>
          <a:xfrm>
            <a:off x="3496970" y="0"/>
            <a:ext cx="8582014" cy="6858000"/>
          </a:xfrm>
          <a:prstGeom prst="rect">
            <a:avLst/>
          </a:prstGeom>
        </p:spPr>
      </p:pic>
      <p:sp>
        <p:nvSpPr>
          <p:cNvPr id="5" name="Rectangle 4">
            <a:extLst>
              <a:ext uri="{FF2B5EF4-FFF2-40B4-BE49-F238E27FC236}">
                <a16:creationId xmlns:a16="http://schemas.microsoft.com/office/drawing/2014/main" id="{FD3BB770-E744-054F-B4BB-DA2DB9BB6F96}"/>
              </a:ext>
            </a:extLst>
          </p:cNvPr>
          <p:cNvSpPr/>
          <p:nvPr/>
        </p:nvSpPr>
        <p:spPr>
          <a:xfrm>
            <a:off x="11225827" y="3309257"/>
            <a:ext cx="853157" cy="1208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397FDF5-8A59-2D4C-97F0-4912FF522EAB}"/>
              </a:ext>
            </a:extLst>
          </p:cNvPr>
          <p:cNvSpPr/>
          <p:nvPr/>
        </p:nvSpPr>
        <p:spPr>
          <a:xfrm>
            <a:off x="198147" y="189654"/>
            <a:ext cx="1951175" cy="369332"/>
          </a:xfrm>
          <a:prstGeom prst="rect">
            <a:avLst/>
          </a:prstGeom>
        </p:spPr>
        <p:txBody>
          <a:bodyPr wrap="none">
            <a:spAutoFit/>
          </a:bodyPr>
          <a:lstStyle/>
          <a:p>
            <a:pPr marL="342900" indent="-342900">
              <a:buFont typeface="+mj-lt"/>
              <a:buAutoNum type="arabicPeriod" startAt="3"/>
            </a:pPr>
            <a:r>
              <a:rPr lang="en-GB" b="1" dirty="0"/>
              <a:t>Outlier sharing</a:t>
            </a:r>
          </a:p>
        </p:txBody>
      </p:sp>
      <p:sp>
        <p:nvSpPr>
          <p:cNvPr id="7" name="TextBox 6">
            <a:extLst>
              <a:ext uri="{FF2B5EF4-FFF2-40B4-BE49-F238E27FC236}">
                <a16:creationId xmlns:a16="http://schemas.microsoft.com/office/drawing/2014/main" id="{81F67D3C-CE30-6343-9E15-628ECEA80C1A}"/>
              </a:ext>
            </a:extLst>
          </p:cNvPr>
          <p:cNvSpPr txBox="1"/>
          <p:nvPr/>
        </p:nvSpPr>
        <p:spPr>
          <a:xfrm>
            <a:off x="198147" y="666814"/>
            <a:ext cx="3542958" cy="307777"/>
          </a:xfrm>
          <a:prstGeom prst="rect">
            <a:avLst/>
          </a:prstGeom>
          <a:noFill/>
        </p:spPr>
        <p:txBody>
          <a:bodyPr wrap="none" rtlCol="0">
            <a:spAutoFit/>
          </a:bodyPr>
          <a:lstStyle/>
          <a:p>
            <a:pPr marL="285750" indent="-285750">
              <a:buFont typeface="Arial" panose="020B0604020202020204" pitchFamily="34" charset="0"/>
              <a:buChar char="•"/>
            </a:pPr>
            <a:r>
              <a:rPr lang="en-GB" sz="1400" dirty="0"/>
              <a:t>Variants after cline analysis (</a:t>
            </a:r>
            <a:r>
              <a:rPr lang="en-GB" sz="1400" dirty="0" err="1"/>
              <a:t>maf</a:t>
            </a:r>
            <a:r>
              <a:rPr lang="en-GB" sz="1400" dirty="0"/>
              <a:t> filter 0.1)</a:t>
            </a:r>
          </a:p>
        </p:txBody>
      </p:sp>
    </p:spTree>
    <p:extLst>
      <p:ext uri="{BB962C8B-B14F-4D97-AF65-F5344CB8AC3E}">
        <p14:creationId xmlns:p14="http://schemas.microsoft.com/office/powerpoint/2010/main" val="185700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104746-9502-BF42-B442-FC2DA9E881B8}"/>
              </a:ext>
            </a:extLst>
          </p:cNvPr>
          <p:cNvPicPr>
            <a:picLocks noChangeAspect="1"/>
          </p:cNvPicPr>
          <p:nvPr/>
        </p:nvPicPr>
        <p:blipFill>
          <a:blip r:embed="rId2"/>
          <a:stretch>
            <a:fillRect/>
          </a:stretch>
        </p:blipFill>
        <p:spPr>
          <a:xfrm>
            <a:off x="2062135" y="643466"/>
            <a:ext cx="8067730" cy="5571067"/>
          </a:xfrm>
          <a:prstGeom prst="rect">
            <a:avLst/>
          </a:prstGeom>
        </p:spPr>
      </p:pic>
    </p:spTree>
    <p:extLst>
      <p:ext uri="{BB962C8B-B14F-4D97-AF65-F5344CB8AC3E}">
        <p14:creationId xmlns:p14="http://schemas.microsoft.com/office/powerpoint/2010/main" val="2029847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5133-9CEF-0040-974C-6E6A43929D30}"/>
              </a:ext>
            </a:extLst>
          </p:cNvPr>
          <p:cNvSpPr txBox="1"/>
          <p:nvPr/>
        </p:nvSpPr>
        <p:spPr>
          <a:xfrm>
            <a:off x="1076446" y="868101"/>
            <a:ext cx="7862089" cy="923330"/>
          </a:xfrm>
          <a:prstGeom prst="rect">
            <a:avLst/>
          </a:prstGeom>
          <a:noFill/>
        </p:spPr>
        <p:txBody>
          <a:bodyPr wrap="none" rtlCol="0">
            <a:spAutoFit/>
          </a:bodyPr>
          <a:lstStyle/>
          <a:p>
            <a:pPr marL="285750" indent="-285750">
              <a:buFont typeface="Arial" panose="020B0604020202020204" pitchFamily="34" charset="0"/>
              <a:buChar char="•"/>
            </a:pPr>
            <a:r>
              <a:rPr lang="en-GB" dirty="0"/>
              <a:t>Divergent natural selection vs neutral processes</a:t>
            </a:r>
          </a:p>
          <a:p>
            <a:pPr marL="285750" indent="-285750">
              <a:buFont typeface="Arial" panose="020B0604020202020204" pitchFamily="34" charset="0"/>
              <a:buChar char="•"/>
            </a:pPr>
            <a:r>
              <a:rPr lang="en-GB" dirty="0"/>
              <a:t>Species with high diversity</a:t>
            </a:r>
          </a:p>
          <a:p>
            <a:pPr marL="285750" indent="-285750">
              <a:buFont typeface="Arial" panose="020B0604020202020204" pitchFamily="34" charset="0"/>
              <a:buChar char="•"/>
            </a:pPr>
            <a:r>
              <a:rPr lang="en-GB" dirty="0"/>
              <a:t>Systems with imperfect genomes can still contain useful functional information</a:t>
            </a:r>
          </a:p>
        </p:txBody>
      </p:sp>
      <p:sp>
        <p:nvSpPr>
          <p:cNvPr id="3" name="TextBox 2">
            <a:extLst>
              <a:ext uri="{FF2B5EF4-FFF2-40B4-BE49-F238E27FC236}">
                <a16:creationId xmlns:a16="http://schemas.microsoft.com/office/drawing/2014/main" id="{73417CCC-4934-B542-8466-8FABD072DFE2}"/>
              </a:ext>
            </a:extLst>
          </p:cNvPr>
          <p:cNvSpPr txBox="1"/>
          <p:nvPr/>
        </p:nvSpPr>
        <p:spPr>
          <a:xfrm>
            <a:off x="1250066" y="3113590"/>
            <a:ext cx="4348050" cy="1200329"/>
          </a:xfrm>
          <a:prstGeom prst="rect">
            <a:avLst/>
          </a:prstGeom>
          <a:noFill/>
        </p:spPr>
        <p:txBody>
          <a:bodyPr wrap="none" rtlCol="0">
            <a:spAutoFit/>
          </a:bodyPr>
          <a:lstStyle/>
          <a:p>
            <a:pPr marL="342900" indent="-342900">
              <a:buFont typeface="+mj-lt"/>
              <a:buAutoNum type="arabicPeriod"/>
            </a:pPr>
            <a:r>
              <a:rPr lang="en-GB" dirty="0"/>
              <a:t>Clustering of (different types) markers</a:t>
            </a:r>
          </a:p>
          <a:p>
            <a:pPr marL="342900" indent="-342900">
              <a:buFont typeface="+mj-lt"/>
              <a:buAutoNum type="arabicPeriod"/>
            </a:pPr>
            <a:r>
              <a:rPr lang="en-GB" dirty="0"/>
              <a:t>Unfolded allele frequency spectra (</a:t>
            </a:r>
            <a:r>
              <a:rPr lang="en-GB" dirty="0" err="1"/>
              <a:t>uAFS</a:t>
            </a:r>
            <a:r>
              <a:rPr lang="en-GB" dirty="0"/>
              <a:t>)</a:t>
            </a:r>
          </a:p>
          <a:p>
            <a:pPr marL="342900" indent="-342900">
              <a:buFont typeface="+mj-lt"/>
              <a:buAutoNum type="arabicPeriod"/>
            </a:pPr>
            <a:r>
              <a:rPr lang="en-GB" dirty="0"/>
              <a:t>Outlier sharing</a:t>
            </a:r>
          </a:p>
          <a:p>
            <a:pPr marL="342900" indent="-342900">
              <a:buFont typeface="+mj-lt"/>
              <a:buAutoNum type="arabicPeriod"/>
            </a:pPr>
            <a:r>
              <a:rPr lang="en-GB" dirty="0"/>
              <a:t>Distributions of cline parameters</a:t>
            </a:r>
          </a:p>
        </p:txBody>
      </p:sp>
      <p:sp>
        <p:nvSpPr>
          <p:cNvPr id="4" name="TextBox 3">
            <a:extLst>
              <a:ext uri="{FF2B5EF4-FFF2-40B4-BE49-F238E27FC236}">
                <a16:creationId xmlns:a16="http://schemas.microsoft.com/office/drawing/2014/main" id="{E0575A65-E5F2-544E-A20B-4AC528CC804B}"/>
              </a:ext>
            </a:extLst>
          </p:cNvPr>
          <p:cNvSpPr txBox="1"/>
          <p:nvPr/>
        </p:nvSpPr>
        <p:spPr>
          <a:xfrm>
            <a:off x="1076446" y="498769"/>
            <a:ext cx="4195379" cy="369332"/>
          </a:xfrm>
          <a:prstGeom prst="rect">
            <a:avLst/>
          </a:prstGeom>
          <a:noFill/>
        </p:spPr>
        <p:txBody>
          <a:bodyPr wrap="none" rtlCol="0">
            <a:spAutoFit/>
          </a:bodyPr>
          <a:lstStyle/>
          <a:p>
            <a:r>
              <a:rPr lang="en-GB" dirty="0"/>
              <a:t>Original aspects of the short INDELs paper:</a:t>
            </a:r>
          </a:p>
        </p:txBody>
      </p:sp>
      <p:sp>
        <p:nvSpPr>
          <p:cNvPr id="5" name="TextBox 4">
            <a:extLst>
              <a:ext uri="{FF2B5EF4-FFF2-40B4-BE49-F238E27FC236}">
                <a16:creationId xmlns:a16="http://schemas.microsoft.com/office/drawing/2014/main" id="{7582EF19-BA6B-6245-89EB-9D22A3FCE7F3}"/>
              </a:ext>
            </a:extLst>
          </p:cNvPr>
          <p:cNvSpPr txBox="1"/>
          <p:nvPr/>
        </p:nvSpPr>
        <p:spPr>
          <a:xfrm>
            <a:off x="1091112" y="2744258"/>
            <a:ext cx="2494273" cy="369332"/>
          </a:xfrm>
          <a:prstGeom prst="rect">
            <a:avLst/>
          </a:prstGeom>
          <a:noFill/>
        </p:spPr>
        <p:txBody>
          <a:bodyPr wrap="none" rtlCol="0">
            <a:spAutoFit/>
          </a:bodyPr>
          <a:lstStyle/>
          <a:p>
            <a:r>
              <a:rPr lang="en-GB" dirty="0"/>
              <a:t>INDEL-SNP comparisons:</a:t>
            </a:r>
          </a:p>
        </p:txBody>
      </p:sp>
    </p:spTree>
    <p:extLst>
      <p:ext uri="{BB962C8B-B14F-4D97-AF65-F5344CB8AC3E}">
        <p14:creationId xmlns:p14="http://schemas.microsoft.com/office/powerpoint/2010/main" val="173221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6926444" y="409596"/>
            <a:ext cx="4460012" cy="4247317"/>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br>
              <a:rPr lang="en-GB" dirty="0"/>
            </a:br>
            <a:endParaRPr lang="en-GB" dirty="0"/>
          </a:p>
          <a:p>
            <a:pPr marL="285750" indent="-285750">
              <a:buFont typeface="Arial" panose="020B0604020202020204" pitchFamily="34" charset="0"/>
              <a:buChar char="•"/>
            </a:pPr>
            <a:r>
              <a:rPr lang="en-GB" dirty="0">
                <a:solidFill>
                  <a:schemeClr val="bg2">
                    <a:lumMod val="90000"/>
                  </a:schemeClr>
                </a:solidFill>
              </a:rPr>
              <a:t>Kept variants inside and outside inversions</a:t>
            </a:r>
            <a:br>
              <a:rPr lang="en-GB" dirty="0">
                <a:solidFill>
                  <a:schemeClr val="bg2">
                    <a:lumMod val="90000"/>
                  </a:schemeClr>
                </a:solidFill>
              </a:rPr>
            </a:br>
            <a:r>
              <a:rPr lang="en-GB" dirty="0">
                <a:solidFill>
                  <a:schemeClr val="bg2">
                    <a:lumMod val="90000"/>
                  </a:schemeClr>
                </a:solidFill>
              </a:rPr>
              <a:t>Unique INDELs = 20005</a:t>
            </a:r>
            <a:br>
              <a:rPr lang="en-GB" dirty="0">
                <a:solidFill>
                  <a:schemeClr val="bg2">
                    <a:lumMod val="90000"/>
                  </a:schemeClr>
                </a:solidFill>
              </a:rPr>
            </a:br>
            <a:r>
              <a:rPr lang="en-GB" dirty="0">
                <a:solidFill>
                  <a:schemeClr val="bg2">
                    <a:lumMod val="90000"/>
                  </a:schemeClr>
                </a:solidFill>
              </a:rPr>
              <a:t>Unique SNPs = 89770</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 map position and </a:t>
            </a:r>
            <a:r>
              <a:rPr lang="en-GB" u="sng" dirty="0"/>
              <a:t>inversions</a:t>
            </a:r>
            <a:br>
              <a:rPr lang="en-GB" dirty="0"/>
            </a:br>
            <a:r>
              <a:rPr lang="en-GB" dirty="0"/>
              <a:t>Unique INDELs = 7206</a:t>
            </a:r>
            <a:br>
              <a:rPr lang="en-GB" dirty="0"/>
            </a:br>
            <a:r>
              <a:rPr lang="en-GB" dirty="0"/>
              <a:t>Unique SNPs = 34287</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solidFill>
                  <a:schemeClr val="bg2">
                    <a:lumMod val="90000"/>
                  </a:schemeClr>
                </a:solidFill>
              </a:rPr>
              <a:t>Without map position</a:t>
            </a:r>
            <a:br>
              <a:rPr lang="en-GB" dirty="0">
                <a:solidFill>
                  <a:schemeClr val="bg2">
                    <a:lumMod val="90000"/>
                  </a:schemeClr>
                </a:solidFill>
              </a:rPr>
            </a:br>
            <a:r>
              <a:rPr lang="en-GB" dirty="0">
                <a:solidFill>
                  <a:schemeClr val="bg2">
                    <a:lumMod val="90000"/>
                  </a:schemeClr>
                </a:solidFill>
              </a:rPr>
              <a:t>Unique INDELs = 12796</a:t>
            </a:r>
            <a:br>
              <a:rPr lang="en-GB" dirty="0">
                <a:solidFill>
                  <a:schemeClr val="bg2">
                    <a:lumMod val="90000"/>
                  </a:schemeClr>
                </a:solidFill>
              </a:rPr>
            </a:br>
            <a:r>
              <a:rPr lang="en-GB" dirty="0">
                <a:solidFill>
                  <a:schemeClr val="bg2">
                    <a:lumMod val="90000"/>
                  </a:schemeClr>
                </a:solidFill>
              </a:rPr>
              <a:t>Unique SNPs = 55480</a:t>
            </a:r>
          </a:p>
          <a:p>
            <a:pPr marL="285750" indent="-285750">
              <a:buFont typeface="Arial" panose="020B0604020202020204" pitchFamily="34" charset="0"/>
              <a:buChar char="•"/>
            </a:pPr>
            <a:endParaRPr lang="en-GB" dirty="0"/>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a:pPr>
            <a:r>
              <a:rPr lang="en-GB" b="1" dirty="0"/>
              <a:t>Clustering of (different types) markers</a:t>
            </a:r>
          </a:p>
        </p:txBody>
      </p:sp>
      <p:graphicFrame>
        <p:nvGraphicFramePr>
          <p:cNvPr id="8" name="Table 13">
            <a:extLst>
              <a:ext uri="{FF2B5EF4-FFF2-40B4-BE49-F238E27FC236}">
                <a16:creationId xmlns:a16="http://schemas.microsoft.com/office/drawing/2014/main" id="{D4A7650E-E280-1447-93B1-BBDE7568FE9D}"/>
              </a:ext>
            </a:extLst>
          </p:cNvPr>
          <p:cNvGraphicFramePr>
            <a:graphicFrameLocks noGrp="1"/>
          </p:cNvGraphicFramePr>
          <p:nvPr>
            <p:extLst>
              <p:ext uri="{D42A27DB-BD31-4B8C-83A1-F6EECF244321}">
                <p14:modId xmlns:p14="http://schemas.microsoft.com/office/powerpoint/2010/main" val="2724688889"/>
              </p:ext>
            </p:extLst>
          </p:nvPr>
        </p:nvGraphicFramePr>
        <p:xfrm>
          <a:off x="6926444" y="4673350"/>
          <a:ext cx="4248000" cy="1872000"/>
        </p:xfrm>
        <a:graphic>
          <a:graphicData uri="http://schemas.openxmlformats.org/drawingml/2006/table">
            <a:tbl>
              <a:tblPr firstRow="1" lastCol="1">
                <a:tableStyleId>{F5AB1C69-6EDB-4FF4-983F-18BD219EF322}</a:tableStyleId>
              </a:tblPr>
              <a:tblGrid>
                <a:gridCol w="1062000">
                  <a:extLst>
                    <a:ext uri="{9D8B030D-6E8A-4147-A177-3AD203B41FA5}">
                      <a16:colId xmlns:a16="http://schemas.microsoft.com/office/drawing/2014/main" val="165484807"/>
                    </a:ext>
                  </a:extLst>
                </a:gridCol>
                <a:gridCol w="1062000">
                  <a:extLst>
                    <a:ext uri="{9D8B030D-6E8A-4147-A177-3AD203B41FA5}">
                      <a16:colId xmlns:a16="http://schemas.microsoft.com/office/drawing/2014/main" val="2725821749"/>
                    </a:ext>
                  </a:extLst>
                </a:gridCol>
                <a:gridCol w="1062000">
                  <a:extLst>
                    <a:ext uri="{9D8B030D-6E8A-4147-A177-3AD203B41FA5}">
                      <a16:colId xmlns:a16="http://schemas.microsoft.com/office/drawing/2014/main" val="1984912032"/>
                    </a:ext>
                  </a:extLst>
                </a:gridCol>
                <a:gridCol w="1062000">
                  <a:extLst>
                    <a:ext uri="{9D8B030D-6E8A-4147-A177-3AD203B41FA5}">
                      <a16:colId xmlns:a16="http://schemas.microsoft.com/office/drawing/2014/main" val="520875440"/>
                    </a:ext>
                  </a:extLst>
                </a:gridCol>
              </a:tblGrid>
              <a:tr h="468000">
                <a:tc>
                  <a:txBody>
                    <a:bodyPr/>
                    <a:lstStyle/>
                    <a:p>
                      <a:r>
                        <a:rPr lang="en-GB" sz="1200" b="0" dirty="0">
                          <a:solidFill>
                            <a:schemeClr val="tx1"/>
                          </a:solidFill>
                        </a:rPr>
                        <a:t>WAVE LEFT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CRAB</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WAVE RIGHT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INDEL-SNP CORRELATION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9802885"/>
                  </a:ext>
                </a:extLst>
              </a:tr>
              <a:tr h="468000">
                <a:tc>
                  <a:txBody>
                    <a:bodyPr/>
                    <a:lstStyle/>
                    <a:p>
                      <a:r>
                        <a:rPr lang="en-GB" sz="1200" b="0" dirty="0">
                          <a:solidFill>
                            <a:schemeClr val="tx1"/>
                          </a:solidFill>
                        </a:rPr>
                        <a:t>0.56</a:t>
                      </a:r>
                    </a:p>
                  </a:txBody>
                  <a:tcPr/>
                </a:tc>
                <a:tc>
                  <a:txBody>
                    <a:bodyPr/>
                    <a:lstStyle/>
                    <a:p>
                      <a:r>
                        <a:rPr lang="en-GB" sz="1200" b="0" dirty="0">
                          <a:solidFill>
                            <a:schemeClr val="tx1"/>
                          </a:solidFill>
                        </a:rPr>
                        <a:t>0.53</a:t>
                      </a:r>
                    </a:p>
                  </a:txBody>
                  <a:tcPr/>
                </a:tc>
                <a:tc>
                  <a:txBody>
                    <a:bodyPr/>
                    <a:lstStyle/>
                    <a:p>
                      <a:r>
                        <a:rPr lang="en-GB" sz="1200" b="0" dirty="0">
                          <a:solidFill>
                            <a:schemeClr val="tx1"/>
                          </a:solidFill>
                        </a:rPr>
                        <a:t>0.55</a:t>
                      </a:r>
                    </a:p>
                  </a:txBody>
                  <a:tcPr/>
                </a:tc>
                <a:tc>
                  <a:txBody>
                    <a:bodyPr/>
                    <a:lstStyle/>
                    <a:p>
                      <a:r>
                        <a:rPr lang="en-GB" sz="1200" b="0" dirty="0">
                          <a:solidFill>
                            <a:schemeClr val="tx1"/>
                          </a:solidFill>
                        </a:rPr>
                        <a:t>CZA</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962288"/>
                  </a:ext>
                </a:extLst>
              </a:tr>
              <a:tr h="468000">
                <a:tc>
                  <a:txBody>
                    <a:bodyPr/>
                    <a:lstStyle/>
                    <a:p>
                      <a:r>
                        <a:rPr lang="en-GB" sz="1200" b="0" dirty="0">
                          <a:solidFill>
                            <a:schemeClr val="tx1"/>
                          </a:solidFill>
                        </a:rPr>
                        <a:t>0.59</a:t>
                      </a:r>
                    </a:p>
                  </a:txBody>
                  <a:tcPr/>
                </a:tc>
                <a:tc>
                  <a:txBody>
                    <a:bodyPr/>
                    <a:lstStyle/>
                    <a:p>
                      <a:r>
                        <a:rPr lang="en-GB" sz="1200" b="0" dirty="0">
                          <a:solidFill>
                            <a:schemeClr val="tx1"/>
                          </a:solidFill>
                        </a:rPr>
                        <a:t>0.59</a:t>
                      </a:r>
                    </a:p>
                  </a:txBody>
                  <a:tcPr/>
                </a:tc>
                <a:tc>
                  <a:txBody>
                    <a:bodyPr/>
                    <a:lstStyle/>
                    <a:p>
                      <a:r>
                        <a:rPr lang="en-GB" sz="1200" b="0" dirty="0">
                          <a:solidFill>
                            <a:schemeClr val="tx1"/>
                          </a:solidFill>
                        </a:rPr>
                        <a:t>0.59</a:t>
                      </a:r>
                    </a:p>
                  </a:txBody>
                  <a:tcPr/>
                </a:tc>
                <a:tc>
                  <a:txBody>
                    <a:bodyPr/>
                    <a:lstStyle/>
                    <a:p>
                      <a:r>
                        <a:rPr lang="en-GB" sz="1200" b="0" dirty="0">
                          <a:solidFill>
                            <a:schemeClr val="tx1"/>
                          </a:solidFill>
                        </a:rPr>
                        <a:t>CZB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2791459"/>
                  </a:ext>
                </a:extLst>
              </a:tr>
              <a:tr h="468000">
                <a:tc>
                  <a:txBody>
                    <a:bodyPr/>
                    <a:lstStyle/>
                    <a:p>
                      <a:r>
                        <a:rPr lang="en-GB" sz="1200" b="0" dirty="0">
                          <a:solidFill>
                            <a:schemeClr val="tx1"/>
                          </a:solidFill>
                        </a:rPr>
                        <a:t>0.57</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0.57</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0.58</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CZD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9302360"/>
                  </a:ext>
                </a:extLst>
              </a:tr>
            </a:tbl>
          </a:graphicData>
        </a:graphic>
      </p:graphicFrame>
      <p:pic>
        <p:nvPicPr>
          <p:cNvPr id="3" name="Picture 2">
            <a:extLst>
              <a:ext uri="{FF2B5EF4-FFF2-40B4-BE49-F238E27FC236}">
                <a16:creationId xmlns:a16="http://schemas.microsoft.com/office/drawing/2014/main" id="{755D0BA1-36EC-2D4A-B0AB-F0ABDFEF2965}"/>
              </a:ext>
            </a:extLst>
          </p:cNvPr>
          <p:cNvPicPr>
            <a:picLocks noChangeAspect="1"/>
          </p:cNvPicPr>
          <p:nvPr/>
        </p:nvPicPr>
        <p:blipFill>
          <a:blip r:embed="rId2"/>
          <a:stretch>
            <a:fillRect/>
          </a:stretch>
        </p:blipFill>
        <p:spPr>
          <a:xfrm>
            <a:off x="0" y="778928"/>
            <a:ext cx="6031468" cy="6031468"/>
          </a:xfrm>
          <a:prstGeom prst="rect">
            <a:avLst/>
          </a:prstGeom>
        </p:spPr>
      </p:pic>
    </p:spTree>
    <p:extLst>
      <p:ext uri="{BB962C8B-B14F-4D97-AF65-F5344CB8AC3E}">
        <p14:creationId xmlns:p14="http://schemas.microsoft.com/office/powerpoint/2010/main" val="94471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C94907-3C55-8F4F-AFAD-76D22D98602A}"/>
              </a:ext>
            </a:extLst>
          </p:cNvPr>
          <p:cNvPicPr>
            <a:picLocks noChangeAspect="1"/>
          </p:cNvPicPr>
          <p:nvPr/>
        </p:nvPicPr>
        <p:blipFill>
          <a:blip r:embed="rId2"/>
          <a:stretch>
            <a:fillRect/>
          </a:stretch>
        </p:blipFill>
        <p:spPr>
          <a:xfrm>
            <a:off x="1631950" y="342900"/>
            <a:ext cx="8928100" cy="6172200"/>
          </a:xfrm>
          <a:prstGeom prst="rect">
            <a:avLst/>
          </a:prstGeom>
        </p:spPr>
      </p:pic>
      <p:sp>
        <p:nvSpPr>
          <p:cNvPr id="7" name="Rectangle 6">
            <a:extLst>
              <a:ext uri="{FF2B5EF4-FFF2-40B4-BE49-F238E27FC236}">
                <a16:creationId xmlns:a16="http://schemas.microsoft.com/office/drawing/2014/main" id="{A8D2AC74-9C08-904B-A6DF-4BE10C6CF2CD}"/>
              </a:ext>
            </a:extLst>
          </p:cNvPr>
          <p:cNvSpPr/>
          <p:nvPr/>
        </p:nvSpPr>
        <p:spPr>
          <a:xfrm>
            <a:off x="2166257" y="1338943"/>
            <a:ext cx="8098972" cy="396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4737C90-FDBF-A54A-8528-1D17F933391D}"/>
              </a:ext>
            </a:extLst>
          </p:cNvPr>
          <p:cNvSpPr/>
          <p:nvPr/>
        </p:nvSpPr>
        <p:spPr>
          <a:xfrm>
            <a:off x="2166257" y="3271159"/>
            <a:ext cx="8098972" cy="396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47DB824-3D7C-0C43-9AD1-E17F69EF721F}"/>
              </a:ext>
            </a:extLst>
          </p:cNvPr>
          <p:cNvSpPr/>
          <p:nvPr/>
        </p:nvSpPr>
        <p:spPr>
          <a:xfrm>
            <a:off x="2166257" y="5203374"/>
            <a:ext cx="8098972" cy="396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8553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3488A9-9024-294F-BC6D-2BE50DD98EB6}"/>
              </a:ext>
            </a:extLst>
          </p:cNvPr>
          <p:cNvPicPr>
            <a:picLocks noChangeAspect="1"/>
          </p:cNvPicPr>
          <p:nvPr/>
        </p:nvPicPr>
        <p:blipFill rotWithShape="1">
          <a:blip r:embed="rId2"/>
          <a:srcRect r="14641"/>
          <a:stretch/>
        </p:blipFill>
        <p:spPr>
          <a:xfrm>
            <a:off x="802606" y="342900"/>
            <a:ext cx="7620907" cy="6172200"/>
          </a:xfrm>
          <a:prstGeom prst="rect">
            <a:avLst/>
          </a:prstGeom>
        </p:spPr>
      </p:pic>
      <p:sp>
        <p:nvSpPr>
          <p:cNvPr id="2" name="TextBox 1">
            <a:extLst>
              <a:ext uri="{FF2B5EF4-FFF2-40B4-BE49-F238E27FC236}">
                <a16:creationId xmlns:a16="http://schemas.microsoft.com/office/drawing/2014/main" id="{2358ACF7-0E4D-F540-8FB4-A7D50A9353B3}"/>
              </a:ext>
            </a:extLst>
          </p:cNvPr>
          <p:cNvSpPr txBox="1"/>
          <p:nvPr/>
        </p:nvSpPr>
        <p:spPr>
          <a:xfrm>
            <a:off x="2353881" y="1817531"/>
            <a:ext cx="418704" cy="369332"/>
          </a:xfrm>
          <a:prstGeom prst="rect">
            <a:avLst/>
          </a:prstGeom>
          <a:noFill/>
        </p:spPr>
        <p:txBody>
          <a:bodyPr wrap="none" rtlCol="0">
            <a:spAutoFit/>
          </a:bodyPr>
          <a:lstStyle/>
          <a:p>
            <a:r>
              <a:rPr lang="en-GB" dirty="0">
                <a:solidFill>
                  <a:srgbClr val="F8766C"/>
                </a:solidFill>
              </a:rPr>
              <a:t>69</a:t>
            </a:r>
          </a:p>
        </p:txBody>
      </p:sp>
      <p:sp>
        <p:nvSpPr>
          <p:cNvPr id="6" name="TextBox 5">
            <a:extLst>
              <a:ext uri="{FF2B5EF4-FFF2-40B4-BE49-F238E27FC236}">
                <a16:creationId xmlns:a16="http://schemas.microsoft.com/office/drawing/2014/main" id="{CE99F707-4686-124C-897D-ABCF4DE3D19A}"/>
              </a:ext>
            </a:extLst>
          </p:cNvPr>
          <p:cNvSpPr txBox="1"/>
          <p:nvPr/>
        </p:nvSpPr>
        <p:spPr>
          <a:xfrm>
            <a:off x="1775206" y="683469"/>
            <a:ext cx="418704" cy="369332"/>
          </a:xfrm>
          <a:prstGeom prst="rect">
            <a:avLst/>
          </a:prstGeom>
          <a:noFill/>
        </p:spPr>
        <p:txBody>
          <a:bodyPr wrap="none" rtlCol="0">
            <a:spAutoFit/>
          </a:bodyPr>
          <a:lstStyle/>
          <a:p>
            <a:r>
              <a:rPr lang="en-GB" dirty="0">
                <a:solidFill>
                  <a:srgbClr val="0EBA38"/>
                </a:solidFill>
              </a:rPr>
              <a:t>62</a:t>
            </a:r>
          </a:p>
        </p:txBody>
      </p:sp>
      <p:sp>
        <p:nvSpPr>
          <p:cNvPr id="7" name="TextBox 6">
            <a:extLst>
              <a:ext uri="{FF2B5EF4-FFF2-40B4-BE49-F238E27FC236}">
                <a16:creationId xmlns:a16="http://schemas.microsoft.com/office/drawing/2014/main" id="{66FC0E91-028C-8249-B594-C251CFF04171}"/>
              </a:ext>
            </a:extLst>
          </p:cNvPr>
          <p:cNvSpPr txBox="1"/>
          <p:nvPr/>
        </p:nvSpPr>
        <p:spPr>
          <a:xfrm>
            <a:off x="2353881" y="3682483"/>
            <a:ext cx="418704" cy="369332"/>
          </a:xfrm>
          <a:prstGeom prst="rect">
            <a:avLst/>
          </a:prstGeom>
          <a:noFill/>
        </p:spPr>
        <p:txBody>
          <a:bodyPr wrap="none" rtlCol="0">
            <a:spAutoFit/>
          </a:bodyPr>
          <a:lstStyle/>
          <a:p>
            <a:r>
              <a:rPr lang="en-GB" dirty="0">
                <a:solidFill>
                  <a:srgbClr val="F8766C"/>
                </a:solidFill>
              </a:rPr>
              <a:t>64</a:t>
            </a:r>
          </a:p>
        </p:txBody>
      </p:sp>
      <p:sp>
        <p:nvSpPr>
          <p:cNvPr id="8" name="TextBox 7">
            <a:extLst>
              <a:ext uri="{FF2B5EF4-FFF2-40B4-BE49-F238E27FC236}">
                <a16:creationId xmlns:a16="http://schemas.microsoft.com/office/drawing/2014/main" id="{BDFB3F2F-79B4-1A44-8BA7-338BBEF294AA}"/>
              </a:ext>
            </a:extLst>
          </p:cNvPr>
          <p:cNvSpPr txBox="1"/>
          <p:nvPr/>
        </p:nvSpPr>
        <p:spPr>
          <a:xfrm>
            <a:off x="2353881" y="5547435"/>
            <a:ext cx="418704" cy="369332"/>
          </a:xfrm>
          <a:prstGeom prst="rect">
            <a:avLst/>
          </a:prstGeom>
          <a:noFill/>
        </p:spPr>
        <p:txBody>
          <a:bodyPr wrap="none" rtlCol="0">
            <a:spAutoFit/>
          </a:bodyPr>
          <a:lstStyle/>
          <a:p>
            <a:r>
              <a:rPr lang="en-GB" dirty="0">
                <a:solidFill>
                  <a:srgbClr val="F8766C"/>
                </a:solidFill>
              </a:rPr>
              <a:t>67</a:t>
            </a:r>
          </a:p>
        </p:txBody>
      </p:sp>
      <p:sp>
        <p:nvSpPr>
          <p:cNvPr id="9" name="TextBox 8">
            <a:extLst>
              <a:ext uri="{FF2B5EF4-FFF2-40B4-BE49-F238E27FC236}">
                <a16:creationId xmlns:a16="http://schemas.microsoft.com/office/drawing/2014/main" id="{CA938858-1A6F-E642-B6D7-7958211856D3}"/>
              </a:ext>
            </a:extLst>
          </p:cNvPr>
          <p:cNvSpPr txBox="1"/>
          <p:nvPr/>
        </p:nvSpPr>
        <p:spPr>
          <a:xfrm>
            <a:off x="1775206" y="3229952"/>
            <a:ext cx="418704" cy="369332"/>
          </a:xfrm>
          <a:prstGeom prst="rect">
            <a:avLst/>
          </a:prstGeom>
          <a:noFill/>
        </p:spPr>
        <p:txBody>
          <a:bodyPr wrap="none" rtlCol="0">
            <a:spAutoFit/>
          </a:bodyPr>
          <a:lstStyle/>
          <a:p>
            <a:r>
              <a:rPr lang="en-GB" dirty="0">
                <a:solidFill>
                  <a:srgbClr val="0EBA38"/>
                </a:solidFill>
              </a:rPr>
              <a:t>59</a:t>
            </a:r>
          </a:p>
        </p:txBody>
      </p:sp>
      <p:sp>
        <p:nvSpPr>
          <p:cNvPr id="10" name="TextBox 9">
            <a:extLst>
              <a:ext uri="{FF2B5EF4-FFF2-40B4-BE49-F238E27FC236}">
                <a16:creationId xmlns:a16="http://schemas.microsoft.com/office/drawing/2014/main" id="{0A0858AB-6AA3-5243-A117-773CE0061DB8}"/>
              </a:ext>
            </a:extLst>
          </p:cNvPr>
          <p:cNvSpPr txBox="1"/>
          <p:nvPr/>
        </p:nvSpPr>
        <p:spPr>
          <a:xfrm>
            <a:off x="1775206" y="4867215"/>
            <a:ext cx="418704" cy="369332"/>
          </a:xfrm>
          <a:prstGeom prst="rect">
            <a:avLst/>
          </a:prstGeom>
          <a:noFill/>
        </p:spPr>
        <p:txBody>
          <a:bodyPr wrap="none" rtlCol="0">
            <a:spAutoFit/>
          </a:bodyPr>
          <a:lstStyle/>
          <a:p>
            <a:r>
              <a:rPr lang="en-GB" dirty="0">
                <a:solidFill>
                  <a:srgbClr val="0EBA38"/>
                </a:solidFill>
              </a:rPr>
              <a:t>31</a:t>
            </a:r>
          </a:p>
        </p:txBody>
      </p:sp>
      <p:sp>
        <p:nvSpPr>
          <p:cNvPr id="11" name="TextBox 10">
            <a:extLst>
              <a:ext uri="{FF2B5EF4-FFF2-40B4-BE49-F238E27FC236}">
                <a16:creationId xmlns:a16="http://schemas.microsoft.com/office/drawing/2014/main" id="{5FC228BA-BC77-6441-8F6D-C5572323BB6E}"/>
              </a:ext>
            </a:extLst>
          </p:cNvPr>
          <p:cNvSpPr txBox="1"/>
          <p:nvPr/>
        </p:nvSpPr>
        <p:spPr>
          <a:xfrm>
            <a:off x="6488720" y="2605057"/>
            <a:ext cx="418704" cy="369332"/>
          </a:xfrm>
          <a:prstGeom prst="rect">
            <a:avLst/>
          </a:prstGeom>
          <a:noFill/>
        </p:spPr>
        <p:txBody>
          <a:bodyPr wrap="none" rtlCol="0">
            <a:spAutoFit/>
          </a:bodyPr>
          <a:lstStyle/>
          <a:p>
            <a:r>
              <a:rPr lang="en-GB" dirty="0">
                <a:solidFill>
                  <a:srgbClr val="619CFF"/>
                </a:solidFill>
              </a:rPr>
              <a:t>45</a:t>
            </a:r>
          </a:p>
        </p:txBody>
      </p:sp>
      <p:sp>
        <p:nvSpPr>
          <p:cNvPr id="12" name="TextBox 11">
            <a:extLst>
              <a:ext uri="{FF2B5EF4-FFF2-40B4-BE49-F238E27FC236}">
                <a16:creationId xmlns:a16="http://schemas.microsoft.com/office/drawing/2014/main" id="{211AEF15-E4E2-5748-BB99-05887933DB15}"/>
              </a:ext>
            </a:extLst>
          </p:cNvPr>
          <p:cNvSpPr txBox="1"/>
          <p:nvPr/>
        </p:nvSpPr>
        <p:spPr>
          <a:xfrm>
            <a:off x="6488720" y="4867215"/>
            <a:ext cx="418704" cy="369332"/>
          </a:xfrm>
          <a:prstGeom prst="rect">
            <a:avLst/>
          </a:prstGeom>
          <a:noFill/>
        </p:spPr>
        <p:txBody>
          <a:bodyPr wrap="none" rtlCol="0">
            <a:spAutoFit/>
          </a:bodyPr>
          <a:lstStyle/>
          <a:p>
            <a:r>
              <a:rPr lang="en-GB" dirty="0">
                <a:solidFill>
                  <a:srgbClr val="619CFF"/>
                </a:solidFill>
              </a:rPr>
              <a:t>73</a:t>
            </a:r>
          </a:p>
        </p:txBody>
      </p:sp>
      <p:sp>
        <p:nvSpPr>
          <p:cNvPr id="13" name="TextBox 12">
            <a:extLst>
              <a:ext uri="{FF2B5EF4-FFF2-40B4-BE49-F238E27FC236}">
                <a16:creationId xmlns:a16="http://schemas.microsoft.com/office/drawing/2014/main" id="{A2ADDBC3-EDB0-2143-9633-0F152DB07C99}"/>
              </a:ext>
            </a:extLst>
          </p:cNvPr>
          <p:cNvSpPr txBox="1"/>
          <p:nvPr/>
        </p:nvSpPr>
        <p:spPr>
          <a:xfrm>
            <a:off x="6488720" y="1326504"/>
            <a:ext cx="418704" cy="369332"/>
          </a:xfrm>
          <a:prstGeom prst="rect">
            <a:avLst/>
          </a:prstGeom>
          <a:noFill/>
        </p:spPr>
        <p:txBody>
          <a:bodyPr wrap="none" rtlCol="0">
            <a:spAutoFit/>
          </a:bodyPr>
          <a:lstStyle/>
          <a:p>
            <a:r>
              <a:rPr lang="en-GB" dirty="0">
                <a:solidFill>
                  <a:srgbClr val="619CFF"/>
                </a:solidFill>
              </a:rPr>
              <a:t>2</a:t>
            </a:r>
            <a:r>
              <a:rPr lang="en-GB">
                <a:solidFill>
                  <a:srgbClr val="619CFF"/>
                </a:solidFill>
              </a:rPr>
              <a:t>3</a:t>
            </a:r>
            <a:endParaRPr lang="en-GB" dirty="0">
              <a:solidFill>
                <a:srgbClr val="619CFF"/>
              </a:solidFill>
            </a:endParaRPr>
          </a:p>
        </p:txBody>
      </p:sp>
      <p:sp>
        <p:nvSpPr>
          <p:cNvPr id="5" name="Rectangle 4">
            <a:extLst>
              <a:ext uri="{FF2B5EF4-FFF2-40B4-BE49-F238E27FC236}">
                <a16:creationId xmlns:a16="http://schemas.microsoft.com/office/drawing/2014/main" id="{6A0C0EA9-1751-0F48-948C-626201EBE568}"/>
              </a:ext>
            </a:extLst>
          </p:cNvPr>
          <p:cNvSpPr/>
          <p:nvPr/>
        </p:nvSpPr>
        <p:spPr>
          <a:xfrm>
            <a:off x="8475839" y="498803"/>
            <a:ext cx="2646494" cy="338554"/>
          </a:xfrm>
          <a:prstGeom prst="rect">
            <a:avLst/>
          </a:prstGeom>
        </p:spPr>
        <p:txBody>
          <a:bodyPr wrap="none">
            <a:spAutoFit/>
          </a:bodyPr>
          <a:lstStyle/>
          <a:p>
            <a:pPr marL="285750" indent="-285750">
              <a:buFont typeface="Arial" panose="020B0604020202020204" pitchFamily="34" charset="0"/>
              <a:buChar char="•"/>
            </a:pPr>
            <a:r>
              <a:rPr lang="en-GB" sz="1600" dirty="0">
                <a:solidFill>
                  <a:srgbClr val="F8766C"/>
                </a:solidFill>
              </a:rPr>
              <a:t>CZA CRAB INDELs vs SNPs.</a:t>
            </a:r>
          </a:p>
        </p:txBody>
      </p:sp>
      <p:sp>
        <p:nvSpPr>
          <p:cNvPr id="16" name="Rectangle 15">
            <a:extLst>
              <a:ext uri="{FF2B5EF4-FFF2-40B4-BE49-F238E27FC236}">
                <a16:creationId xmlns:a16="http://schemas.microsoft.com/office/drawing/2014/main" id="{897B035B-7EEF-934E-9EB7-0E250C287E64}"/>
              </a:ext>
            </a:extLst>
          </p:cNvPr>
          <p:cNvSpPr/>
          <p:nvPr/>
        </p:nvSpPr>
        <p:spPr>
          <a:xfrm>
            <a:off x="8475839" y="957172"/>
            <a:ext cx="3144964" cy="338554"/>
          </a:xfrm>
          <a:prstGeom prst="rect">
            <a:avLst/>
          </a:prstGeom>
        </p:spPr>
        <p:txBody>
          <a:bodyPr wrap="none">
            <a:spAutoFit/>
          </a:bodyPr>
          <a:lstStyle/>
          <a:p>
            <a:pPr marL="285750" indent="-285750">
              <a:buFont typeface="Arial" panose="020B0604020202020204" pitchFamily="34" charset="0"/>
              <a:buChar char="•"/>
            </a:pPr>
            <a:r>
              <a:rPr lang="en-GB" sz="1600" dirty="0">
                <a:solidFill>
                  <a:srgbClr val="1B9E77"/>
                </a:solidFill>
              </a:rPr>
              <a:t>CZA INDELs CRAB vs WAVE LEFT.</a:t>
            </a:r>
          </a:p>
        </p:txBody>
      </p:sp>
      <p:sp>
        <p:nvSpPr>
          <p:cNvPr id="17" name="Rectangle 16">
            <a:extLst>
              <a:ext uri="{FF2B5EF4-FFF2-40B4-BE49-F238E27FC236}">
                <a16:creationId xmlns:a16="http://schemas.microsoft.com/office/drawing/2014/main" id="{362294E3-6453-D74C-A8EE-BE03B6527F73}"/>
              </a:ext>
            </a:extLst>
          </p:cNvPr>
          <p:cNvSpPr/>
          <p:nvPr/>
        </p:nvSpPr>
        <p:spPr>
          <a:xfrm>
            <a:off x="8423513" y="2578639"/>
            <a:ext cx="3587905" cy="338554"/>
          </a:xfrm>
          <a:prstGeom prst="rect">
            <a:avLst/>
          </a:prstGeom>
        </p:spPr>
        <p:txBody>
          <a:bodyPr wrap="none">
            <a:spAutoFit/>
          </a:bodyPr>
          <a:lstStyle/>
          <a:p>
            <a:pPr marL="285750" indent="-285750">
              <a:buFont typeface="Arial" panose="020B0604020202020204" pitchFamily="34" charset="0"/>
              <a:buChar char="•"/>
            </a:pPr>
            <a:r>
              <a:rPr lang="en-GB" sz="1600" dirty="0">
                <a:solidFill>
                  <a:srgbClr val="666666"/>
                </a:solidFill>
              </a:rPr>
              <a:t>CZB SNPs WAVE LEFT vs WAVE RIGHT.</a:t>
            </a:r>
          </a:p>
        </p:txBody>
      </p:sp>
    </p:spTree>
    <p:extLst>
      <p:ext uri="{BB962C8B-B14F-4D97-AF65-F5344CB8AC3E}">
        <p14:creationId xmlns:p14="http://schemas.microsoft.com/office/powerpoint/2010/main" val="2478824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BBA663-3347-E442-9873-012E62E37C07}"/>
              </a:ext>
            </a:extLst>
          </p:cNvPr>
          <p:cNvSpPr/>
          <p:nvPr/>
        </p:nvSpPr>
        <p:spPr>
          <a:xfrm>
            <a:off x="397486"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9" name="TextBox 8">
            <a:extLst>
              <a:ext uri="{FF2B5EF4-FFF2-40B4-BE49-F238E27FC236}">
                <a16:creationId xmlns:a16="http://schemas.microsoft.com/office/drawing/2014/main" id="{5FBC7557-72FC-A44A-909B-8CF5D04F3729}"/>
              </a:ext>
            </a:extLst>
          </p:cNvPr>
          <p:cNvSpPr txBox="1"/>
          <p:nvPr/>
        </p:nvSpPr>
        <p:spPr>
          <a:xfrm>
            <a:off x="8803848" y="778928"/>
            <a:ext cx="3285371" cy="2585323"/>
          </a:xfrm>
          <a:prstGeom prst="rect">
            <a:avLst/>
          </a:prstGeom>
          <a:noFill/>
        </p:spPr>
        <p:txBody>
          <a:bodyPr wrap="square" rtlCol="0">
            <a:spAutoFit/>
          </a:bodyPr>
          <a:lstStyle/>
          <a:p>
            <a:pPr marL="285750" indent="-285750">
              <a:buFont typeface="Arial" panose="020B0604020202020204" pitchFamily="34" charset="0"/>
              <a:buChar char="•"/>
            </a:pPr>
            <a:r>
              <a:rPr lang="en-GB" dirty="0"/>
              <a:t>Kept variants inside and outside inversions, present in at least N – 3 individuals. When the sample size of a variant was higher than N – 3, N – 3 individuals/genotypes were randomly sampled.</a:t>
            </a:r>
          </a:p>
          <a:p>
            <a:endParaRPr lang="en-GB" dirty="0"/>
          </a:p>
          <a:p>
            <a:pPr marL="285750" indent="-285750">
              <a:buFont typeface="Arial" panose="020B0604020202020204" pitchFamily="34" charset="0"/>
              <a:buChar char="•"/>
            </a:pPr>
            <a:r>
              <a:rPr lang="en-GB" dirty="0">
                <a:solidFill>
                  <a:srgbClr val="F8766C"/>
                </a:solidFill>
              </a:rPr>
              <a:t>CZA CRAB INDELs vs SNPs.</a:t>
            </a:r>
          </a:p>
        </p:txBody>
      </p:sp>
      <p:sp>
        <p:nvSpPr>
          <p:cNvPr id="6" name="Rectangle 5">
            <a:extLst>
              <a:ext uri="{FF2B5EF4-FFF2-40B4-BE49-F238E27FC236}">
                <a16:creationId xmlns:a16="http://schemas.microsoft.com/office/drawing/2014/main" id="{121D0413-A6EA-D24C-AE20-45713F3CA84F}"/>
              </a:ext>
            </a:extLst>
          </p:cNvPr>
          <p:cNvSpPr/>
          <p:nvPr/>
        </p:nvSpPr>
        <p:spPr>
          <a:xfrm>
            <a:off x="8803848" y="5602018"/>
            <a:ext cx="3388152" cy="954107"/>
          </a:xfrm>
          <a:prstGeom prst="rect">
            <a:avLst/>
          </a:prstGeom>
        </p:spPr>
        <p:txBody>
          <a:bodyPr wrap="square">
            <a:spAutoFit/>
          </a:bodyPr>
          <a:lstStyle/>
          <a:p>
            <a:r>
              <a:rPr lang="en-GB" sz="1400" dirty="0"/>
              <a:t>Chi-square test statistic = 224.3352</a:t>
            </a:r>
          </a:p>
          <a:p>
            <a:r>
              <a:rPr lang="en-GB" sz="1400" dirty="0"/>
              <a:t>Chi-square critical value at 0.05 with 130 df = 104.6622</a:t>
            </a:r>
          </a:p>
          <a:p>
            <a:r>
              <a:rPr lang="en-GB" sz="1400" dirty="0"/>
              <a:t>Test statistic - critical value = 119.6729</a:t>
            </a:r>
          </a:p>
        </p:txBody>
      </p:sp>
      <p:pic>
        <p:nvPicPr>
          <p:cNvPr id="10" name="Picture 9">
            <a:extLst>
              <a:ext uri="{FF2B5EF4-FFF2-40B4-BE49-F238E27FC236}">
                <a16:creationId xmlns:a16="http://schemas.microsoft.com/office/drawing/2014/main" id="{F7EF4F30-8054-4346-9D65-8C5C71B9C104}"/>
              </a:ext>
            </a:extLst>
          </p:cNvPr>
          <p:cNvPicPr>
            <a:picLocks noChangeAspect="1"/>
          </p:cNvPicPr>
          <p:nvPr/>
        </p:nvPicPr>
        <p:blipFill>
          <a:blip r:embed="rId2"/>
          <a:stretch>
            <a:fillRect/>
          </a:stretch>
        </p:blipFill>
        <p:spPr>
          <a:xfrm>
            <a:off x="0" y="778928"/>
            <a:ext cx="8684389" cy="6079072"/>
          </a:xfrm>
          <a:prstGeom prst="rect">
            <a:avLst/>
          </a:prstGeom>
        </p:spPr>
      </p:pic>
    </p:spTree>
    <p:extLst>
      <p:ext uri="{BB962C8B-B14F-4D97-AF65-F5344CB8AC3E}">
        <p14:creationId xmlns:p14="http://schemas.microsoft.com/office/powerpoint/2010/main" val="288722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BBA663-3347-E442-9873-012E62E37C07}"/>
              </a:ext>
            </a:extLst>
          </p:cNvPr>
          <p:cNvSpPr/>
          <p:nvPr/>
        </p:nvSpPr>
        <p:spPr>
          <a:xfrm>
            <a:off x="397486"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9" name="TextBox 8">
            <a:extLst>
              <a:ext uri="{FF2B5EF4-FFF2-40B4-BE49-F238E27FC236}">
                <a16:creationId xmlns:a16="http://schemas.microsoft.com/office/drawing/2014/main" id="{5FBC7557-72FC-A44A-909B-8CF5D04F3729}"/>
              </a:ext>
            </a:extLst>
          </p:cNvPr>
          <p:cNvSpPr txBox="1"/>
          <p:nvPr/>
        </p:nvSpPr>
        <p:spPr>
          <a:xfrm>
            <a:off x="8803848" y="778928"/>
            <a:ext cx="3285371" cy="3416320"/>
          </a:xfrm>
          <a:prstGeom prst="rect">
            <a:avLst/>
          </a:prstGeom>
          <a:noFill/>
        </p:spPr>
        <p:txBody>
          <a:bodyPr wrap="square" rtlCol="0">
            <a:spAutoFit/>
          </a:bodyPr>
          <a:lstStyle/>
          <a:p>
            <a:pPr marL="285750" indent="-285750">
              <a:buFont typeface="Arial" panose="020B0604020202020204" pitchFamily="34" charset="0"/>
              <a:buChar char="•"/>
            </a:pPr>
            <a:r>
              <a:rPr lang="en-GB" dirty="0"/>
              <a:t>Kept variants inside and outside inversions, present in at least N – 3 individuals of the </a:t>
            </a:r>
            <a:r>
              <a:rPr lang="en-GB" u="sng" dirty="0"/>
              <a:t>population with the lowest N</a:t>
            </a:r>
            <a:r>
              <a:rPr lang="en-GB" dirty="0"/>
              <a:t>. When the sample size of a variant was higher than N – 3, N – 3 individuals/genotypes were randomly sampled.</a:t>
            </a:r>
          </a:p>
          <a:p>
            <a:endParaRPr lang="en-GB" dirty="0"/>
          </a:p>
          <a:p>
            <a:pPr marL="285750" indent="-285750">
              <a:buFont typeface="Arial" panose="020B0604020202020204" pitchFamily="34" charset="0"/>
              <a:buChar char="•"/>
            </a:pPr>
            <a:r>
              <a:rPr lang="en-GB" dirty="0">
                <a:solidFill>
                  <a:srgbClr val="1B9E77"/>
                </a:solidFill>
              </a:rPr>
              <a:t>CZA INDELs CRAB vs WAVE LEFT.</a:t>
            </a:r>
          </a:p>
        </p:txBody>
      </p:sp>
      <p:sp>
        <p:nvSpPr>
          <p:cNvPr id="5" name="Rectangle 4">
            <a:extLst>
              <a:ext uri="{FF2B5EF4-FFF2-40B4-BE49-F238E27FC236}">
                <a16:creationId xmlns:a16="http://schemas.microsoft.com/office/drawing/2014/main" id="{88649694-9DE0-1941-989C-705B41CD4517}"/>
              </a:ext>
            </a:extLst>
          </p:cNvPr>
          <p:cNvSpPr/>
          <p:nvPr/>
        </p:nvSpPr>
        <p:spPr>
          <a:xfrm>
            <a:off x="8803848" y="5348233"/>
            <a:ext cx="3362640" cy="954107"/>
          </a:xfrm>
          <a:prstGeom prst="rect">
            <a:avLst/>
          </a:prstGeom>
        </p:spPr>
        <p:txBody>
          <a:bodyPr wrap="square">
            <a:spAutoFit/>
          </a:bodyPr>
          <a:lstStyle/>
          <a:p>
            <a:r>
              <a:rPr lang="en-GB" sz="1400" dirty="0"/>
              <a:t>Chi-square test statistic = 177.9672</a:t>
            </a:r>
          </a:p>
          <a:p>
            <a:r>
              <a:rPr lang="en-GB" sz="1400" dirty="0"/>
              <a:t>Chi-square critical value at 0.05 with 116 df = 92.13376</a:t>
            </a:r>
          </a:p>
          <a:p>
            <a:r>
              <a:rPr lang="en-GB" sz="1400" dirty="0"/>
              <a:t>Test statistic - critical value = 85.83344</a:t>
            </a:r>
          </a:p>
        </p:txBody>
      </p:sp>
      <p:pic>
        <p:nvPicPr>
          <p:cNvPr id="11" name="Picture 10">
            <a:extLst>
              <a:ext uri="{FF2B5EF4-FFF2-40B4-BE49-F238E27FC236}">
                <a16:creationId xmlns:a16="http://schemas.microsoft.com/office/drawing/2014/main" id="{16FCB6C7-DDC5-C541-B5DA-31693D1AF1BA}"/>
              </a:ext>
            </a:extLst>
          </p:cNvPr>
          <p:cNvPicPr>
            <a:picLocks noChangeAspect="1"/>
          </p:cNvPicPr>
          <p:nvPr/>
        </p:nvPicPr>
        <p:blipFill>
          <a:blip r:embed="rId2"/>
          <a:stretch>
            <a:fillRect/>
          </a:stretch>
        </p:blipFill>
        <p:spPr>
          <a:xfrm>
            <a:off x="0" y="778928"/>
            <a:ext cx="8684389" cy="6079072"/>
          </a:xfrm>
          <a:prstGeom prst="rect">
            <a:avLst/>
          </a:prstGeom>
        </p:spPr>
      </p:pic>
    </p:spTree>
    <p:extLst>
      <p:ext uri="{BB962C8B-B14F-4D97-AF65-F5344CB8AC3E}">
        <p14:creationId xmlns:p14="http://schemas.microsoft.com/office/powerpoint/2010/main" val="343470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BBA663-3347-E442-9873-012E62E37C07}"/>
              </a:ext>
            </a:extLst>
          </p:cNvPr>
          <p:cNvSpPr/>
          <p:nvPr/>
        </p:nvSpPr>
        <p:spPr>
          <a:xfrm>
            <a:off x="397486"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9" name="TextBox 8">
            <a:extLst>
              <a:ext uri="{FF2B5EF4-FFF2-40B4-BE49-F238E27FC236}">
                <a16:creationId xmlns:a16="http://schemas.microsoft.com/office/drawing/2014/main" id="{5FBC7557-72FC-A44A-909B-8CF5D04F3729}"/>
              </a:ext>
            </a:extLst>
          </p:cNvPr>
          <p:cNvSpPr txBox="1"/>
          <p:nvPr/>
        </p:nvSpPr>
        <p:spPr>
          <a:xfrm>
            <a:off x="8803848" y="778928"/>
            <a:ext cx="3285371" cy="3416320"/>
          </a:xfrm>
          <a:prstGeom prst="rect">
            <a:avLst/>
          </a:prstGeom>
          <a:noFill/>
        </p:spPr>
        <p:txBody>
          <a:bodyPr wrap="square" rtlCol="0">
            <a:spAutoFit/>
          </a:bodyPr>
          <a:lstStyle/>
          <a:p>
            <a:pPr marL="285750" indent="-285750">
              <a:buFont typeface="Arial" panose="020B0604020202020204" pitchFamily="34" charset="0"/>
              <a:buChar char="•"/>
            </a:pPr>
            <a:r>
              <a:rPr lang="en-GB" dirty="0"/>
              <a:t>Kept variants inside and outside inversions, present in at least N – 3 individuals of the </a:t>
            </a:r>
            <a:r>
              <a:rPr lang="en-GB" u="sng" dirty="0"/>
              <a:t>population with the lowest N</a:t>
            </a:r>
            <a:r>
              <a:rPr lang="en-GB" dirty="0"/>
              <a:t>. When the sample size of a variant was higher than N – 3, N – 3 individuals/genotypes were randomly sampled.</a:t>
            </a:r>
          </a:p>
          <a:p>
            <a:endParaRPr lang="en-GB" dirty="0"/>
          </a:p>
          <a:p>
            <a:pPr marL="285750" indent="-285750">
              <a:buFont typeface="Arial" panose="020B0604020202020204" pitchFamily="34" charset="0"/>
              <a:buChar char="•"/>
            </a:pPr>
            <a:r>
              <a:rPr lang="en-GB" dirty="0">
                <a:solidFill>
                  <a:srgbClr val="666666"/>
                </a:solidFill>
              </a:rPr>
              <a:t>CZB SNPs WAVE LEFT vs WAVE RIGHT.</a:t>
            </a:r>
          </a:p>
        </p:txBody>
      </p:sp>
      <p:sp>
        <p:nvSpPr>
          <p:cNvPr id="5" name="Rectangle 4">
            <a:extLst>
              <a:ext uri="{FF2B5EF4-FFF2-40B4-BE49-F238E27FC236}">
                <a16:creationId xmlns:a16="http://schemas.microsoft.com/office/drawing/2014/main" id="{D3FFC087-FE93-0D4E-9FB1-03CE42309251}"/>
              </a:ext>
            </a:extLst>
          </p:cNvPr>
          <p:cNvSpPr/>
          <p:nvPr/>
        </p:nvSpPr>
        <p:spPr>
          <a:xfrm>
            <a:off x="8803848" y="5497884"/>
            <a:ext cx="3285371" cy="954107"/>
          </a:xfrm>
          <a:prstGeom prst="rect">
            <a:avLst/>
          </a:prstGeom>
        </p:spPr>
        <p:txBody>
          <a:bodyPr wrap="square">
            <a:spAutoFit/>
          </a:bodyPr>
          <a:lstStyle/>
          <a:p>
            <a:r>
              <a:rPr lang="en-GB" sz="1400" dirty="0"/>
              <a:t>Chi-square test statistic = 94.57866</a:t>
            </a:r>
          </a:p>
          <a:p>
            <a:r>
              <a:rPr lang="en-GB" sz="1400" dirty="0"/>
              <a:t>Chi-square critical value at 0.05 with 82 df = 62.13229</a:t>
            </a:r>
          </a:p>
          <a:p>
            <a:r>
              <a:rPr lang="en-GB" sz="1400" dirty="0"/>
              <a:t>Test statistic - critical value = 32.44637</a:t>
            </a:r>
          </a:p>
        </p:txBody>
      </p:sp>
      <p:pic>
        <p:nvPicPr>
          <p:cNvPr id="7" name="Picture 6">
            <a:extLst>
              <a:ext uri="{FF2B5EF4-FFF2-40B4-BE49-F238E27FC236}">
                <a16:creationId xmlns:a16="http://schemas.microsoft.com/office/drawing/2014/main" id="{A1BECCE2-2557-7C46-9727-3490956D85FF}"/>
              </a:ext>
            </a:extLst>
          </p:cNvPr>
          <p:cNvPicPr>
            <a:picLocks noChangeAspect="1"/>
          </p:cNvPicPr>
          <p:nvPr/>
        </p:nvPicPr>
        <p:blipFill>
          <a:blip r:embed="rId2"/>
          <a:stretch>
            <a:fillRect/>
          </a:stretch>
        </p:blipFill>
        <p:spPr>
          <a:xfrm>
            <a:off x="0" y="778928"/>
            <a:ext cx="8684389" cy="6079072"/>
          </a:xfrm>
          <a:prstGeom prst="rect">
            <a:avLst/>
          </a:prstGeom>
        </p:spPr>
      </p:pic>
    </p:spTree>
    <p:extLst>
      <p:ext uri="{BB962C8B-B14F-4D97-AF65-F5344CB8AC3E}">
        <p14:creationId xmlns:p14="http://schemas.microsoft.com/office/powerpoint/2010/main" val="1475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6926444" y="409596"/>
            <a:ext cx="4248000" cy="3970318"/>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br>
              <a:rPr lang="en-GB" dirty="0"/>
            </a:br>
            <a:endParaRPr lang="en-GB" dirty="0"/>
          </a:p>
          <a:p>
            <a:pPr marL="285750" indent="-285750">
              <a:buFont typeface="Arial" panose="020B0604020202020204" pitchFamily="34" charset="0"/>
              <a:buChar char="•"/>
            </a:pPr>
            <a:r>
              <a:rPr lang="en-GB" dirty="0">
                <a:solidFill>
                  <a:schemeClr val="bg2">
                    <a:lumMod val="90000"/>
                  </a:schemeClr>
                </a:solidFill>
              </a:rPr>
              <a:t>Kept only variants outside inversions</a:t>
            </a:r>
            <a:br>
              <a:rPr lang="en-GB" dirty="0">
                <a:solidFill>
                  <a:schemeClr val="bg2">
                    <a:lumMod val="90000"/>
                  </a:schemeClr>
                </a:solidFill>
              </a:rPr>
            </a:br>
            <a:r>
              <a:rPr lang="en-GB" dirty="0">
                <a:solidFill>
                  <a:schemeClr val="bg2">
                    <a:lumMod val="90000"/>
                  </a:schemeClr>
                </a:solidFill>
              </a:rPr>
              <a:t>Unique INDELs = 18373</a:t>
            </a:r>
            <a:br>
              <a:rPr lang="en-GB" dirty="0">
                <a:solidFill>
                  <a:schemeClr val="bg2">
                    <a:lumMod val="90000"/>
                  </a:schemeClr>
                </a:solidFill>
              </a:rPr>
            </a:br>
            <a:r>
              <a:rPr lang="en-GB" dirty="0">
                <a:solidFill>
                  <a:schemeClr val="bg2">
                    <a:lumMod val="90000"/>
                  </a:schemeClr>
                </a:solidFill>
              </a:rPr>
              <a:t>Unique SNPs = 82087</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 map position and </a:t>
            </a:r>
            <a:r>
              <a:rPr lang="en-GB" u="sng" dirty="0"/>
              <a:t>no inversions</a:t>
            </a:r>
            <a:br>
              <a:rPr lang="en-GB" dirty="0"/>
            </a:br>
            <a:r>
              <a:rPr lang="en-GB" dirty="0"/>
              <a:t>Unique INDELs = 5576</a:t>
            </a:r>
            <a:br>
              <a:rPr lang="en-GB" dirty="0"/>
            </a:br>
            <a:r>
              <a:rPr lang="en-GB" dirty="0"/>
              <a:t>Unique SNPs = 26604</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solidFill>
                  <a:schemeClr val="bg2">
                    <a:lumMod val="90000"/>
                  </a:schemeClr>
                </a:solidFill>
              </a:rPr>
              <a:t>Without map position</a:t>
            </a:r>
            <a:br>
              <a:rPr lang="en-GB" dirty="0">
                <a:solidFill>
                  <a:schemeClr val="bg2">
                    <a:lumMod val="90000"/>
                  </a:schemeClr>
                </a:solidFill>
              </a:rPr>
            </a:br>
            <a:r>
              <a:rPr lang="en-GB" dirty="0">
                <a:solidFill>
                  <a:schemeClr val="bg2">
                    <a:lumMod val="90000"/>
                  </a:schemeClr>
                </a:solidFill>
              </a:rPr>
              <a:t>Unique INDELs = 12796</a:t>
            </a:r>
            <a:br>
              <a:rPr lang="en-GB" dirty="0">
                <a:solidFill>
                  <a:schemeClr val="bg2">
                    <a:lumMod val="90000"/>
                  </a:schemeClr>
                </a:solidFill>
              </a:rPr>
            </a:br>
            <a:r>
              <a:rPr lang="en-GB" dirty="0">
                <a:solidFill>
                  <a:schemeClr val="bg2">
                    <a:lumMod val="90000"/>
                  </a:schemeClr>
                </a:solidFill>
              </a:rPr>
              <a:t>Unique SNPs = 55480</a:t>
            </a:r>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a:pPr>
            <a:r>
              <a:rPr lang="en-GB" b="1" dirty="0"/>
              <a:t>Clustering of (different types) markers</a:t>
            </a:r>
          </a:p>
        </p:txBody>
      </p:sp>
      <p:graphicFrame>
        <p:nvGraphicFramePr>
          <p:cNvPr id="8" name="Table 13">
            <a:extLst>
              <a:ext uri="{FF2B5EF4-FFF2-40B4-BE49-F238E27FC236}">
                <a16:creationId xmlns:a16="http://schemas.microsoft.com/office/drawing/2014/main" id="{D4A7650E-E280-1447-93B1-BBDE7568FE9D}"/>
              </a:ext>
            </a:extLst>
          </p:cNvPr>
          <p:cNvGraphicFramePr>
            <a:graphicFrameLocks noGrp="1"/>
          </p:cNvGraphicFramePr>
          <p:nvPr>
            <p:extLst>
              <p:ext uri="{D42A27DB-BD31-4B8C-83A1-F6EECF244321}">
                <p14:modId xmlns:p14="http://schemas.microsoft.com/office/powerpoint/2010/main" val="4195240577"/>
              </p:ext>
            </p:extLst>
          </p:nvPr>
        </p:nvGraphicFramePr>
        <p:xfrm>
          <a:off x="6926444" y="4673350"/>
          <a:ext cx="4248000" cy="1872000"/>
        </p:xfrm>
        <a:graphic>
          <a:graphicData uri="http://schemas.openxmlformats.org/drawingml/2006/table">
            <a:tbl>
              <a:tblPr firstRow="1" lastCol="1">
                <a:tableStyleId>{F5AB1C69-6EDB-4FF4-983F-18BD219EF322}</a:tableStyleId>
              </a:tblPr>
              <a:tblGrid>
                <a:gridCol w="1062000">
                  <a:extLst>
                    <a:ext uri="{9D8B030D-6E8A-4147-A177-3AD203B41FA5}">
                      <a16:colId xmlns:a16="http://schemas.microsoft.com/office/drawing/2014/main" val="165484807"/>
                    </a:ext>
                  </a:extLst>
                </a:gridCol>
                <a:gridCol w="1062000">
                  <a:extLst>
                    <a:ext uri="{9D8B030D-6E8A-4147-A177-3AD203B41FA5}">
                      <a16:colId xmlns:a16="http://schemas.microsoft.com/office/drawing/2014/main" val="2725821749"/>
                    </a:ext>
                  </a:extLst>
                </a:gridCol>
                <a:gridCol w="1062000">
                  <a:extLst>
                    <a:ext uri="{9D8B030D-6E8A-4147-A177-3AD203B41FA5}">
                      <a16:colId xmlns:a16="http://schemas.microsoft.com/office/drawing/2014/main" val="1984912032"/>
                    </a:ext>
                  </a:extLst>
                </a:gridCol>
                <a:gridCol w="1062000">
                  <a:extLst>
                    <a:ext uri="{9D8B030D-6E8A-4147-A177-3AD203B41FA5}">
                      <a16:colId xmlns:a16="http://schemas.microsoft.com/office/drawing/2014/main" val="520875440"/>
                    </a:ext>
                  </a:extLst>
                </a:gridCol>
              </a:tblGrid>
              <a:tr h="468000">
                <a:tc>
                  <a:txBody>
                    <a:bodyPr/>
                    <a:lstStyle/>
                    <a:p>
                      <a:r>
                        <a:rPr lang="en-GB" sz="1200" b="0" dirty="0">
                          <a:solidFill>
                            <a:schemeClr val="tx1"/>
                          </a:solidFill>
                        </a:rPr>
                        <a:t>WAVE LEFT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CRAB</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WAVE RIGHT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INDEL-SNP CORRELATION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9802885"/>
                  </a:ext>
                </a:extLst>
              </a:tr>
              <a:tr h="468000">
                <a:tc>
                  <a:txBody>
                    <a:bodyPr/>
                    <a:lstStyle/>
                    <a:p>
                      <a:r>
                        <a:rPr lang="en-GB" sz="1200" b="0" dirty="0">
                          <a:solidFill>
                            <a:schemeClr val="tx1"/>
                          </a:solidFill>
                        </a:rPr>
                        <a:t>0.55</a:t>
                      </a:r>
                    </a:p>
                  </a:txBody>
                  <a:tcPr/>
                </a:tc>
                <a:tc>
                  <a:txBody>
                    <a:bodyPr/>
                    <a:lstStyle/>
                    <a:p>
                      <a:r>
                        <a:rPr lang="en-GB" sz="1200" b="0" dirty="0">
                          <a:solidFill>
                            <a:schemeClr val="tx1"/>
                          </a:solidFill>
                        </a:rPr>
                        <a:t>0.53</a:t>
                      </a:r>
                    </a:p>
                  </a:txBody>
                  <a:tcPr/>
                </a:tc>
                <a:tc>
                  <a:txBody>
                    <a:bodyPr/>
                    <a:lstStyle/>
                    <a:p>
                      <a:r>
                        <a:rPr lang="en-GB" sz="1200" b="0" dirty="0">
                          <a:solidFill>
                            <a:schemeClr val="tx1"/>
                          </a:solidFill>
                        </a:rPr>
                        <a:t>0.54</a:t>
                      </a:r>
                    </a:p>
                  </a:txBody>
                  <a:tcPr/>
                </a:tc>
                <a:tc>
                  <a:txBody>
                    <a:bodyPr/>
                    <a:lstStyle/>
                    <a:p>
                      <a:r>
                        <a:rPr lang="en-GB" sz="1200" b="0" dirty="0">
                          <a:solidFill>
                            <a:schemeClr val="tx1"/>
                          </a:solidFill>
                        </a:rPr>
                        <a:t>CZA</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962288"/>
                  </a:ext>
                </a:extLst>
              </a:tr>
              <a:tr h="468000">
                <a:tc>
                  <a:txBody>
                    <a:bodyPr/>
                    <a:lstStyle/>
                    <a:p>
                      <a:r>
                        <a:rPr lang="en-GB" sz="1200" b="0" dirty="0">
                          <a:solidFill>
                            <a:schemeClr val="tx1"/>
                          </a:solidFill>
                        </a:rPr>
                        <a:t>0.59</a:t>
                      </a:r>
                    </a:p>
                  </a:txBody>
                  <a:tcPr/>
                </a:tc>
                <a:tc>
                  <a:txBody>
                    <a:bodyPr/>
                    <a:lstStyle/>
                    <a:p>
                      <a:r>
                        <a:rPr lang="en-GB" sz="1200" b="0" dirty="0">
                          <a:solidFill>
                            <a:schemeClr val="tx1"/>
                          </a:solidFill>
                        </a:rPr>
                        <a:t>0.59</a:t>
                      </a:r>
                    </a:p>
                  </a:txBody>
                  <a:tcPr/>
                </a:tc>
                <a:tc>
                  <a:txBody>
                    <a:bodyPr/>
                    <a:lstStyle/>
                    <a:p>
                      <a:r>
                        <a:rPr lang="en-GB" sz="1200" b="0" dirty="0">
                          <a:solidFill>
                            <a:schemeClr val="tx1"/>
                          </a:solidFill>
                        </a:rPr>
                        <a:t>0.59</a:t>
                      </a:r>
                    </a:p>
                  </a:txBody>
                  <a:tcPr/>
                </a:tc>
                <a:tc>
                  <a:txBody>
                    <a:bodyPr/>
                    <a:lstStyle/>
                    <a:p>
                      <a:r>
                        <a:rPr lang="en-GB" sz="1200" b="0" dirty="0">
                          <a:solidFill>
                            <a:schemeClr val="tx1"/>
                          </a:solidFill>
                        </a:rPr>
                        <a:t>CZB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2791459"/>
                  </a:ext>
                </a:extLst>
              </a:tr>
              <a:tr h="468000">
                <a:tc>
                  <a:txBody>
                    <a:bodyPr/>
                    <a:lstStyle/>
                    <a:p>
                      <a:r>
                        <a:rPr lang="en-GB" sz="1200" b="0" dirty="0">
                          <a:solidFill>
                            <a:schemeClr val="tx1"/>
                          </a:solidFill>
                        </a:rPr>
                        <a:t>0.57</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0.58</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0.58</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CZD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9302360"/>
                  </a:ext>
                </a:extLst>
              </a:tr>
            </a:tbl>
          </a:graphicData>
        </a:graphic>
      </p:graphicFrame>
    </p:spTree>
    <p:extLst>
      <p:ext uri="{BB962C8B-B14F-4D97-AF65-F5344CB8AC3E}">
        <p14:creationId xmlns:p14="http://schemas.microsoft.com/office/powerpoint/2010/main" val="3118575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900</Words>
  <Application>Microsoft Macintosh PowerPoint</Application>
  <PresentationFormat>Widescreen</PresentationFormat>
  <Paragraphs>294</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Short INDELS: genetic markers for adaptive divergence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INDELS: genetic markers for adaptive divergence</dc:title>
  <dc:creator>Samuel Perini</dc:creator>
  <cp:lastModifiedBy>Samuel Perini</cp:lastModifiedBy>
  <cp:revision>27</cp:revision>
  <dcterms:created xsi:type="dcterms:W3CDTF">2020-08-27T08:48:41Z</dcterms:created>
  <dcterms:modified xsi:type="dcterms:W3CDTF">2020-09-09T20:24:53Z</dcterms:modified>
</cp:coreProperties>
</file>