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8"/>
    <p:restoredTop sz="94628"/>
  </p:normalViewPr>
  <p:slideViewPr>
    <p:cSldViewPr snapToGrid="0" snapToObjects="1">
      <p:cViewPr varScale="1">
        <p:scale>
          <a:sx n="110" d="100"/>
          <a:sy n="110" d="100"/>
        </p:scale>
        <p:origin x="1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DA30-EE56-EF4F-AE48-3EA520AB3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61822-EFC3-A24D-92F6-BCE57D11B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7FB74-98AA-554B-BF49-01868F72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63ED-AA78-404D-8303-07B32B17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BBB61-F904-7741-B59B-991635CD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82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F3EA-25EE-214A-90EE-5E5B5A60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CF972-3848-784F-9D4F-BD5D15E3D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88CFE-741A-F74F-BE6D-240473A2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9E30-86B7-2848-9FB8-C50E48F2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E76E2-6AD7-034F-980B-EF397200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41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1D199-53D1-1447-8B18-0D423ECCA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D9D2D-F40D-C74E-8224-4672412AB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16DA9-C034-2149-84C4-1453B6F2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1245-3ABA-054A-9D71-DB466C65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E8EDB-33E8-AC46-9F62-7D5EA9CE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7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DB83-1920-CB41-88A0-63C7EEAE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EC39-D8F4-B246-8673-210F0ACF2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6CBD2-241B-F448-BECC-562B8B77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CC919-0BEE-A243-BC91-570DF9F1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0303-6994-EA45-95B5-7127C476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32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B7CF-90ED-684C-8C6A-94CF2624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BECA3-A047-A249-A231-ECB06737D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5A199-E784-0C44-820A-4CA086E9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21C4-3742-FF4C-972B-308BD102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755FA-E324-6E44-AE7C-F27D1D2D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03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9F12-A1A9-D644-9572-024649E0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8C7AE-9F96-404D-A442-12944F866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75118-8596-1E4C-A54A-3CE81D1D9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43C50-AB35-BE44-B81D-9C53F938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77078-BF59-0742-A103-6A685C4F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F93A0-EFCB-974F-AE6D-7D246ADC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39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9B73-A02E-0548-8ED8-90DDF6D0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F3F96-7DB9-394D-A50E-570B6402C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39EEA-2525-184F-B9EF-35C5652D3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4EB5A-F5A2-334F-9029-B55D14F6D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2056C-067E-5945-ADC8-908514347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2E0E5-6D87-BE44-8F8D-BF4C557C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9A609-42F8-C740-98C2-A58D3FD6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A137A-77E8-A54C-9BB6-553FCEC1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88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954A-E00B-F047-9D56-1D746CE0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CC72-4BFD-2046-A9B9-4334A1C9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4112B-FE94-5C43-A1A6-94A05B41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D8C94-FC42-7245-BD7B-A859DF0A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5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3E271-EBF9-9744-9704-6D9CB4EC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66FAE-BF4D-7C43-8038-53688A1B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6C04F-C60D-3941-9EAC-829BD5CC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2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EFB8-CAAC-5F45-94FA-8E6216ED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0ABC-3FC9-C84C-8E89-48BD1C60C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022BC-1D31-384E-8E58-F3F188FCE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7AB82-2421-6240-ABC2-0A21A993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40EA3-7D9D-3D48-9B2D-C0C4E106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F4016-7D7E-C44A-B8B6-7DE385F3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27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95D2-9CF0-E04C-81EA-801DE9B7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D417D-AA2D-8C47-BBB0-020D0E574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4C8A5-7CCB-CA46-804E-4126B9142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92D63-7A51-F34E-929E-1B6276BA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6670-22DA-CE45-BF19-C0B19D676291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B1B0A-405B-B74F-9EE9-A627966E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5AB8A-ADE1-BA44-812D-C4F1BF4F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9B4ED-FAC8-8442-B918-911406C7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06316-0CFF-3649-B861-652A3CB82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6110A-9DAF-E34A-A9DD-F85EED80C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16670-22DA-CE45-BF19-C0B19D676291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DD311-A86D-F349-90AA-E1DA747AB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0B1CA-1625-B140-8CDC-9A1F9028B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BD628-5E07-9241-8FEA-5C0B8929F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97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4D54-29CB-FC4F-8921-0635126AD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Short INDELS: genetic markers for adaptive divergence</a:t>
            </a:r>
          </a:p>
        </p:txBody>
      </p:sp>
    </p:spTree>
    <p:extLst>
      <p:ext uri="{BB962C8B-B14F-4D97-AF65-F5344CB8AC3E}">
        <p14:creationId xmlns:p14="http://schemas.microsoft.com/office/powerpoint/2010/main" val="179052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C05133-9CEF-0040-974C-6E6A43929D30}"/>
              </a:ext>
            </a:extLst>
          </p:cNvPr>
          <p:cNvSpPr txBox="1"/>
          <p:nvPr/>
        </p:nvSpPr>
        <p:spPr>
          <a:xfrm>
            <a:off x="1076446" y="868101"/>
            <a:ext cx="7862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Divergent natural selection vs neutral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Species with high diversity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Systems with imperfect genomes can still contain useful functional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17CCC-4934-B542-8466-8FABD072DFE2}"/>
              </a:ext>
            </a:extLst>
          </p:cNvPr>
          <p:cNvSpPr txBox="1"/>
          <p:nvPr/>
        </p:nvSpPr>
        <p:spPr>
          <a:xfrm>
            <a:off x="1250066" y="3113590"/>
            <a:ext cx="4088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Outlier sharing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Clustering of (different types) markers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Displacement of cline centres</a:t>
            </a:r>
          </a:p>
        </p:txBody>
      </p:sp>
    </p:spTree>
    <p:extLst>
      <p:ext uri="{BB962C8B-B14F-4D97-AF65-F5344CB8AC3E}">
        <p14:creationId xmlns:p14="http://schemas.microsoft.com/office/powerpoint/2010/main" val="173221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5E58A-D45E-CB4A-A0C9-0E6A0A43FE06}"/>
              </a:ext>
            </a:extLst>
          </p:cNvPr>
          <p:cNvSpPr/>
          <p:nvPr/>
        </p:nvSpPr>
        <p:spPr>
          <a:xfrm>
            <a:off x="528115" y="420111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Outlier sharing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A753BD-2489-674F-902F-7AC3EDCBD20A}"/>
              </a:ext>
            </a:extLst>
          </p:cNvPr>
          <p:cNvSpPr/>
          <p:nvPr/>
        </p:nvSpPr>
        <p:spPr>
          <a:xfrm>
            <a:off x="4486656" y="1041023"/>
            <a:ext cx="3129485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Total number of SNP: 11225</a:t>
            </a:r>
          </a:p>
          <a:p>
            <a:endParaRPr lang="en-GB" sz="1200" dirty="0"/>
          </a:p>
          <a:p>
            <a:r>
              <a:rPr lang="en-GB" sz="1200" dirty="0"/>
              <a:t>Proportion of SNP  with significant clines.</a:t>
            </a:r>
          </a:p>
          <a:p>
            <a:r>
              <a:rPr lang="en-GB" sz="1200" dirty="0"/>
              <a:t>0.5317595</a:t>
            </a:r>
          </a:p>
          <a:p>
            <a:r>
              <a:rPr lang="en-GB" sz="1200" dirty="0"/>
              <a:t>0.4457016</a:t>
            </a:r>
          </a:p>
          <a:p>
            <a:r>
              <a:rPr lang="en-GB" sz="1200" dirty="0"/>
              <a:t>0.3277506</a:t>
            </a:r>
          </a:p>
          <a:p>
            <a:r>
              <a:rPr lang="en-GB" sz="1200" dirty="0"/>
              <a:t>0.4244989</a:t>
            </a:r>
          </a:p>
          <a:p>
            <a:r>
              <a:rPr lang="en-GB" sz="1200" dirty="0"/>
              <a:t>0.4473942</a:t>
            </a:r>
          </a:p>
          <a:p>
            <a:r>
              <a:rPr lang="en-GB" sz="1200" dirty="0"/>
              <a:t>0.4823163</a:t>
            </a:r>
          </a:p>
          <a:p>
            <a:endParaRPr lang="en-GB" sz="1200" dirty="0"/>
          </a:p>
          <a:p>
            <a:r>
              <a:rPr lang="en-GB" sz="1200" dirty="0"/>
              <a:t>Proportions of SNP  outliers that are shared.</a:t>
            </a:r>
          </a:p>
          <a:p>
            <a:r>
              <a:rPr lang="en-GB" sz="1200" dirty="0"/>
              <a:t>0.6160714</a:t>
            </a:r>
          </a:p>
          <a:p>
            <a:r>
              <a:rPr lang="en-GB" sz="1200" dirty="0"/>
              <a:t>0.5178571</a:t>
            </a:r>
          </a:p>
          <a:p>
            <a:r>
              <a:rPr lang="en-GB" sz="1200" dirty="0"/>
              <a:t>0.6339286</a:t>
            </a:r>
          </a:p>
          <a:p>
            <a:r>
              <a:rPr lang="en-GB" sz="1200" dirty="0"/>
              <a:t>0.359375</a:t>
            </a:r>
          </a:p>
          <a:p>
            <a:r>
              <a:rPr lang="en-GB" sz="1200" dirty="0"/>
              <a:t>0.4107143</a:t>
            </a:r>
          </a:p>
          <a:p>
            <a:r>
              <a:rPr lang="en-GB" sz="1200" dirty="0"/>
              <a:t>0.484375</a:t>
            </a:r>
          </a:p>
          <a:p>
            <a:endParaRPr lang="en-GB" sz="1200" dirty="0"/>
          </a:p>
          <a:p>
            <a:r>
              <a:rPr lang="en-GB" sz="1200" dirty="0"/>
              <a:t>142</a:t>
            </a:r>
          </a:p>
          <a:p>
            <a:r>
              <a:rPr lang="en-GB" sz="1200" dirty="0"/>
              <a:t>66</a:t>
            </a:r>
          </a:p>
          <a:p>
            <a:r>
              <a:rPr lang="en-GB" sz="1200" dirty="0"/>
              <a:t>29</a:t>
            </a:r>
          </a:p>
          <a:p>
            <a:r>
              <a:rPr lang="en-GB" sz="1200" dirty="0"/>
              <a:t>27</a:t>
            </a:r>
          </a:p>
          <a:p>
            <a:r>
              <a:rPr lang="en-GB" sz="1200" dirty="0"/>
              <a:t>25</a:t>
            </a:r>
          </a:p>
          <a:p>
            <a:r>
              <a:rPr lang="en-GB" sz="1200" dirty="0"/>
              <a:t>13</a:t>
            </a:r>
          </a:p>
          <a:p>
            <a:endParaRPr lang="en-GB" sz="1200" dirty="0"/>
          </a:p>
          <a:p>
            <a:r>
              <a:rPr lang="en-GB" sz="1200" dirty="0"/>
              <a:t>0.556</a:t>
            </a:r>
          </a:p>
          <a:p>
            <a:r>
              <a:rPr lang="en-GB" sz="1200" dirty="0"/>
              <a:t>0.636</a:t>
            </a:r>
          </a:p>
          <a:p>
            <a:r>
              <a:rPr lang="en-GB" sz="1200" dirty="0"/>
              <a:t>0.862</a:t>
            </a:r>
          </a:p>
          <a:p>
            <a:r>
              <a:rPr lang="en-GB" sz="1200" dirty="0"/>
              <a:t>0.889</a:t>
            </a:r>
          </a:p>
          <a:p>
            <a:r>
              <a:rPr lang="en-GB" sz="1200" dirty="0"/>
              <a:t>0.92</a:t>
            </a:r>
          </a:p>
          <a:p>
            <a:r>
              <a:rPr lang="en-GB" sz="12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AD3B19-AD82-B040-873E-BAF529487567}"/>
              </a:ext>
            </a:extLst>
          </p:cNvPr>
          <p:cNvSpPr/>
          <p:nvPr/>
        </p:nvSpPr>
        <p:spPr>
          <a:xfrm>
            <a:off x="524719" y="1041022"/>
            <a:ext cx="396193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Total number of Anja’s SNP: 55106</a:t>
            </a:r>
          </a:p>
          <a:p>
            <a:endParaRPr lang="en-GB" sz="1200" dirty="0"/>
          </a:p>
          <a:p>
            <a:r>
              <a:rPr lang="en-GB" sz="1200" dirty="0"/>
              <a:t>Proportion of SNP  with significant clines.</a:t>
            </a:r>
          </a:p>
          <a:p>
            <a:r>
              <a:rPr lang="en-GB" sz="1200" dirty="0"/>
              <a:t>CZA left: 0.5122128</a:t>
            </a:r>
          </a:p>
          <a:p>
            <a:r>
              <a:rPr lang="en-GB" sz="1200" dirty="0"/>
              <a:t>CZA right: 0.4238377</a:t>
            </a:r>
          </a:p>
          <a:p>
            <a:r>
              <a:rPr lang="en-GB" sz="1200" dirty="0"/>
              <a:t>CZB left: 0.3201829</a:t>
            </a:r>
          </a:p>
          <a:p>
            <a:r>
              <a:rPr lang="en-GB" sz="1200" dirty="0"/>
              <a:t>CZB right: 0.4114071</a:t>
            </a:r>
          </a:p>
          <a:p>
            <a:r>
              <a:rPr lang="en-GB" sz="1200" dirty="0"/>
              <a:t>CZD left: 0.4393351</a:t>
            </a:r>
          </a:p>
          <a:p>
            <a:r>
              <a:rPr lang="en-GB" sz="1200" dirty="0"/>
              <a:t>CZD right: 0.4732697</a:t>
            </a:r>
          </a:p>
          <a:p>
            <a:endParaRPr lang="en-GB" sz="1200" dirty="0"/>
          </a:p>
          <a:p>
            <a:r>
              <a:rPr lang="en-GB" sz="1200" dirty="0"/>
              <a:t>Proportions of SNP  outliers that are shared.</a:t>
            </a:r>
          </a:p>
          <a:p>
            <a:r>
              <a:rPr lang="en-GB" sz="1200" dirty="0"/>
              <a:t>CZA left and right: 0.707804</a:t>
            </a:r>
          </a:p>
          <a:p>
            <a:r>
              <a:rPr lang="en-GB" sz="1200" dirty="0"/>
              <a:t>CZB left and right: 0.5680581</a:t>
            </a:r>
          </a:p>
          <a:p>
            <a:r>
              <a:rPr lang="en-GB" sz="1200" dirty="0"/>
              <a:t>CZD left and right: 0.6569873</a:t>
            </a:r>
          </a:p>
          <a:p>
            <a:r>
              <a:rPr lang="en-GB" sz="1200" dirty="0"/>
              <a:t>CZA and CZB: 0.4650635</a:t>
            </a:r>
          </a:p>
          <a:p>
            <a:r>
              <a:rPr lang="en-GB" sz="1200" dirty="0"/>
              <a:t>CZA and CZD: 0.508167</a:t>
            </a:r>
          </a:p>
          <a:p>
            <a:r>
              <a:rPr lang="en-GB" sz="1200" dirty="0"/>
              <a:t>CZB and CZD: 0.5426497</a:t>
            </a:r>
          </a:p>
          <a:p>
            <a:endParaRPr lang="en-GB" sz="1200" dirty="0"/>
          </a:p>
          <a:p>
            <a:r>
              <a:rPr lang="en-GB" sz="1200" dirty="0"/>
              <a:t>Number of SNP  outliers found in 1 hybrid zone(s): 602</a:t>
            </a:r>
          </a:p>
          <a:p>
            <a:r>
              <a:rPr lang="en-GB" sz="1200" dirty="0"/>
              <a:t>Number of SNP  outliers found in 2 hybrid zone(s): 258</a:t>
            </a:r>
          </a:p>
          <a:p>
            <a:r>
              <a:rPr lang="en-GB" sz="1200" dirty="0"/>
              <a:t>Number of SNP  outliers found in 3 hybrid zone(s): 137</a:t>
            </a:r>
          </a:p>
          <a:p>
            <a:r>
              <a:rPr lang="en-GB" sz="1200" dirty="0"/>
              <a:t>Number of SNP  outliers found in 4 hybrid zone(s): 117</a:t>
            </a:r>
          </a:p>
          <a:p>
            <a:r>
              <a:rPr lang="en-GB" sz="1200" dirty="0"/>
              <a:t>Number of SNP  outliers found in 5 hybrid zone(s): 95</a:t>
            </a:r>
          </a:p>
          <a:p>
            <a:r>
              <a:rPr lang="en-GB" sz="1200" dirty="0"/>
              <a:t>Number of SNP  outliers found in 6 hybrid zone(s): 139</a:t>
            </a:r>
          </a:p>
          <a:p>
            <a:endParaRPr lang="en-GB" sz="1200" dirty="0"/>
          </a:p>
          <a:p>
            <a:r>
              <a:rPr lang="en-GB" sz="1200" dirty="0"/>
              <a:t>Prop. of SNP  outliers in inversions found in 1 zone(s): 0.648</a:t>
            </a:r>
          </a:p>
          <a:p>
            <a:r>
              <a:rPr lang="en-GB" sz="1200" dirty="0"/>
              <a:t>Prop. of SNP  outliers in inversions found in 2 zone(s): 0.698</a:t>
            </a:r>
          </a:p>
          <a:p>
            <a:r>
              <a:rPr lang="en-GB" sz="1200" dirty="0"/>
              <a:t>Prop. of SNP  outliers in inversions found in 3 zone(s): 0.912</a:t>
            </a:r>
          </a:p>
          <a:p>
            <a:r>
              <a:rPr lang="en-GB" sz="1200" dirty="0"/>
              <a:t>Prop. of SNP  outliers in inversions found in 4 zone(s): 0.923</a:t>
            </a:r>
          </a:p>
          <a:p>
            <a:r>
              <a:rPr lang="en-GB" sz="1200" dirty="0"/>
              <a:t>Prop. of SNP  outliers in inversions found in 5 zone(s): 0.979</a:t>
            </a:r>
          </a:p>
          <a:p>
            <a:r>
              <a:rPr lang="en-GB" sz="1200" dirty="0"/>
              <a:t>Prop. of SNP  outliers in inversions found in 6 zone(s):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285B50-6470-1746-BD71-7C6F3486A15B}"/>
              </a:ext>
            </a:extLst>
          </p:cNvPr>
          <p:cNvSpPr/>
          <p:nvPr/>
        </p:nvSpPr>
        <p:spPr>
          <a:xfrm>
            <a:off x="8001964" y="1041023"/>
            <a:ext cx="330650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Total number of INDEL: 1752</a:t>
            </a:r>
          </a:p>
          <a:p>
            <a:endParaRPr lang="en-GB" sz="1200" dirty="0"/>
          </a:p>
          <a:p>
            <a:r>
              <a:rPr lang="en-GB" sz="1200" dirty="0"/>
              <a:t>Proportion of INDEL  with significant clines.</a:t>
            </a:r>
          </a:p>
          <a:p>
            <a:r>
              <a:rPr lang="en-GB" sz="1200" dirty="0"/>
              <a:t>0.5296804</a:t>
            </a:r>
          </a:p>
          <a:p>
            <a:r>
              <a:rPr lang="en-GB" sz="1200" dirty="0"/>
              <a:t>0.4549087</a:t>
            </a:r>
          </a:p>
          <a:p>
            <a:r>
              <a:rPr lang="en-GB" sz="1200" dirty="0"/>
              <a:t>0.3413242</a:t>
            </a:r>
          </a:p>
          <a:p>
            <a:r>
              <a:rPr lang="en-GB" sz="1200" dirty="0"/>
              <a:t>0.4092466</a:t>
            </a:r>
          </a:p>
          <a:p>
            <a:r>
              <a:rPr lang="en-GB" sz="1200" dirty="0"/>
              <a:t>0.4737443</a:t>
            </a:r>
          </a:p>
          <a:p>
            <a:r>
              <a:rPr lang="en-GB" sz="1200" dirty="0"/>
              <a:t>0.4834475</a:t>
            </a:r>
          </a:p>
          <a:p>
            <a:endParaRPr lang="en-GB" sz="1200" dirty="0"/>
          </a:p>
          <a:p>
            <a:r>
              <a:rPr lang="en-GB" sz="1200" dirty="0"/>
              <a:t>Proportions of INDEL  outliers that are shared.</a:t>
            </a:r>
          </a:p>
          <a:p>
            <a:r>
              <a:rPr lang="en-GB" sz="1200" dirty="0"/>
              <a:t>0.7058824</a:t>
            </a:r>
          </a:p>
          <a:p>
            <a:r>
              <a:rPr lang="en-GB" sz="1200" dirty="0"/>
              <a:t>0.4705882</a:t>
            </a:r>
          </a:p>
          <a:p>
            <a:r>
              <a:rPr lang="en-GB" sz="1200" dirty="0"/>
              <a:t>0.6470588</a:t>
            </a:r>
          </a:p>
          <a:p>
            <a:r>
              <a:rPr lang="en-GB" sz="1200" dirty="0"/>
              <a:t>0.3529412</a:t>
            </a:r>
          </a:p>
          <a:p>
            <a:r>
              <a:rPr lang="en-GB" sz="1200" dirty="0"/>
              <a:t>0.4117647</a:t>
            </a:r>
          </a:p>
          <a:p>
            <a:r>
              <a:rPr lang="en-GB" sz="1200" dirty="0"/>
              <a:t>0.4411765</a:t>
            </a:r>
          </a:p>
          <a:p>
            <a:endParaRPr lang="en-GB" sz="1200" dirty="0"/>
          </a:p>
          <a:p>
            <a:r>
              <a:rPr lang="en-GB" sz="1200" dirty="0"/>
              <a:t>24</a:t>
            </a:r>
          </a:p>
          <a:p>
            <a:r>
              <a:rPr lang="en-GB" sz="1200" dirty="0"/>
              <a:t>7</a:t>
            </a:r>
          </a:p>
          <a:p>
            <a:r>
              <a:rPr lang="en-GB" sz="1200" dirty="0"/>
              <a:t>7</a:t>
            </a:r>
          </a:p>
          <a:p>
            <a:r>
              <a:rPr lang="en-GB" sz="1200" dirty="0"/>
              <a:t>5</a:t>
            </a:r>
          </a:p>
          <a:p>
            <a:r>
              <a:rPr lang="en-GB" sz="1200" dirty="0"/>
              <a:t>1</a:t>
            </a:r>
          </a:p>
          <a:p>
            <a:r>
              <a:rPr lang="en-GB" sz="1200" dirty="0"/>
              <a:t>3</a:t>
            </a:r>
          </a:p>
          <a:p>
            <a:endParaRPr lang="en-GB" sz="1200" dirty="0"/>
          </a:p>
          <a:p>
            <a:r>
              <a:rPr lang="en-GB" sz="1200" dirty="0"/>
              <a:t>0.625</a:t>
            </a:r>
          </a:p>
          <a:p>
            <a:r>
              <a:rPr lang="en-GB" sz="1200" dirty="0"/>
              <a:t>0.57</a:t>
            </a:r>
          </a:p>
          <a:p>
            <a:r>
              <a:rPr lang="en-GB" sz="1200" dirty="0"/>
              <a:t>0.86</a:t>
            </a:r>
          </a:p>
          <a:p>
            <a:r>
              <a:rPr lang="en-GB" sz="1200" dirty="0"/>
              <a:t>1</a:t>
            </a:r>
          </a:p>
          <a:p>
            <a:r>
              <a:rPr lang="en-GB" sz="1200" dirty="0"/>
              <a:t>1</a:t>
            </a:r>
          </a:p>
          <a:p>
            <a:r>
              <a:rPr lang="en-GB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3895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EB9195-3465-C644-B592-B32C34D4FFCF}"/>
              </a:ext>
            </a:extLst>
          </p:cNvPr>
          <p:cNvSpPr/>
          <p:nvPr/>
        </p:nvSpPr>
        <p:spPr>
          <a:xfrm>
            <a:off x="528115" y="409596"/>
            <a:ext cx="4088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dirty="0"/>
              <a:t>Clustering of (different types) markers</a:t>
            </a:r>
          </a:p>
        </p:txBody>
      </p:sp>
    </p:spTree>
    <p:extLst>
      <p:ext uri="{BB962C8B-B14F-4D97-AF65-F5344CB8AC3E}">
        <p14:creationId xmlns:p14="http://schemas.microsoft.com/office/powerpoint/2010/main" val="258540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387</Words>
  <Application>Microsoft Macintosh PowerPoint</Application>
  <PresentationFormat>Widescreen</PresentationFormat>
  <Paragraphs>102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Short INDELS: genetic markers for adaptive divergence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INDELS: genetic markers for adaptive divergence</dc:title>
  <dc:creator>Samuel Perini</dc:creator>
  <cp:lastModifiedBy>Samuel Perini</cp:lastModifiedBy>
  <cp:revision>12</cp:revision>
  <dcterms:created xsi:type="dcterms:W3CDTF">2020-06-09T11:59:43Z</dcterms:created>
  <dcterms:modified xsi:type="dcterms:W3CDTF">2020-06-12T07:00:26Z</dcterms:modified>
</cp:coreProperties>
</file>