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8"/>
    <p:restoredTop sz="94628"/>
  </p:normalViewPr>
  <p:slideViewPr>
    <p:cSldViewPr snapToGrid="0" snapToObjects="1">
      <p:cViewPr varScale="1">
        <p:scale>
          <a:sx n="110" d="100"/>
          <a:sy n="11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 INDELS: genetic markers for adaptive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1076446" y="868101"/>
            <a:ext cx="786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Divergent natural selection vs neutral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Species with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1250066" y="3113590"/>
            <a:ext cx="4088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(different types) markers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Displacement of cline centres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5E58A-D45E-CB4A-A0C9-0E6A0A43FE06}"/>
              </a:ext>
            </a:extLst>
          </p:cNvPr>
          <p:cNvSpPr/>
          <p:nvPr/>
        </p:nvSpPr>
        <p:spPr>
          <a:xfrm>
            <a:off x="528115" y="420111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753BD-2489-674F-902F-7AC3EDCBD20A}"/>
              </a:ext>
            </a:extLst>
          </p:cNvPr>
          <p:cNvSpPr/>
          <p:nvPr/>
        </p:nvSpPr>
        <p:spPr>
          <a:xfrm>
            <a:off x="4486656" y="1041023"/>
            <a:ext cx="312948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Total number of SNP: 11225</a:t>
            </a:r>
          </a:p>
          <a:p>
            <a:endParaRPr lang="en-GB" sz="1200" dirty="0"/>
          </a:p>
          <a:p>
            <a:r>
              <a:rPr lang="en-GB" sz="1200" dirty="0"/>
              <a:t>Proportion of SNP  with significant clines.</a:t>
            </a:r>
          </a:p>
          <a:p>
            <a:r>
              <a:rPr lang="en-GB" sz="1200" dirty="0"/>
              <a:t>0.5317595</a:t>
            </a:r>
          </a:p>
          <a:p>
            <a:r>
              <a:rPr lang="en-GB" sz="1200" dirty="0"/>
              <a:t>0.4457016</a:t>
            </a:r>
          </a:p>
          <a:p>
            <a:r>
              <a:rPr lang="en-GB" sz="1200" dirty="0"/>
              <a:t>0.3277506</a:t>
            </a:r>
          </a:p>
          <a:p>
            <a:r>
              <a:rPr lang="en-GB" sz="1200" dirty="0"/>
              <a:t>0.4244989</a:t>
            </a:r>
          </a:p>
          <a:p>
            <a:r>
              <a:rPr lang="en-GB" sz="1200" dirty="0"/>
              <a:t>0.4473942</a:t>
            </a:r>
          </a:p>
          <a:p>
            <a:r>
              <a:rPr lang="en-GB" sz="1200" dirty="0"/>
              <a:t>0.4823163</a:t>
            </a:r>
          </a:p>
          <a:p>
            <a:endParaRPr lang="en-GB" sz="1200" dirty="0"/>
          </a:p>
          <a:p>
            <a:r>
              <a:rPr lang="en-GB" sz="1200" dirty="0"/>
              <a:t>Proportions of SNP  outliers that are shared.</a:t>
            </a:r>
          </a:p>
          <a:p>
            <a:r>
              <a:rPr lang="en-GB" sz="1200" dirty="0"/>
              <a:t>0.6160714</a:t>
            </a:r>
          </a:p>
          <a:p>
            <a:r>
              <a:rPr lang="en-GB" sz="1200" dirty="0"/>
              <a:t>0.5178571</a:t>
            </a:r>
          </a:p>
          <a:p>
            <a:r>
              <a:rPr lang="en-GB" sz="1200" dirty="0"/>
              <a:t>0.6339286</a:t>
            </a:r>
          </a:p>
          <a:p>
            <a:r>
              <a:rPr lang="en-GB" sz="1200" dirty="0"/>
              <a:t>0.359375</a:t>
            </a:r>
          </a:p>
          <a:p>
            <a:r>
              <a:rPr lang="en-GB" sz="1200" dirty="0"/>
              <a:t>0.4107143</a:t>
            </a:r>
          </a:p>
          <a:p>
            <a:r>
              <a:rPr lang="en-GB" sz="1200" dirty="0"/>
              <a:t>0.484375</a:t>
            </a:r>
          </a:p>
          <a:p>
            <a:endParaRPr lang="en-GB" sz="1200" dirty="0"/>
          </a:p>
          <a:p>
            <a:r>
              <a:rPr lang="en-GB" sz="1200" dirty="0"/>
              <a:t>142</a:t>
            </a:r>
          </a:p>
          <a:p>
            <a:r>
              <a:rPr lang="en-GB" sz="1200" dirty="0"/>
              <a:t>66</a:t>
            </a:r>
          </a:p>
          <a:p>
            <a:r>
              <a:rPr lang="en-GB" sz="1200" dirty="0"/>
              <a:t>29</a:t>
            </a:r>
          </a:p>
          <a:p>
            <a:r>
              <a:rPr lang="en-GB" sz="1200" dirty="0"/>
              <a:t>27</a:t>
            </a:r>
          </a:p>
          <a:p>
            <a:r>
              <a:rPr lang="en-GB" sz="1200" dirty="0"/>
              <a:t>25</a:t>
            </a:r>
          </a:p>
          <a:p>
            <a:r>
              <a:rPr lang="en-GB" sz="1200" dirty="0"/>
              <a:t>13</a:t>
            </a:r>
          </a:p>
          <a:p>
            <a:endParaRPr lang="en-GB" sz="1200" dirty="0"/>
          </a:p>
          <a:p>
            <a:r>
              <a:rPr lang="en-GB" sz="1200" dirty="0"/>
              <a:t>0.556</a:t>
            </a:r>
          </a:p>
          <a:p>
            <a:r>
              <a:rPr lang="en-GB" sz="1200" dirty="0"/>
              <a:t>0.636</a:t>
            </a:r>
          </a:p>
          <a:p>
            <a:r>
              <a:rPr lang="en-GB" sz="1200" dirty="0"/>
              <a:t>0.862</a:t>
            </a:r>
          </a:p>
          <a:p>
            <a:r>
              <a:rPr lang="en-GB" sz="1200" dirty="0"/>
              <a:t>0.889</a:t>
            </a:r>
          </a:p>
          <a:p>
            <a:r>
              <a:rPr lang="en-GB" sz="1200" dirty="0"/>
              <a:t>0.92</a:t>
            </a:r>
          </a:p>
          <a:p>
            <a:r>
              <a:rPr lang="en-GB" sz="1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D3B19-AD82-B040-873E-BAF529487567}"/>
              </a:ext>
            </a:extLst>
          </p:cNvPr>
          <p:cNvSpPr/>
          <p:nvPr/>
        </p:nvSpPr>
        <p:spPr>
          <a:xfrm>
            <a:off x="524719" y="1041022"/>
            <a:ext cx="396193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Total number of Anja’s SNP: 55106</a:t>
            </a:r>
          </a:p>
          <a:p>
            <a:endParaRPr lang="en-GB" sz="1200" dirty="0"/>
          </a:p>
          <a:p>
            <a:r>
              <a:rPr lang="en-GB" sz="1200" dirty="0"/>
              <a:t>Proportion of SNP  with significant clines.</a:t>
            </a:r>
          </a:p>
          <a:p>
            <a:r>
              <a:rPr lang="en-GB" sz="1200" dirty="0"/>
              <a:t>CZA left: 0.5122128</a:t>
            </a:r>
          </a:p>
          <a:p>
            <a:r>
              <a:rPr lang="en-GB" sz="1200" dirty="0"/>
              <a:t>CZA right: 0.4238377</a:t>
            </a:r>
          </a:p>
          <a:p>
            <a:r>
              <a:rPr lang="en-GB" sz="1200" dirty="0"/>
              <a:t>CZB left: 0.3201829</a:t>
            </a:r>
          </a:p>
          <a:p>
            <a:r>
              <a:rPr lang="en-GB" sz="1200" dirty="0"/>
              <a:t>CZB right: 0.4114071</a:t>
            </a:r>
          </a:p>
          <a:p>
            <a:r>
              <a:rPr lang="en-GB" sz="1200" dirty="0"/>
              <a:t>CZD left: 0.4393351</a:t>
            </a:r>
          </a:p>
          <a:p>
            <a:r>
              <a:rPr lang="en-GB" sz="1200" dirty="0"/>
              <a:t>CZD right: 0.4732697</a:t>
            </a:r>
          </a:p>
          <a:p>
            <a:endParaRPr lang="en-GB" sz="1200" dirty="0"/>
          </a:p>
          <a:p>
            <a:r>
              <a:rPr lang="en-GB" sz="1200" dirty="0"/>
              <a:t>Proportions of SNP  outliers that are shared.</a:t>
            </a:r>
          </a:p>
          <a:p>
            <a:r>
              <a:rPr lang="en-GB" sz="1200" dirty="0"/>
              <a:t>CZA left and right: 0.707804</a:t>
            </a:r>
          </a:p>
          <a:p>
            <a:r>
              <a:rPr lang="en-GB" sz="1200" dirty="0"/>
              <a:t>CZB left and right: 0.5680581</a:t>
            </a:r>
          </a:p>
          <a:p>
            <a:r>
              <a:rPr lang="en-GB" sz="1200" dirty="0"/>
              <a:t>CZD left and right: 0.6569873</a:t>
            </a:r>
          </a:p>
          <a:p>
            <a:r>
              <a:rPr lang="en-GB" sz="1200" dirty="0"/>
              <a:t>CZA and CZB: 0.4650635</a:t>
            </a:r>
          </a:p>
          <a:p>
            <a:r>
              <a:rPr lang="en-GB" sz="1200" dirty="0"/>
              <a:t>CZA and CZD: 0.508167</a:t>
            </a:r>
          </a:p>
          <a:p>
            <a:r>
              <a:rPr lang="en-GB" sz="1200" dirty="0"/>
              <a:t>CZB and CZD: 0.5426497</a:t>
            </a:r>
          </a:p>
          <a:p>
            <a:endParaRPr lang="en-GB" sz="1200" dirty="0"/>
          </a:p>
          <a:p>
            <a:r>
              <a:rPr lang="en-GB" sz="1200" dirty="0"/>
              <a:t>Number of SNP  outliers found in 1 hybrid zone(s): 602</a:t>
            </a:r>
          </a:p>
          <a:p>
            <a:r>
              <a:rPr lang="en-GB" sz="1200" dirty="0"/>
              <a:t>Number of SNP  outliers found in 2 hybrid zone(s): 258</a:t>
            </a:r>
          </a:p>
          <a:p>
            <a:r>
              <a:rPr lang="en-GB" sz="1200" dirty="0"/>
              <a:t>Number of SNP  outliers found in 3 hybrid zone(s): 137</a:t>
            </a:r>
          </a:p>
          <a:p>
            <a:r>
              <a:rPr lang="en-GB" sz="1200" dirty="0"/>
              <a:t>Number of SNP  outliers found in 4 hybrid zone(s): 117</a:t>
            </a:r>
          </a:p>
          <a:p>
            <a:r>
              <a:rPr lang="en-GB" sz="1200" dirty="0"/>
              <a:t>Number of SNP  outliers found in 5 hybrid zone(s): 95</a:t>
            </a:r>
          </a:p>
          <a:p>
            <a:r>
              <a:rPr lang="en-GB" sz="1200" dirty="0"/>
              <a:t>Number of SNP  outliers found in 6 hybrid zone(s): 139</a:t>
            </a:r>
          </a:p>
          <a:p>
            <a:endParaRPr lang="en-GB" sz="1200" dirty="0"/>
          </a:p>
          <a:p>
            <a:r>
              <a:rPr lang="en-GB" sz="1200" dirty="0"/>
              <a:t>Prop. of SNP  outliers in inversions found in 1 zone(s): 0.648</a:t>
            </a:r>
          </a:p>
          <a:p>
            <a:r>
              <a:rPr lang="en-GB" sz="1200" dirty="0"/>
              <a:t>Prop. of SNP  outliers in inversions found in 2 zone(s): 0.698</a:t>
            </a:r>
          </a:p>
          <a:p>
            <a:r>
              <a:rPr lang="en-GB" sz="1200" dirty="0"/>
              <a:t>Prop. of SNP  outliers in inversions found in 3 zone(s): 0.912</a:t>
            </a:r>
          </a:p>
          <a:p>
            <a:r>
              <a:rPr lang="en-GB" sz="1200" dirty="0"/>
              <a:t>Prop. of SNP  outliers in inversions found in 4 zone(s): 0.923</a:t>
            </a:r>
          </a:p>
          <a:p>
            <a:r>
              <a:rPr lang="en-GB" sz="1200" dirty="0"/>
              <a:t>Prop. of SNP  outliers in inversions found in 5 zone(s): 0.979</a:t>
            </a:r>
          </a:p>
          <a:p>
            <a:r>
              <a:rPr lang="en-GB" sz="1200" dirty="0"/>
              <a:t>Prop. of SNP  outliers in inversions found in 6 zone(s):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85B50-6470-1746-BD71-7C6F3486A15B}"/>
              </a:ext>
            </a:extLst>
          </p:cNvPr>
          <p:cNvSpPr/>
          <p:nvPr/>
        </p:nvSpPr>
        <p:spPr>
          <a:xfrm>
            <a:off x="8001964" y="1041023"/>
            <a:ext cx="33065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Total number of INDEL: 1752</a:t>
            </a:r>
          </a:p>
          <a:p>
            <a:endParaRPr lang="en-GB" sz="1200" dirty="0"/>
          </a:p>
          <a:p>
            <a:r>
              <a:rPr lang="en-GB" sz="1200" dirty="0"/>
              <a:t>Proportion of INDEL  with significant clines.</a:t>
            </a:r>
          </a:p>
          <a:p>
            <a:r>
              <a:rPr lang="en-GB" sz="1200" dirty="0"/>
              <a:t>0.5296804</a:t>
            </a:r>
          </a:p>
          <a:p>
            <a:r>
              <a:rPr lang="en-GB" sz="1200" dirty="0"/>
              <a:t>0.4549087</a:t>
            </a:r>
          </a:p>
          <a:p>
            <a:r>
              <a:rPr lang="en-GB" sz="1200" dirty="0"/>
              <a:t>0.3413242</a:t>
            </a:r>
          </a:p>
          <a:p>
            <a:r>
              <a:rPr lang="en-GB" sz="1200" dirty="0"/>
              <a:t>0.4092466</a:t>
            </a:r>
          </a:p>
          <a:p>
            <a:r>
              <a:rPr lang="en-GB" sz="1200" dirty="0"/>
              <a:t>0.4737443</a:t>
            </a:r>
          </a:p>
          <a:p>
            <a:r>
              <a:rPr lang="en-GB" sz="1200" dirty="0"/>
              <a:t>0.4834475</a:t>
            </a:r>
          </a:p>
          <a:p>
            <a:endParaRPr lang="en-GB" sz="1200" dirty="0"/>
          </a:p>
          <a:p>
            <a:r>
              <a:rPr lang="en-GB" sz="1200" dirty="0"/>
              <a:t>Proportions of INDEL  outliers that are shared.</a:t>
            </a:r>
          </a:p>
          <a:p>
            <a:r>
              <a:rPr lang="en-GB" sz="1200" dirty="0"/>
              <a:t>0.7058824</a:t>
            </a:r>
          </a:p>
          <a:p>
            <a:r>
              <a:rPr lang="en-GB" sz="1200" dirty="0"/>
              <a:t>0.4705882</a:t>
            </a:r>
          </a:p>
          <a:p>
            <a:r>
              <a:rPr lang="en-GB" sz="1200" dirty="0"/>
              <a:t>0.6470588</a:t>
            </a:r>
          </a:p>
          <a:p>
            <a:r>
              <a:rPr lang="en-GB" sz="1200" dirty="0"/>
              <a:t>0.3529412</a:t>
            </a:r>
          </a:p>
          <a:p>
            <a:r>
              <a:rPr lang="en-GB" sz="1200" dirty="0"/>
              <a:t>0.4117647</a:t>
            </a:r>
          </a:p>
          <a:p>
            <a:r>
              <a:rPr lang="en-GB" sz="1200" dirty="0"/>
              <a:t>0.4411765</a:t>
            </a:r>
          </a:p>
          <a:p>
            <a:endParaRPr lang="en-GB" sz="1200" dirty="0"/>
          </a:p>
          <a:p>
            <a:r>
              <a:rPr lang="en-GB" sz="1200" dirty="0"/>
              <a:t>24</a:t>
            </a:r>
          </a:p>
          <a:p>
            <a:r>
              <a:rPr lang="en-GB" sz="1200" dirty="0"/>
              <a:t>7</a:t>
            </a:r>
          </a:p>
          <a:p>
            <a:r>
              <a:rPr lang="en-GB" sz="1200" dirty="0"/>
              <a:t>7</a:t>
            </a:r>
          </a:p>
          <a:p>
            <a:r>
              <a:rPr lang="en-GB" sz="1200" dirty="0"/>
              <a:t>5</a:t>
            </a:r>
          </a:p>
          <a:p>
            <a:r>
              <a:rPr lang="en-GB" sz="1200" dirty="0"/>
              <a:t>1</a:t>
            </a:r>
          </a:p>
          <a:p>
            <a:r>
              <a:rPr lang="en-GB" sz="1200" dirty="0"/>
              <a:t>3</a:t>
            </a:r>
          </a:p>
          <a:p>
            <a:endParaRPr lang="en-GB" sz="1200" dirty="0"/>
          </a:p>
          <a:p>
            <a:r>
              <a:rPr lang="en-GB" sz="1200" dirty="0"/>
              <a:t>0.625</a:t>
            </a:r>
          </a:p>
          <a:p>
            <a:r>
              <a:rPr lang="en-GB" sz="1200" dirty="0"/>
              <a:t>0.57</a:t>
            </a:r>
          </a:p>
          <a:p>
            <a:r>
              <a:rPr lang="en-GB" sz="1200" dirty="0"/>
              <a:t>0.86</a:t>
            </a:r>
          </a:p>
          <a:p>
            <a:r>
              <a:rPr lang="en-GB" sz="1200" dirty="0"/>
              <a:t>1</a:t>
            </a:r>
          </a:p>
          <a:p>
            <a:r>
              <a:rPr lang="en-GB" sz="1200" dirty="0"/>
              <a:t>1</a:t>
            </a:r>
          </a:p>
          <a:p>
            <a:r>
              <a:rPr lang="en-GB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895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B9195-3465-C644-B592-B32C34D4FFCF}"/>
              </a:ext>
            </a:extLst>
          </p:cNvPr>
          <p:cNvSpPr/>
          <p:nvPr/>
        </p:nvSpPr>
        <p:spPr>
          <a:xfrm>
            <a:off x="528115" y="409596"/>
            <a:ext cx="4088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Clustering of (different types) markers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5C4C-3E49-344D-9302-96B66F645438}"/>
              </a:ext>
            </a:extLst>
          </p:cNvPr>
          <p:cNvSpPr txBox="1"/>
          <p:nvPr/>
        </p:nvSpPr>
        <p:spPr>
          <a:xfrm>
            <a:off x="648183" y="2129742"/>
            <a:ext cx="24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Density of total markers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A47BA-6494-014A-8D52-66C78C05ABA1}"/>
              </a:ext>
            </a:extLst>
          </p:cNvPr>
          <p:cNvSpPr txBox="1"/>
          <p:nvPr/>
        </p:nvSpPr>
        <p:spPr>
          <a:xfrm>
            <a:off x="3705829" y="2129742"/>
            <a:ext cx="26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Density of neutral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24E8F-9EB0-8848-8E8D-76305B227B64}"/>
              </a:ext>
            </a:extLst>
          </p:cNvPr>
          <p:cNvSpPr txBox="1"/>
          <p:nvPr/>
        </p:nvSpPr>
        <p:spPr>
          <a:xfrm>
            <a:off x="6763475" y="2129742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Density of outlier markers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0B11A4-C5E2-4444-913B-7E300347554F}"/>
                  </a:ext>
                </a:extLst>
              </p:cNvPr>
              <p:cNvSpPr txBox="1"/>
              <p:nvPr/>
            </p:nvSpPr>
            <p:spPr>
              <a:xfrm>
                <a:off x="648183" y="893633"/>
                <a:ext cx="250966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0B11A4-C5E2-4444-913B-7E3003475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3" y="893633"/>
                <a:ext cx="250966" cy="521233"/>
              </a:xfrm>
              <a:prstGeom prst="rect">
                <a:avLst/>
              </a:prstGeom>
              <a:blipFill>
                <a:blip r:embed="rId2"/>
                <a:stretch>
                  <a:fillRect l="-14286" r="-4762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82A03-EA58-CA4D-8F3E-8226862CB7E3}"/>
                  </a:ext>
                </a:extLst>
              </p:cNvPr>
              <p:cNvSpPr txBox="1"/>
              <p:nvPr/>
            </p:nvSpPr>
            <p:spPr>
              <a:xfrm>
                <a:off x="1374727" y="840220"/>
                <a:ext cx="170027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𝑚𝑎𝑟𝑘𝑒𝑟𝑠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𝑚𝑎𝑟𝑘𝑒𝑟𝑠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82A03-EA58-CA4D-8F3E-8226862C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27" y="840220"/>
                <a:ext cx="1700274" cy="525978"/>
              </a:xfrm>
              <a:prstGeom prst="rect">
                <a:avLst/>
              </a:prstGeom>
              <a:blipFill>
                <a:blip r:embed="rId3"/>
                <a:stretch>
                  <a:fillRect l="-1493" t="-6977" r="-2239" b="-27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FA5F45-635D-8040-B09D-4BB9E939B896}"/>
                  </a:ext>
                </a:extLst>
              </p:cNvPr>
              <p:cNvSpPr txBox="1"/>
              <p:nvPr/>
            </p:nvSpPr>
            <p:spPr>
              <a:xfrm>
                <a:off x="3272378" y="964709"/>
                <a:ext cx="6202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contig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relative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number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FA5F45-635D-8040-B09D-4BB9E939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78" y="964709"/>
                <a:ext cx="6202082" cy="276999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40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420</Words>
  <Application>Microsoft Macintosh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Short INDELS: genetic markers for adaptive divergence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14</cp:revision>
  <dcterms:created xsi:type="dcterms:W3CDTF">2020-06-09T11:59:43Z</dcterms:created>
  <dcterms:modified xsi:type="dcterms:W3CDTF">2020-06-15T11:24:29Z</dcterms:modified>
</cp:coreProperties>
</file>