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9" r:id="rId4"/>
    <p:sldId id="264" r:id="rId5"/>
    <p:sldId id="265" r:id="rId6"/>
    <p:sldId id="260" r:id="rId7"/>
    <p:sldId id="263" r:id="rId8"/>
    <p:sldId id="272" r:id="rId9"/>
    <p:sldId id="258" r:id="rId10"/>
    <p:sldId id="271" r:id="rId11"/>
    <p:sldId id="261" r:id="rId12"/>
    <p:sldId id="262" r:id="rId13"/>
    <p:sldId id="266" r:id="rId14"/>
    <p:sldId id="267" r:id="rId15"/>
    <p:sldId id="269" r:id="rId16"/>
    <p:sldId id="273" r:id="rId17"/>
    <p:sldId id="274" r:id="rId18"/>
    <p:sldId id="275" r:id="rId19"/>
    <p:sldId id="277" r:id="rId20"/>
    <p:sldId id="276"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4"/>
    <p:restoredTop sz="94780"/>
  </p:normalViewPr>
  <p:slideViewPr>
    <p:cSldViewPr snapToGrid="0" snapToObjects="1">
      <p:cViewPr varScale="1">
        <p:scale>
          <a:sx n="110" d="100"/>
          <a:sy n="110" d="100"/>
        </p:scale>
        <p:origin x="18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02/07/2020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15</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cxnSp>
        <p:nvCxnSpPr>
          <p:cNvPr id="8" name="Straight Connector 7">
            <a:extLst>
              <a:ext uri="{FF2B5EF4-FFF2-40B4-BE49-F238E27FC236}">
                <a16:creationId xmlns:a16="http://schemas.microsoft.com/office/drawing/2014/main" id="{044E0B42-E344-CB41-8B32-BCD8660ECFE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9C7059-2376-6042-9D29-5C8F989882C3}"/>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47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cxnSp>
        <p:nvCxnSpPr>
          <p:cNvPr id="11" name="Straight Connector 10">
            <a:extLst>
              <a:ext uri="{FF2B5EF4-FFF2-40B4-BE49-F238E27FC236}">
                <a16:creationId xmlns:a16="http://schemas.microsoft.com/office/drawing/2014/main" id="{3C422FCA-49D3-C648-A86D-B03728EEF9C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3B69C-DAB5-6E43-B8B5-02A57FCB05EE}"/>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cxnSp>
        <p:nvCxnSpPr>
          <p:cNvPr id="7" name="Straight Connector 6">
            <a:extLst>
              <a:ext uri="{FF2B5EF4-FFF2-40B4-BE49-F238E27FC236}">
                <a16:creationId xmlns:a16="http://schemas.microsoft.com/office/drawing/2014/main" id="{280DFD0C-89B1-2743-9C6A-E5F6A5C7CAF1}"/>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2EC0C1-E7E2-C04C-9789-285679EB037C}"/>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5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state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a:t>compressa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A02DE3-9DEE-5840-B379-16AFACC5D9AC}"/>
              </a:ext>
            </a:extLst>
          </p:cNvPr>
          <p:cNvPicPr>
            <a:picLocks noChangeAspect="1"/>
          </p:cNvPicPr>
          <p:nvPr/>
        </p:nvPicPr>
        <p:blipFill>
          <a:blip r:embed="rId2"/>
          <a:stretch>
            <a:fillRect/>
          </a:stretch>
        </p:blipFill>
        <p:spPr>
          <a:xfrm>
            <a:off x="5603631" y="2713892"/>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4. Proportions of minor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11" name="Picture 10">
            <a:extLst>
              <a:ext uri="{FF2B5EF4-FFF2-40B4-BE49-F238E27FC236}">
                <a16:creationId xmlns:a16="http://schemas.microsoft.com/office/drawing/2014/main" id="{0775009B-A71A-6244-97F2-12C8C71C8E7A}"/>
              </a:ext>
            </a:extLst>
          </p:cNvPr>
          <p:cNvPicPr>
            <a:picLocks noChangeAspect="1"/>
          </p:cNvPicPr>
          <p:nvPr/>
        </p:nvPicPr>
        <p:blipFill>
          <a:blip r:embed="rId3"/>
          <a:stretch>
            <a:fillRect/>
          </a:stretch>
        </p:blipFill>
        <p:spPr>
          <a:xfrm>
            <a:off x="199292" y="2713892"/>
            <a:ext cx="5760000" cy="2880000"/>
          </a:xfrm>
          <a:prstGeom prst="rect">
            <a:avLst/>
          </a:prstGeom>
        </p:spPr>
      </p:pic>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384737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E9318-BF9F-2940-A44C-B892A84DF9BB}"/>
              </a:ext>
            </a:extLst>
          </p:cNvPr>
          <p:cNvPicPr>
            <a:picLocks noChangeAspect="1"/>
          </p:cNvPicPr>
          <p:nvPr/>
        </p:nvPicPr>
        <p:blipFill>
          <a:blip r:embed="rId3"/>
          <a:stretch>
            <a:fillRect/>
          </a:stretch>
        </p:blipFill>
        <p:spPr>
          <a:xfrm>
            <a:off x="5486399" y="2529000"/>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111096" cy="646331"/>
          </a:xfrm>
          <a:prstGeom prst="rect">
            <a:avLst/>
          </a:prstGeom>
          <a:noFill/>
        </p:spPr>
        <p:txBody>
          <a:bodyPr wrap="square" rtlCol="0">
            <a:spAutoFit/>
          </a:bodyPr>
          <a:lstStyle/>
          <a:p>
            <a:r>
              <a:rPr lang="en-GB" i="1" dirty="0"/>
              <a:t>Figure 5. Proportions of minor allele frequencies of INDELs (left) and SNPs (right) after filtering and cline analysis. Bin width is 0.05. Clinal variants are dark coloured and non-clinal variants are light coloured.</a:t>
            </a:r>
          </a:p>
        </p:txBody>
      </p:sp>
      <p:sp>
        <p:nvSpPr>
          <p:cNvPr id="5" name="Rectangle 4">
            <a:extLst>
              <a:ext uri="{FF2B5EF4-FFF2-40B4-BE49-F238E27FC236}">
                <a16:creationId xmlns:a16="http://schemas.microsoft.com/office/drawing/2014/main" id="{B5029453-F260-2F4A-9482-46B71CB5D15B}"/>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pic>
        <p:nvPicPr>
          <p:cNvPr id="6" name="Picture 5">
            <a:extLst>
              <a:ext uri="{FF2B5EF4-FFF2-40B4-BE49-F238E27FC236}">
                <a16:creationId xmlns:a16="http://schemas.microsoft.com/office/drawing/2014/main" id="{14A7D7EB-82F1-DA44-8981-52DCC221EFEA}"/>
              </a:ext>
            </a:extLst>
          </p:cNvPr>
          <p:cNvPicPr>
            <a:picLocks noChangeAspect="1"/>
          </p:cNvPicPr>
          <p:nvPr/>
        </p:nvPicPr>
        <p:blipFill>
          <a:blip r:embed="rId4"/>
          <a:stretch>
            <a:fillRect/>
          </a:stretch>
        </p:blipFill>
        <p:spPr>
          <a:xfrm>
            <a:off x="135303" y="2529000"/>
            <a:ext cx="5760000" cy="2880000"/>
          </a:xfrm>
          <a:prstGeom prst="rect">
            <a:avLst/>
          </a:prstGeom>
        </p:spPr>
      </p:pic>
      <p:sp>
        <p:nvSpPr>
          <p:cNvPr id="10" name="TextBox 9">
            <a:extLst>
              <a:ext uri="{FF2B5EF4-FFF2-40B4-BE49-F238E27FC236}">
                <a16:creationId xmlns:a16="http://schemas.microsoft.com/office/drawing/2014/main" id="{0CE43A45-523E-814F-B92B-F7A499D61264}"/>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a:t>
            </a:r>
            <a:r>
              <a:rPr lang="en-GB"/>
              <a:t>filtering and cline </a:t>
            </a:r>
            <a:r>
              <a:rPr lang="en-GB" dirty="0"/>
              <a:t>analysis.</a:t>
            </a:r>
          </a:p>
        </p:txBody>
      </p:sp>
      <p:sp>
        <p:nvSpPr>
          <p:cNvPr id="7" name="TextBox 6">
            <a:extLst>
              <a:ext uri="{FF2B5EF4-FFF2-40B4-BE49-F238E27FC236}">
                <a16:creationId xmlns:a16="http://schemas.microsoft.com/office/drawing/2014/main" id="{0B4004D7-42A5-614A-A3AB-37C9CD9224BB}"/>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3" name="TextBox 2">
            <a:extLst>
              <a:ext uri="{FF2B5EF4-FFF2-40B4-BE49-F238E27FC236}">
                <a16:creationId xmlns:a16="http://schemas.microsoft.com/office/drawing/2014/main" id="{CD188F6B-5B4A-1344-9EAE-99E14FF0C698}"/>
              </a:ext>
            </a:extLst>
          </p:cNvPr>
          <p:cNvSpPr txBox="1"/>
          <p:nvPr/>
        </p:nvSpPr>
        <p:spPr>
          <a:xfrm>
            <a:off x="6952192" y="409596"/>
            <a:ext cx="4657216" cy="646331"/>
          </a:xfrm>
          <a:prstGeom prst="rect">
            <a:avLst/>
          </a:prstGeom>
          <a:noFill/>
        </p:spPr>
        <p:txBody>
          <a:bodyPr wrap="square" rtlCol="0">
            <a:spAutoFit/>
          </a:bodyPr>
          <a:lstStyle/>
          <a:p>
            <a:r>
              <a:rPr lang="en-GB" b="1" dirty="0"/>
              <a:t>For the joint AFS between INDELs and SNPs, see (attached) file short_indels.nb.html</a:t>
            </a:r>
          </a:p>
        </p:txBody>
      </p:sp>
    </p:spTree>
    <p:extLst>
      <p:ext uri="{BB962C8B-B14F-4D97-AF65-F5344CB8AC3E}">
        <p14:creationId xmlns:p14="http://schemas.microsoft.com/office/powerpoint/2010/main" val="86180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3844450" cy="369332"/>
          </a:xfrm>
          <a:prstGeom prst="rect">
            <a:avLst/>
          </a:prstGeom>
        </p:spPr>
        <p:txBody>
          <a:bodyPr wrap="none">
            <a:spAutoFit/>
          </a:bodyPr>
          <a:lstStyle/>
          <a:p>
            <a:pPr marL="342900" indent="-342900">
              <a:buFont typeface="+mj-lt"/>
              <a:buAutoNum type="arabicPeriod" startAt="3"/>
            </a:pPr>
            <a:r>
              <a:rPr lang="en-GB" b="1" dirty="0"/>
              <a:t>Derived allele frequencies - INDELs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2153132980"/>
              </p:ext>
            </p:extLst>
          </p:nvPr>
        </p:nvGraphicFramePr>
        <p:xfrm>
          <a:off x="5204178"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6. Proportions of derived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pic>
        <p:nvPicPr>
          <p:cNvPr id="9" name="Picture 8">
            <a:extLst>
              <a:ext uri="{FF2B5EF4-FFF2-40B4-BE49-F238E27FC236}">
                <a16:creationId xmlns:a16="http://schemas.microsoft.com/office/drawing/2014/main" id="{E64E354F-A363-0B4A-8988-37C554E88852}"/>
              </a:ext>
            </a:extLst>
          </p:cNvPr>
          <p:cNvPicPr>
            <a:picLocks noChangeAspect="1"/>
          </p:cNvPicPr>
          <p:nvPr/>
        </p:nvPicPr>
        <p:blipFill>
          <a:blip r:embed="rId2"/>
          <a:stretch>
            <a:fillRect/>
          </a:stretch>
        </p:blipFill>
        <p:spPr>
          <a:xfrm>
            <a:off x="5835097" y="2514874"/>
            <a:ext cx="6157613" cy="3078807"/>
          </a:xfrm>
          <a:prstGeom prst="rect">
            <a:avLst/>
          </a:prstGeom>
        </p:spPr>
      </p:pic>
      <p:pic>
        <p:nvPicPr>
          <p:cNvPr id="6" name="Picture 5">
            <a:extLst>
              <a:ext uri="{FF2B5EF4-FFF2-40B4-BE49-F238E27FC236}">
                <a16:creationId xmlns:a16="http://schemas.microsoft.com/office/drawing/2014/main" id="{C2162285-C021-CB45-A5E6-FF4AACA50A74}"/>
              </a:ext>
            </a:extLst>
          </p:cNvPr>
          <p:cNvPicPr>
            <a:picLocks noChangeAspect="1"/>
          </p:cNvPicPr>
          <p:nvPr/>
        </p:nvPicPr>
        <p:blipFill>
          <a:blip r:embed="rId3"/>
          <a:stretch>
            <a:fillRect/>
          </a:stretch>
        </p:blipFill>
        <p:spPr>
          <a:xfrm>
            <a:off x="199290" y="2515295"/>
            <a:ext cx="6156354" cy="3078177"/>
          </a:xfrm>
          <a:prstGeom prst="rect">
            <a:avLst/>
          </a:prstGeom>
        </p:spPr>
      </p:pic>
    </p:spTree>
    <p:extLst>
      <p:ext uri="{BB962C8B-B14F-4D97-AF65-F5344CB8AC3E}">
        <p14:creationId xmlns:p14="http://schemas.microsoft.com/office/powerpoint/2010/main" val="394240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12026" y="3680431"/>
            <a:ext cx="3174641" cy="2800767"/>
          </a:xfrm>
          <a:prstGeom prst="rect">
            <a:avLst/>
          </a:prstGeom>
          <a:noFill/>
        </p:spPr>
        <p:txBody>
          <a:bodyPr wrap="square" rtlCol="0">
            <a:spAutoFit/>
          </a:bodyPr>
          <a:lstStyle/>
          <a:p>
            <a:r>
              <a:rPr lang="en-GB" sz="1600" i="1" dirty="0"/>
              <a:t>Figure 7. Proportions of SNPs against proportions of INDELs per contig and per derived allele frequency class. Contigs were grouped by length into ten bins of size = 50000 bp (from bin 1 in grey of range 0-50000 bp to bin 10 in black of range 450000-500000 bp). The derived frequency spectrum was divided into 20 classes of 0.05 frequency difference (facets).</a:t>
            </a:r>
          </a:p>
        </p:txBody>
      </p:sp>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pic>
        <p:nvPicPr>
          <p:cNvPr id="8" name="Picture 7">
            <a:extLst>
              <a:ext uri="{FF2B5EF4-FFF2-40B4-BE49-F238E27FC236}">
                <a16:creationId xmlns:a16="http://schemas.microsoft.com/office/drawing/2014/main" id="{6E9E2496-1CD1-C441-803C-5C20630263EF}"/>
              </a:ext>
            </a:extLst>
          </p:cNvPr>
          <p:cNvPicPr>
            <a:picLocks noChangeAspect="1"/>
          </p:cNvPicPr>
          <p:nvPr/>
        </p:nvPicPr>
        <p:blipFill>
          <a:blip r:embed="rId2"/>
          <a:stretch>
            <a:fillRect/>
          </a:stretch>
        </p:blipFill>
        <p:spPr>
          <a:xfrm>
            <a:off x="3528934" y="0"/>
            <a:ext cx="8572500" cy="6858000"/>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sp>
        <p:nvSpPr>
          <p:cNvPr id="9" name="TextBox 8">
            <a:extLst>
              <a:ext uri="{FF2B5EF4-FFF2-40B4-BE49-F238E27FC236}">
                <a16:creationId xmlns:a16="http://schemas.microsoft.com/office/drawing/2014/main" id="{FF7CE02B-0C71-9F4E-9116-32A9DFE34841}"/>
              </a:ext>
            </a:extLst>
          </p:cNvPr>
          <p:cNvSpPr txBox="1"/>
          <p:nvPr/>
        </p:nvSpPr>
        <p:spPr>
          <a:xfrm>
            <a:off x="528115" y="3429000"/>
            <a:ext cx="8514285" cy="3416320"/>
          </a:xfrm>
          <a:prstGeom prst="rect">
            <a:avLst/>
          </a:prstGeom>
          <a:noFill/>
        </p:spPr>
        <p:txBody>
          <a:bodyPr wrap="square" rtlCol="0">
            <a:spAutoFit/>
          </a:bodyPr>
          <a:lstStyle/>
          <a:p>
            <a:pPr marL="285750" indent="-285750">
              <a:buFont typeface="Arial" panose="020B0604020202020204" pitchFamily="34" charset="0"/>
              <a:buChar char="•"/>
            </a:pPr>
            <a:r>
              <a:rPr lang="en-GB" dirty="0"/>
              <a:t>From the simple comparison between proportions of filtered SNPs and filtered INDELs (Fig. 7), we can further group variants by genomic location (coding vs. non-coding) and fitness effect (e.g., low impact for synonymous SNPs and intergenic INDELs and high impact for nonsynonymous SNPs and frameshift INDELs). In progress ...</a:t>
            </a:r>
            <a:br>
              <a:rPr lang="en-GB" dirty="0"/>
            </a:br>
            <a:endParaRPr lang="en-GB" dirty="0"/>
          </a:p>
          <a:p>
            <a:pPr marL="285750" indent="-285750">
              <a:buFont typeface="Arial" panose="020B0604020202020204" pitchFamily="34" charset="0"/>
              <a:buChar char="•"/>
            </a:pPr>
            <a:r>
              <a:rPr lang="en-GB" dirty="0"/>
              <a:t>Similarly, we can compare INDELs-SNPs proportions with respect to the cline parameters:</a:t>
            </a:r>
          </a:p>
          <a:p>
            <a:pPr marL="742950" lvl="1" indent="-285750">
              <a:buFont typeface="Arial" panose="020B0604020202020204" pitchFamily="34" charset="0"/>
              <a:buChar char="•"/>
            </a:pPr>
            <a:r>
              <a:rPr lang="en-GB" dirty="0"/>
              <a:t>Centre (Fig. 8)</a:t>
            </a:r>
          </a:p>
          <a:p>
            <a:pPr marL="742950" lvl="1" indent="-285750">
              <a:buFont typeface="Arial" panose="020B0604020202020204" pitchFamily="34" charset="0"/>
              <a:buChar char="•"/>
            </a:pPr>
            <a:r>
              <a:rPr lang="en-GB" dirty="0"/>
              <a:t>Width (Fig. 9)</a:t>
            </a:r>
          </a:p>
          <a:p>
            <a:pPr marL="742950" lvl="1" indent="-285750">
              <a:buFont typeface="Arial" panose="020B0604020202020204" pitchFamily="34" charset="0"/>
              <a:buChar char="•"/>
            </a:pPr>
            <a:r>
              <a:rPr lang="en-GB" dirty="0"/>
              <a:t>Slope (Fig. 10)</a:t>
            </a:r>
          </a:p>
          <a:p>
            <a:pPr marL="742950" lvl="1" indent="-285750">
              <a:buFont typeface="Arial" panose="020B0604020202020204" pitchFamily="34" charset="0"/>
              <a:buChar char="•"/>
            </a:pPr>
            <a:r>
              <a:rPr lang="en-GB" dirty="0"/>
              <a:t>Crab-Wave frequency difference (</a:t>
            </a:r>
            <a:r>
              <a:rPr lang="en-GB" dirty="0" err="1"/>
              <a:t>p_diff</a:t>
            </a:r>
            <a:r>
              <a:rPr lang="en-GB" dirty="0"/>
              <a:t>) (Fig. 11)</a:t>
            </a:r>
          </a:p>
          <a:p>
            <a:pPr marL="742950" lvl="1" indent="-285750">
              <a:buFont typeface="Arial" panose="020B0604020202020204" pitchFamily="34" charset="0"/>
              <a:buChar char="•"/>
            </a:pPr>
            <a:r>
              <a:rPr lang="en-GB" dirty="0"/>
              <a:t>Variance explained (</a:t>
            </a:r>
            <a:r>
              <a:rPr lang="en-GB" dirty="0" err="1"/>
              <a:t>Var.Ex</a:t>
            </a:r>
            <a:r>
              <a:rPr lang="en-GB" dirty="0"/>
              <a:t>) (Fig. 12)</a:t>
            </a:r>
          </a:p>
        </p:txBody>
      </p:sp>
    </p:spTree>
    <p:extLst>
      <p:ext uri="{BB962C8B-B14F-4D97-AF65-F5344CB8AC3E}">
        <p14:creationId xmlns:p14="http://schemas.microsoft.com/office/powerpoint/2010/main" val="186538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BA103D5-B217-C541-8E32-223F0BF48FE1}"/>
              </a:ext>
            </a:extLst>
          </p:cNvPr>
          <p:cNvPicPr>
            <a:picLocks noChangeAspect="1"/>
          </p:cNvPicPr>
          <p:nvPr/>
        </p:nvPicPr>
        <p:blipFill>
          <a:blip r:embed="rId2"/>
          <a:stretch>
            <a:fillRect/>
          </a:stretch>
        </p:blipFill>
        <p:spPr>
          <a:xfrm>
            <a:off x="528115" y="1388550"/>
            <a:ext cx="7714286" cy="540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611986" cy="369332"/>
          </a:xfrm>
          <a:prstGeom prst="rect">
            <a:avLst/>
          </a:prstGeom>
        </p:spPr>
        <p:txBody>
          <a:bodyPr wrap="none">
            <a:spAutoFit/>
          </a:bodyPr>
          <a:lstStyle/>
          <a:p>
            <a:pPr marL="342900" indent="-342900">
              <a:buFont typeface="+mj-lt"/>
              <a:buAutoNum type="arabicPeriod" startAt="4"/>
            </a:pPr>
            <a:r>
              <a:rPr lang="en-GB" b="1" dirty="0"/>
              <a:t>Distributions of cline parameters - centres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6428128" y="6203775"/>
            <a:ext cx="5235757" cy="584775"/>
          </a:xfrm>
          <a:prstGeom prst="rect">
            <a:avLst/>
          </a:prstGeom>
          <a:noFill/>
        </p:spPr>
        <p:txBody>
          <a:bodyPr wrap="square" rtlCol="0">
            <a:spAutoFit/>
          </a:bodyPr>
          <a:lstStyle/>
          <a:p>
            <a:r>
              <a:rPr lang="en-GB" sz="1600" i="1" dirty="0"/>
              <a:t>Figure 8. Proportions of SNPs vs INDELs for a given range of cline centres (colours).</a:t>
            </a:r>
          </a:p>
        </p:txBody>
      </p:sp>
    </p:spTree>
    <p:extLst>
      <p:ext uri="{BB962C8B-B14F-4D97-AF65-F5344CB8AC3E}">
        <p14:creationId xmlns:p14="http://schemas.microsoft.com/office/powerpoint/2010/main" val="220222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0D1348-DB7B-4D45-BC6E-211E3CFB7534}"/>
              </a:ext>
            </a:extLst>
          </p:cNvPr>
          <p:cNvPicPr>
            <a:picLocks noChangeAspect="1"/>
          </p:cNvPicPr>
          <p:nvPr/>
        </p:nvPicPr>
        <p:blipFill>
          <a:blip r:embed="rId2"/>
          <a:stretch>
            <a:fillRect/>
          </a:stretch>
        </p:blipFill>
        <p:spPr>
          <a:xfrm>
            <a:off x="528115" y="1074850"/>
            <a:ext cx="8228572"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467587" cy="369332"/>
          </a:xfrm>
          <a:prstGeom prst="rect">
            <a:avLst/>
          </a:prstGeom>
        </p:spPr>
        <p:txBody>
          <a:bodyPr wrap="none">
            <a:spAutoFit/>
          </a:bodyPr>
          <a:lstStyle/>
          <a:p>
            <a:pPr marL="342900" indent="-342900">
              <a:buFont typeface="+mj-lt"/>
              <a:buAutoNum type="arabicPeriod" startAt="4"/>
            </a:pPr>
            <a:r>
              <a:rPr lang="en-GB" b="1" dirty="0"/>
              <a:t>Distributions of cline parameters - width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8756687" y="6048919"/>
            <a:ext cx="3292825" cy="830997"/>
          </a:xfrm>
          <a:prstGeom prst="rect">
            <a:avLst/>
          </a:prstGeom>
          <a:noFill/>
        </p:spPr>
        <p:txBody>
          <a:bodyPr wrap="square" rtlCol="0">
            <a:spAutoFit/>
          </a:bodyPr>
          <a:lstStyle/>
          <a:p>
            <a:r>
              <a:rPr lang="en-GB" sz="1600" i="1" dirty="0"/>
              <a:t>Figure 9. Proportions of SNPs vs INDELs for a given range of cline widths (colours).</a:t>
            </a:r>
          </a:p>
        </p:txBody>
      </p:sp>
    </p:spTree>
    <p:extLst>
      <p:ext uri="{BB962C8B-B14F-4D97-AF65-F5344CB8AC3E}">
        <p14:creationId xmlns:p14="http://schemas.microsoft.com/office/powerpoint/2010/main" val="170368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F924E1-FEE8-9041-AB2A-34CCD9E090BA}"/>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422703" cy="369332"/>
          </a:xfrm>
          <a:prstGeom prst="rect">
            <a:avLst/>
          </a:prstGeom>
        </p:spPr>
        <p:txBody>
          <a:bodyPr wrap="none">
            <a:spAutoFit/>
          </a:bodyPr>
          <a:lstStyle/>
          <a:p>
            <a:pPr marL="342900" indent="-342900">
              <a:buFont typeface="+mj-lt"/>
              <a:buAutoNum type="arabicPeriod" startAt="4"/>
            </a:pPr>
            <a:r>
              <a:rPr lang="en-GB" b="1" dirty="0"/>
              <a:t>Distributions of cline parameters - slope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5745952" y="5922750"/>
            <a:ext cx="5446767" cy="584775"/>
          </a:xfrm>
          <a:prstGeom prst="rect">
            <a:avLst/>
          </a:prstGeom>
          <a:noFill/>
        </p:spPr>
        <p:txBody>
          <a:bodyPr wrap="square" rtlCol="0">
            <a:spAutoFit/>
          </a:bodyPr>
          <a:lstStyle/>
          <a:p>
            <a:r>
              <a:rPr lang="en-GB" sz="1600" i="1" dirty="0"/>
              <a:t>Figure 10. Proportions of SNPs vs INDELs for a given range of cline slopes (colours).</a:t>
            </a:r>
          </a:p>
        </p:txBody>
      </p:sp>
    </p:spTree>
    <p:extLst>
      <p:ext uri="{BB962C8B-B14F-4D97-AF65-F5344CB8AC3E}">
        <p14:creationId xmlns:p14="http://schemas.microsoft.com/office/powerpoint/2010/main" val="308364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C83DEF-541B-2540-88D1-54ED2E49E36B}"/>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523692" cy="369332"/>
          </a:xfrm>
          <a:prstGeom prst="rect">
            <a:avLst/>
          </a:prstGeom>
        </p:spPr>
        <p:txBody>
          <a:bodyPr wrap="none">
            <a:spAutoFit/>
          </a:bodyPr>
          <a:lstStyle/>
          <a:p>
            <a:pPr marL="342900" indent="-342900">
              <a:buFont typeface="+mj-lt"/>
              <a:buAutoNum type="arabicPeriod" startAt="4"/>
            </a:pPr>
            <a:r>
              <a:rPr lang="en-GB" b="1" dirty="0"/>
              <a:t>Distributions of cline parameters – </a:t>
            </a:r>
            <a:r>
              <a:rPr lang="en-GB" b="1" dirty="0" err="1"/>
              <a:t>p_diff</a:t>
            </a:r>
            <a:r>
              <a:rPr lang="en-GB" b="1" dirty="0"/>
              <a:t>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7736798" y="5922750"/>
            <a:ext cx="4173551" cy="830997"/>
          </a:xfrm>
          <a:prstGeom prst="rect">
            <a:avLst/>
          </a:prstGeom>
          <a:noFill/>
        </p:spPr>
        <p:txBody>
          <a:bodyPr wrap="square" rtlCol="0">
            <a:spAutoFit/>
          </a:bodyPr>
          <a:lstStyle/>
          <a:p>
            <a:r>
              <a:rPr lang="en-GB" sz="1600" i="1" dirty="0"/>
              <a:t>Figure 11. Proportions of SNPs vs INDELs for a given range of cline end frequencies difference (colours).</a:t>
            </a:r>
          </a:p>
        </p:txBody>
      </p:sp>
    </p:spTree>
    <p:extLst>
      <p:ext uri="{BB962C8B-B14F-4D97-AF65-F5344CB8AC3E}">
        <p14:creationId xmlns:p14="http://schemas.microsoft.com/office/powerpoint/2010/main" val="2959286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A90278-B252-2E4B-970D-2386C78C7D34}"/>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535554" cy="369332"/>
          </a:xfrm>
          <a:prstGeom prst="rect">
            <a:avLst/>
          </a:prstGeom>
        </p:spPr>
        <p:txBody>
          <a:bodyPr wrap="none">
            <a:spAutoFit/>
          </a:bodyPr>
          <a:lstStyle/>
          <a:p>
            <a:pPr marL="342900" indent="-342900">
              <a:buFont typeface="+mj-lt"/>
              <a:buAutoNum type="arabicPeriod" startAt="4"/>
            </a:pPr>
            <a:r>
              <a:rPr lang="en-GB" b="1" dirty="0"/>
              <a:t>Distributions of cline parameters – </a:t>
            </a:r>
            <a:r>
              <a:rPr lang="en-GB" b="1" dirty="0" err="1"/>
              <a:t>Var.Ex</a:t>
            </a:r>
            <a:r>
              <a:rPr lang="en-GB" b="1" dirty="0"/>
              <a:t>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6709458" y="6168972"/>
            <a:ext cx="4173551" cy="584775"/>
          </a:xfrm>
          <a:prstGeom prst="rect">
            <a:avLst/>
          </a:prstGeom>
          <a:noFill/>
        </p:spPr>
        <p:txBody>
          <a:bodyPr wrap="square" rtlCol="0">
            <a:spAutoFit/>
          </a:bodyPr>
          <a:lstStyle/>
          <a:p>
            <a:r>
              <a:rPr lang="en-GB" sz="1600" i="1" dirty="0"/>
              <a:t>Figure 12. Proportions of SNPs vs INDELs for a given range of variance explained (colours).</a:t>
            </a:r>
          </a:p>
        </p:txBody>
      </p:sp>
    </p:spTree>
    <p:extLst>
      <p:ext uri="{BB962C8B-B14F-4D97-AF65-F5344CB8AC3E}">
        <p14:creationId xmlns:p14="http://schemas.microsoft.com/office/powerpoint/2010/main" val="53820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statistics to test for significance.</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923330"/>
          </a:xfrm>
          <a:prstGeom prst="rect">
            <a:avLst/>
          </a:prstGeom>
          <a:noFill/>
        </p:spPr>
        <p:txBody>
          <a:bodyPr wrap="square" rtlCol="0">
            <a:spAutoFit/>
          </a:bodyPr>
          <a:lstStyle/>
          <a:p>
            <a:r>
              <a:rPr lang="en-GB" i="1" dirty="0"/>
              <a:t>Figure 2a. The same as in Anja’s paper with the exception that the SNPs were called using GATK.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48613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51C45-9F33-9944-BE6F-A6C08AE80E91}"/>
              </a:ext>
            </a:extLst>
          </p:cNvPr>
          <p:cNvPicPr>
            <a:picLocks noChangeAspect="1"/>
          </p:cNvPicPr>
          <p:nvPr/>
        </p:nvPicPr>
        <p:blipFill rotWithShape="1">
          <a:blip r:embed="rId2"/>
          <a:srcRect l="3384" b="50548"/>
          <a:stretch/>
        </p:blipFill>
        <p:spPr>
          <a:xfrm>
            <a:off x="208344" y="704667"/>
            <a:ext cx="9143563" cy="468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655518" cy="369332"/>
          </a:xfrm>
          <a:prstGeom prst="rect">
            <a:avLst/>
          </a:prstGeom>
          <a:noFill/>
        </p:spPr>
        <p:txBody>
          <a:bodyPr wrap="none" rtlCol="0">
            <a:spAutoFit/>
          </a:bodyPr>
          <a:lstStyle/>
          <a:p>
            <a:r>
              <a:rPr lang="en-GB" dirty="0"/>
              <a:t>GATK INDEL call</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2b. The same as in Anja’s paper but with INDELs.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404886"/>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11178</TotalTime>
  <Words>1903</Words>
  <Application>Microsoft Macintosh PowerPoint</Application>
  <PresentationFormat>Widescreen</PresentationFormat>
  <Paragraphs>261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137</cp:revision>
  <dcterms:created xsi:type="dcterms:W3CDTF">2020-06-09T11:59:43Z</dcterms:created>
  <dcterms:modified xsi:type="dcterms:W3CDTF">2020-07-02T13:39:57Z</dcterms:modified>
</cp:coreProperties>
</file>