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sldIdLst>
    <p:sldId id="256" r:id="rId2"/>
    <p:sldId id="290" r:id="rId3"/>
    <p:sldId id="291" r:id="rId4"/>
    <p:sldId id="309" r:id="rId5"/>
    <p:sldId id="257" r:id="rId6"/>
    <p:sldId id="293" r:id="rId7"/>
    <p:sldId id="299" r:id="rId8"/>
    <p:sldId id="300" r:id="rId9"/>
    <p:sldId id="305" r:id="rId10"/>
    <p:sldId id="306" r:id="rId11"/>
    <p:sldId id="282" r:id="rId12"/>
    <p:sldId id="297" r:id="rId13"/>
    <p:sldId id="307" r:id="rId14"/>
    <p:sldId id="308" r:id="rId15"/>
    <p:sldId id="284" r:id="rId16"/>
    <p:sldId id="285" r:id="rId17"/>
    <p:sldId id="286" r:id="rId18"/>
    <p:sldId id="287" r:id="rId19"/>
    <p:sldId id="283" r:id="rId20"/>
    <p:sldId id="294" r:id="rId21"/>
    <p:sldId id="263" r:id="rId22"/>
    <p:sldId id="273" r:id="rId23"/>
    <p:sldId id="258" r:id="rId24"/>
    <p:sldId id="298" r:id="rId25"/>
    <p:sldId id="260" r:id="rId26"/>
    <p:sldId id="288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38"/>
    <a:srgbClr val="619CFF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9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73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1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00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89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82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1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6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7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1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27/10/2020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0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88638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GB" dirty="0"/>
              <a:t>Short INDELs: genetic markers for divergence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1ACEA-24CB-0649-9CE4-C72099CDCA41}"/>
              </a:ext>
            </a:extLst>
          </p:cNvPr>
          <p:cNvSpPr txBox="1"/>
          <p:nvPr/>
        </p:nvSpPr>
        <p:spPr>
          <a:xfrm>
            <a:off x="3081880" y="3930869"/>
            <a:ext cx="298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/>
              <a:t>Team meeting Oct 27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433B9-C351-EF4A-9336-97B5E77FED4D}"/>
              </a:ext>
            </a:extLst>
          </p:cNvPr>
          <p:cNvSpPr txBox="1"/>
          <p:nvPr/>
        </p:nvSpPr>
        <p:spPr>
          <a:xfrm>
            <a:off x="3839170" y="4585610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Samuel Perini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50C3D-9E2E-8246-9BCF-E69366D34CE2}"/>
              </a:ext>
            </a:extLst>
          </p:cNvPr>
          <p:cNvSpPr txBox="1"/>
          <p:nvPr/>
        </p:nvSpPr>
        <p:spPr>
          <a:xfrm>
            <a:off x="2033837" y="2734945"/>
            <a:ext cx="5076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4000"/>
              <a:t>Can we detect outliers?</a:t>
            </a:r>
          </a:p>
        </p:txBody>
      </p:sp>
    </p:spTree>
    <p:extLst>
      <p:ext uri="{BB962C8B-B14F-4D97-AF65-F5344CB8AC3E}">
        <p14:creationId xmlns:p14="http://schemas.microsoft.com/office/powerpoint/2010/main" val="298169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4C428-453D-D44B-84BC-13CD9EDF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2" y="1070517"/>
            <a:ext cx="6702705" cy="5362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1434CC-7FDC-CD46-8FC5-F81FD634611C}"/>
              </a:ext>
            </a:extLst>
          </p:cNvPr>
          <p:cNvSpPr/>
          <p:nvPr/>
        </p:nvSpPr>
        <p:spPr>
          <a:xfrm>
            <a:off x="3941635" y="318344"/>
            <a:ext cx="1260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2.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0348A-3C77-7A49-9512-6DCC02D18CCF}"/>
              </a:ext>
            </a:extLst>
          </p:cNvPr>
          <p:cNvSpPr txBox="1"/>
          <p:nvPr/>
        </p:nvSpPr>
        <p:spPr>
          <a:xfrm>
            <a:off x="7027832" y="1070517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/>
              <a:t>L. saxatilis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5D7C3-4557-5E4D-84EE-16EDF395CA6F}"/>
              </a:ext>
            </a:extLst>
          </p:cNvPr>
          <p:cNvSpPr txBox="1"/>
          <p:nvPr/>
        </p:nvSpPr>
        <p:spPr>
          <a:xfrm>
            <a:off x="7027832" y="1791912"/>
            <a:ext cx="1893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/>
              <a:t>High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DBE2CF-62C4-8543-856E-155AB01029B0}"/>
                  </a:ext>
                </a:extLst>
              </p:cNvPr>
              <p:cNvSpPr txBox="1"/>
              <p:nvPr/>
            </p:nvSpPr>
            <p:spPr>
              <a:xfrm>
                <a:off x="7023359" y="2192022"/>
                <a:ext cx="10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=0.88</m:t>
                      </m:r>
                    </m:oMath>
                  </m:oMathPara>
                </a14:m>
                <a:endParaRPr lang="en-SE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DBE2CF-62C4-8543-856E-155AB010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59" y="2192022"/>
                <a:ext cx="1085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7F948-3DE2-B345-8356-A417F72DF68A}"/>
              </a:ext>
            </a:extLst>
          </p:cNvPr>
          <p:cNvSpPr/>
          <p:nvPr/>
        </p:nvSpPr>
        <p:spPr>
          <a:xfrm>
            <a:off x="7238285" y="2075613"/>
            <a:ext cx="1249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Clustering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E5D9B95-921E-204E-AB10-66102807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807023"/>
            <a:ext cx="6626879" cy="5191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D7F0D-F875-BB49-867F-BECC98A5587C}"/>
              </a:ext>
            </a:extLst>
          </p:cNvPr>
          <p:cNvSpPr txBox="1"/>
          <p:nvPr/>
        </p:nvSpPr>
        <p:spPr>
          <a:xfrm>
            <a:off x="7238285" y="1219867"/>
            <a:ext cx="190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/>
              <a:t>Jovelin and Cutter 2013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B2F00-1EA1-1E43-A38D-D6A23F1D4A77}"/>
              </a:ext>
            </a:extLst>
          </p:cNvPr>
          <p:cNvSpPr txBox="1"/>
          <p:nvPr/>
        </p:nvSpPr>
        <p:spPr>
          <a:xfrm>
            <a:off x="7238285" y="850535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Nematodes</a:t>
            </a:r>
          </a:p>
        </p:txBody>
      </p:sp>
    </p:spTree>
    <p:extLst>
      <p:ext uri="{BB962C8B-B14F-4D97-AF65-F5344CB8AC3E}">
        <p14:creationId xmlns:p14="http://schemas.microsoft.com/office/powerpoint/2010/main" val="21495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1434CC-7FDC-CD46-8FC5-F81FD634611C}"/>
              </a:ext>
            </a:extLst>
          </p:cNvPr>
          <p:cNvSpPr/>
          <p:nvPr/>
        </p:nvSpPr>
        <p:spPr>
          <a:xfrm>
            <a:off x="3104355" y="318344"/>
            <a:ext cx="293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3. Hybrid zone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0348A-3C77-7A49-9512-6DCC02D18CCF}"/>
              </a:ext>
            </a:extLst>
          </p:cNvPr>
          <p:cNvSpPr txBox="1"/>
          <p:nvPr/>
        </p:nvSpPr>
        <p:spPr>
          <a:xfrm>
            <a:off x="6889286" y="1438825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/>
              <a:t>L. saxatilis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BA235D-633C-B74C-9BFB-760ED189E917}"/>
              </a:ext>
            </a:extLst>
          </p:cNvPr>
          <p:cNvSpPr txBox="1"/>
          <p:nvPr/>
        </p:nvSpPr>
        <p:spPr>
          <a:xfrm>
            <a:off x="6889286" y="2490295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E</a:t>
            </a:r>
            <a:r>
              <a:rPr lang="en-SE" sz="2000" b="1"/>
              <a:t>qual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02357-4638-8C43-85EC-097086D6A17D}"/>
              </a:ext>
            </a:extLst>
          </p:cNvPr>
          <p:cNvSpPr txBox="1"/>
          <p:nvPr/>
        </p:nvSpPr>
        <p:spPr>
          <a:xfrm>
            <a:off x="6889286" y="2890405"/>
            <a:ext cx="161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SE"/>
              <a:t>-value &gt;&gt; 0.05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99106-00C4-3B49-A908-3D0E3EEA2386}"/>
              </a:ext>
            </a:extLst>
          </p:cNvPr>
          <p:cNvSpPr txBox="1"/>
          <p:nvPr/>
        </p:nvSpPr>
        <p:spPr>
          <a:xfrm>
            <a:off x="6889286" y="1808157"/>
            <a:ext cx="17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SE"/>
              <a:t>eutral variants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3F139E-5C71-9C4B-BF01-73DB1245E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86"/>
          <a:stretch/>
        </p:blipFill>
        <p:spPr>
          <a:xfrm>
            <a:off x="378114" y="1438825"/>
            <a:ext cx="2726241" cy="232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81FB68-EE0D-0942-BD89-701FA5096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4" r="19007"/>
          <a:stretch/>
        </p:blipFill>
        <p:spPr>
          <a:xfrm>
            <a:off x="3417454" y="1438824"/>
            <a:ext cx="2605591" cy="2319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B5C778-920C-4A41-8ACD-382DBF854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997"/>
          <a:stretch/>
        </p:blipFill>
        <p:spPr>
          <a:xfrm>
            <a:off x="378113" y="3893127"/>
            <a:ext cx="2726241" cy="23194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91827F-1C32-A24A-A3E6-68257EFFE0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4" r="19255"/>
          <a:stretch/>
        </p:blipFill>
        <p:spPr>
          <a:xfrm>
            <a:off x="3352799" y="3893127"/>
            <a:ext cx="2587151" cy="23197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9F28DE3-85E9-874F-8556-B82E80F9B730}"/>
              </a:ext>
            </a:extLst>
          </p:cNvPr>
          <p:cNvSpPr txBox="1"/>
          <p:nvPr/>
        </p:nvSpPr>
        <p:spPr>
          <a:xfrm>
            <a:off x="6889286" y="414712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SE"/>
              <a:t>ame for non-neutral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9D2493-0968-1B43-A001-EACA16F7B1A6}"/>
              </a:ext>
            </a:extLst>
          </p:cNvPr>
          <p:cNvCxnSpPr/>
          <p:nvPr/>
        </p:nvCxnSpPr>
        <p:spPr>
          <a:xfrm>
            <a:off x="7333673" y="3318226"/>
            <a:ext cx="0" cy="791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2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6A1360-D11C-2B47-922C-DD8C68B892A2}"/>
              </a:ext>
            </a:extLst>
          </p:cNvPr>
          <p:cNvSpPr txBox="1"/>
          <p:nvPr/>
        </p:nvSpPr>
        <p:spPr>
          <a:xfrm>
            <a:off x="1871164" y="1408578"/>
            <a:ext cx="4375044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 Should we exclude short INDELs?</a:t>
            </a:r>
          </a:p>
          <a:p>
            <a:pPr>
              <a:lnSpc>
                <a:spcPct val="200000"/>
              </a:lnSpc>
            </a:pPr>
            <a:r>
              <a:rPr lang="en-GB" sz="2400" b="1" dirty="0"/>
              <a:t>Not necessarily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7F87A-D794-A14C-A60D-A5B08CF0844D}"/>
              </a:ext>
            </a:extLst>
          </p:cNvPr>
          <p:cNvSpPr txBox="1"/>
          <p:nvPr/>
        </p:nvSpPr>
        <p:spPr>
          <a:xfrm>
            <a:off x="1871164" y="885358"/>
            <a:ext cx="334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</a:t>
            </a:r>
            <a:r>
              <a:rPr lang="en-SE" sz="2800"/>
              <a:t>o study divergence…</a:t>
            </a:r>
          </a:p>
        </p:txBody>
      </p:sp>
    </p:spTree>
    <p:extLst>
      <p:ext uri="{BB962C8B-B14F-4D97-AF65-F5344CB8AC3E}">
        <p14:creationId xmlns:p14="http://schemas.microsoft.com/office/powerpoint/2010/main" val="394755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248700-F4DD-FB47-807E-90CD9DADAFA1}"/>
              </a:ext>
            </a:extLst>
          </p:cNvPr>
          <p:cNvGrpSpPr/>
          <p:nvPr/>
        </p:nvGrpSpPr>
        <p:grpSpPr>
          <a:xfrm>
            <a:off x="3196949" y="1593052"/>
            <a:ext cx="2798660" cy="276999"/>
            <a:chOff x="3957210" y="981065"/>
            <a:chExt cx="373154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4F0FF3-CA8A-FC45-A21B-9A9010612847}"/>
                </a:ext>
              </a:extLst>
            </p:cNvPr>
            <p:cNvSpPr txBox="1"/>
            <p:nvPr/>
          </p:nvSpPr>
          <p:spPr>
            <a:xfrm>
              <a:off x="3957210" y="981065"/>
              <a:ext cx="1788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 = Strong = G or 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98497B-711A-AA4B-9D24-9EA32211BDAF}"/>
                </a:ext>
              </a:extLst>
            </p:cNvPr>
            <p:cNvSpPr txBox="1"/>
            <p:nvPr/>
          </p:nvSpPr>
          <p:spPr>
            <a:xfrm>
              <a:off x="5904763" y="981065"/>
              <a:ext cx="1783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W = Weak = A or 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ACAD1D-98FF-C147-9449-E46FCA586681}"/>
              </a:ext>
            </a:extLst>
          </p:cNvPr>
          <p:cNvGrpSpPr/>
          <p:nvPr/>
        </p:nvGrpSpPr>
        <p:grpSpPr>
          <a:xfrm>
            <a:off x="1971316" y="2174923"/>
            <a:ext cx="5244712" cy="278777"/>
            <a:chOff x="2852355" y="2243785"/>
            <a:chExt cx="6992949" cy="3717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7C0115-405B-C54F-8119-7A6A75AA221C}"/>
                </a:ext>
              </a:extLst>
            </p:cNvPr>
            <p:cNvSpPr txBox="1"/>
            <p:nvPr/>
          </p:nvSpPr>
          <p:spPr>
            <a:xfrm>
              <a:off x="6544315" y="2246156"/>
              <a:ext cx="330098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SW = Strong ancestral, Weak derived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E78988-C7F8-FC44-9EEB-4B465F6F4E27}"/>
                </a:ext>
              </a:extLst>
            </p:cNvPr>
            <p:cNvSpPr txBox="1"/>
            <p:nvPr/>
          </p:nvSpPr>
          <p:spPr>
            <a:xfrm>
              <a:off x="2852355" y="2243785"/>
              <a:ext cx="330150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WS = Weak ancestral, Strong derived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C33838-5ACB-6B4A-BDE6-8CB74EE49D0C}"/>
              </a:ext>
            </a:extLst>
          </p:cNvPr>
          <p:cNvSpPr txBox="1"/>
          <p:nvPr/>
        </p:nvSpPr>
        <p:spPr>
          <a:xfrm>
            <a:off x="3982407" y="2834494"/>
            <a:ext cx="118878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D: WS &gt; SW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21FC2-051B-F346-971E-0DE32BD78D00}"/>
              </a:ext>
            </a:extLst>
          </p:cNvPr>
          <p:cNvSpPr txBox="1"/>
          <p:nvPr/>
        </p:nvSpPr>
        <p:spPr>
          <a:xfrm>
            <a:off x="3981202" y="3306538"/>
            <a:ext cx="11903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H: WS &lt; SW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E21F49-C7C9-DF48-B12E-BF746B979BCB}"/>
              </a:ext>
            </a:extLst>
          </p:cNvPr>
          <p:cNvGrpSpPr/>
          <p:nvPr/>
        </p:nvGrpSpPr>
        <p:grpSpPr>
          <a:xfrm>
            <a:off x="1349153" y="4251707"/>
            <a:ext cx="6487297" cy="300082"/>
            <a:chOff x="1974933" y="2246156"/>
            <a:chExt cx="8649730" cy="40010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819964-3EC0-184A-BEC8-1E753F91BCE8}"/>
                </a:ext>
              </a:extLst>
            </p:cNvPr>
            <p:cNvSpPr txBox="1"/>
            <p:nvPr/>
          </p:nvSpPr>
          <p:spPr>
            <a:xfrm>
              <a:off x="6544315" y="2246156"/>
              <a:ext cx="4080348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SW = more low and less high frequencies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C77ECA-04CA-F24F-A535-E64A2271E48D}"/>
                </a:ext>
              </a:extLst>
            </p:cNvPr>
            <p:cNvSpPr txBox="1"/>
            <p:nvPr/>
          </p:nvSpPr>
          <p:spPr>
            <a:xfrm>
              <a:off x="1974933" y="2246156"/>
              <a:ext cx="4080947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WS = less low and more high frequencies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92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43ECE-7A64-CF4A-AA87-6C855DA4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6" y="1424592"/>
            <a:ext cx="6320538" cy="4369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150BD-4CC3-9447-B871-CB6D7606935B}"/>
              </a:ext>
            </a:extLst>
          </p:cNvPr>
          <p:cNvSpPr txBox="1"/>
          <p:nvPr/>
        </p:nvSpPr>
        <p:spPr>
          <a:xfrm>
            <a:off x="6947067" y="2095255"/>
            <a:ext cx="182816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U-norm = normalised U statistic as in Katzman et al 2011 and Lachance and Tishkoff 2014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BD33E-58D7-0741-8504-BFFD6014C21A}"/>
              </a:ext>
            </a:extLst>
          </p:cNvPr>
          <p:cNvSpPr txBox="1"/>
          <p:nvPr/>
        </p:nvSpPr>
        <p:spPr>
          <a:xfrm>
            <a:off x="6921968" y="1424592"/>
            <a:ext cx="1774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CZA WAVE LEFT just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27088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0D2E1-1630-054B-A24B-A58D03B0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67543"/>
            <a:ext cx="54864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006E0-3445-244F-AF3A-C7CE30FAA9EE}"/>
              </a:ext>
            </a:extLst>
          </p:cNvPr>
          <p:cNvSpPr txBox="1"/>
          <p:nvPr/>
        </p:nvSpPr>
        <p:spPr>
          <a:xfrm>
            <a:off x="7527189" y="1567543"/>
            <a:ext cx="100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D: WS &gt; SW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40C7-83A5-3444-B560-7340BCAACFA6}"/>
              </a:ext>
            </a:extLst>
          </p:cNvPr>
          <p:cNvSpPr txBox="1"/>
          <p:nvPr/>
        </p:nvSpPr>
        <p:spPr>
          <a:xfrm>
            <a:off x="7525987" y="2039587"/>
            <a:ext cx="10064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H: WS &lt; SW</a:t>
            </a:r>
          </a:p>
        </p:txBody>
      </p:sp>
    </p:spTree>
    <p:extLst>
      <p:ext uri="{BB962C8B-B14F-4D97-AF65-F5344CB8AC3E}">
        <p14:creationId xmlns:p14="http://schemas.microsoft.com/office/powerpoint/2010/main" val="20882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ECCC4-9991-5A4B-BE8F-4DF3FDE9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81352"/>
            <a:ext cx="5486400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F0A7E2-7219-064D-81A9-D0E5544DF609}"/>
              </a:ext>
            </a:extLst>
          </p:cNvPr>
          <p:cNvSpPr txBox="1"/>
          <p:nvPr/>
        </p:nvSpPr>
        <p:spPr>
          <a:xfrm>
            <a:off x="7527192" y="1567543"/>
            <a:ext cx="15499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D: WS &gt; SW WW 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F3A3E-32D4-1847-99EE-89D1662D5A7D}"/>
              </a:ext>
            </a:extLst>
          </p:cNvPr>
          <p:cNvSpPr txBox="1"/>
          <p:nvPr/>
        </p:nvSpPr>
        <p:spPr>
          <a:xfrm>
            <a:off x="7525989" y="2039587"/>
            <a:ext cx="1551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H: WS &lt; SW WW SS</a:t>
            </a:r>
          </a:p>
        </p:txBody>
      </p:sp>
    </p:spTree>
    <p:extLst>
      <p:ext uri="{BB962C8B-B14F-4D97-AF65-F5344CB8AC3E}">
        <p14:creationId xmlns:p14="http://schemas.microsoft.com/office/powerpoint/2010/main" val="162290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46A8EA-F3D6-4046-98E6-049E88BC4E63}"/>
              </a:ext>
            </a:extLst>
          </p:cNvPr>
          <p:cNvSpPr/>
          <p:nvPr/>
        </p:nvSpPr>
        <p:spPr>
          <a:xfrm>
            <a:off x="74221" y="1063877"/>
            <a:ext cx="2675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4"/>
            </a:pPr>
            <a:r>
              <a:rPr lang="en-GB" sz="1350" dirty="0"/>
              <a:t>Distribution of cline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92EC2-F5C0-1140-B54A-AF340A60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5" y="1667094"/>
            <a:ext cx="5785715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igure of D. simulans genetic map">
            <a:extLst>
              <a:ext uri="{FF2B5EF4-FFF2-40B4-BE49-F238E27FC236}">
                <a16:creationId xmlns:a16="http://schemas.microsoft.com/office/drawing/2014/main" id="{9189D75B-CAA7-BE4A-9C4E-E9CE952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01" y="2095500"/>
            <a:ext cx="19558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7DB51-3CEC-B349-94E9-70B67402998D}"/>
              </a:ext>
            </a:extLst>
          </p:cNvPr>
          <p:cNvSpPr txBox="1"/>
          <p:nvPr/>
        </p:nvSpPr>
        <p:spPr>
          <a:xfrm>
            <a:off x="1128370" y="1373826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i="1"/>
              <a:t>Drosophila simulans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E83669-CFD3-8540-975A-EEDB9365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29" y="2108200"/>
            <a:ext cx="2425700" cy="26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55572-4D45-5F4D-BBAA-D1E152E40DC2}"/>
              </a:ext>
            </a:extLst>
          </p:cNvPr>
          <p:cNvSpPr txBox="1"/>
          <p:nvPr/>
        </p:nvSpPr>
        <p:spPr>
          <a:xfrm>
            <a:off x="4407517" y="1373826"/>
            <a:ext cx="279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i="1"/>
            </a:lvl1pPr>
          </a:lstStyle>
          <a:p>
            <a:r>
              <a:rPr lang="en-SE"/>
              <a:t>Drosophila melanogaster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1EFAA-32C3-6D42-93BC-CCDE3D841021}"/>
              </a:ext>
            </a:extLst>
          </p:cNvPr>
          <p:cNvSpPr txBox="1"/>
          <p:nvPr/>
        </p:nvSpPr>
        <p:spPr>
          <a:xfrm>
            <a:off x="7336950" y="1466159"/>
            <a:ext cx="13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/>
              <a:t>Sturtevant 1921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6F838-9A84-CA45-BA0A-5EDAE3C73EF3}"/>
              </a:ext>
            </a:extLst>
          </p:cNvPr>
          <p:cNvCxnSpPr/>
          <p:nvPr/>
        </p:nvCxnSpPr>
        <p:spPr>
          <a:xfrm>
            <a:off x="2267464" y="3094182"/>
            <a:ext cx="8359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3AAA7-3D17-704B-B712-A690A29AFD6E}"/>
              </a:ext>
            </a:extLst>
          </p:cNvPr>
          <p:cNvCxnSpPr>
            <a:cxnSpLocks/>
          </p:cNvCxnSpPr>
          <p:nvPr/>
        </p:nvCxnSpPr>
        <p:spPr>
          <a:xfrm>
            <a:off x="5615646" y="3773054"/>
            <a:ext cx="5911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D11B0-40D7-3E4E-B6E7-4B0F857719D6}"/>
              </a:ext>
            </a:extLst>
          </p:cNvPr>
          <p:cNvCxnSpPr>
            <a:cxnSpLocks/>
          </p:cNvCxnSpPr>
          <p:nvPr/>
        </p:nvCxnSpPr>
        <p:spPr>
          <a:xfrm>
            <a:off x="2267464" y="3763816"/>
            <a:ext cx="6881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1158F0-984D-4A47-A466-C60026ABE2CD}"/>
              </a:ext>
            </a:extLst>
          </p:cNvPr>
          <p:cNvCxnSpPr>
            <a:cxnSpLocks/>
          </p:cNvCxnSpPr>
          <p:nvPr/>
        </p:nvCxnSpPr>
        <p:spPr>
          <a:xfrm>
            <a:off x="5615646" y="3435350"/>
            <a:ext cx="6881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807337" y="3031340"/>
            <a:ext cx="594072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Divergent natural selection vs neutral processes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Species with high diversity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926553" y="4483884"/>
            <a:ext cx="330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Clustering of INDEL and SNP markers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Unfolded allele frequency spectra (uAFS)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Outlier sharing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Distribution of cline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75A65-E5F2-544E-A20B-4AC528CC804B}"/>
              </a:ext>
            </a:extLst>
          </p:cNvPr>
          <p:cNvSpPr txBox="1"/>
          <p:nvPr/>
        </p:nvSpPr>
        <p:spPr>
          <a:xfrm>
            <a:off x="807334" y="2754338"/>
            <a:ext cx="1350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Original aspects: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807335" y="4206885"/>
            <a:ext cx="1917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INDEL-SNP comparisons:</a:t>
            </a:r>
          </a:p>
        </p:txBody>
      </p:sp>
    </p:spTree>
    <p:extLst>
      <p:ext uri="{BB962C8B-B14F-4D97-AF65-F5344CB8AC3E}">
        <p14:creationId xmlns:p14="http://schemas.microsoft.com/office/powerpoint/2010/main" val="93370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CC98B-E053-2749-8A2B-8B289C42020E}"/>
              </a:ext>
            </a:extLst>
          </p:cNvPr>
          <p:cNvSpPr/>
          <p:nvPr/>
        </p:nvSpPr>
        <p:spPr>
          <a:xfrm>
            <a:off x="305754" y="1551355"/>
            <a:ext cx="6466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1. between different categories of INDELs (e.g., coding INDELs vs non-coding INDELs) and SNPs (e.g., synonymous SNPs vs non-synonymous SNPs).</a:t>
            </a:r>
          </a:p>
          <a:p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2. between INDELs and SNPs of the same category of annotation (e.g., coding INDELs vs coding SNPs).</a:t>
            </a:r>
          </a:p>
          <a:p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3. between different categories of deletions and insertions (e.g., coding deletions vs non-coding deletions, frameshift insertions vs inframe insertions).</a:t>
            </a:r>
          </a:p>
          <a:p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4. between deletions and insertions of the same category of annotation (e.g., non-coding deletions vs non-coding insertions).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FCB4-DEF2-714B-87DE-62695168382E}"/>
              </a:ext>
            </a:extLst>
          </p:cNvPr>
          <p:cNvSpPr txBox="1"/>
          <p:nvPr/>
        </p:nvSpPr>
        <p:spPr>
          <a:xfrm>
            <a:off x="305752" y="1088709"/>
            <a:ext cx="2604752" cy="5078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sz="1350" dirty="0"/>
              <a:t>For each island and each ecotype: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C594D-06B1-0749-B854-DA1020A65F07}"/>
              </a:ext>
            </a:extLst>
          </p:cNvPr>
          <p:cNvSpPr txBox="1"/>
          <p:nvPr/>
        </p:nvSpPr>
        <p:spPr>
          <a:xfrm>
            <a:off x="305752" y="5029646"/>
            <a:ext cx="2604752" cy="30008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sz="1350" dirty="0"/>
              <a:t>And then also between ecotypes.</a:t>
            </a:r>
          </a:p>
        </p:txBody>
      </p:sp>
    </p:spTree>
    <p:extLst>
      <p:ext uri="{BB962C8B-B14F-4D97-AF65-F5344CB8AC3E}">
        <p14:creationId xmlns:p14="http://schemas.microsoft.com/office/powerpoint/2010/main" val="7911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E8F06-D079-EF42-8111-C6121317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55" y="2712699"/>
            <a:ext cx="4628572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/>
              <p:nvPr/>
            </p:nvSpPr>
            <p:spPr>
              <a:xfrm>
                <a:off x="535781" y="1268730"/>
                <a:ext cx="1045414" cy="479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35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v-SE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1268730"/>
                <a:ext cx="1045414" cy="479298"/>
              </a:xfrm>
              <a:prstGeom prst="rect">
                <a:avLst/>
              </a:prstGeom>
              <a:blipFill>
                <a:blip r:embed="rId3"/>
                <a:stretch>
                  <a:fillRect l="-3614" r="-4819" b="-128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/>
              <p:nvPr/>
            </p:nvSpPr>
            <p:spPr>
              <a:xfrm>
                <a:off x="535784" y="2074545"/>
                <a:ext cx="1168781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sv-SE" sz="13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el-G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4" y="2074545"/>
                <a:ext cx="1168781" cy="432554"/>
              </a:xfrm>
              <a:prstGeom prst="rect">
                <a:avLst/>
              </a:prstGeom>
              <a:blipFill>
                <a:blip r:embed="rId4"/>
                <a:stretch>
                  <a:fillRect l="-3226" t="-2857" r="-4301" b="-2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/>
              <p:nvPr/>
            </p:nvSpPr>
            <p:spPr>
              <a:xfrm>
                <a:off x="535781" y="2828927"/>
                <a:ext cx="1074910" cy="557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v-SE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sv-S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13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v-SE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2828927"/>
                <a:ext cx="1074910" cy="557973"/>
              </a:xfrm>
              <a:prstGeom prst="rect">
                <a:avLst/>
              </a:prstGeom>
              <a:blipFill>
                <a:blip r:embed="rId5"/>
                <a:stretch>
                  <a:fillRect l="-3529" t="-13333" r="-4706" b="-9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04DD8CD-272E-4B4A-89FB-5F36288565EC}"/>
              </a:ext>
            </a:extLst>
          </p:cNvPr>
          <p:cNvSpPr/>
          <p:nvPr/>
        </p:nvSpPr>
        <p:spPr>
          <a:xfrm>
            <a:off x="2531803" y="2024243"/>
            <a:ext cx="37290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212529"/>
                </a:solidFill>
                <a:latin typeface="-apple-system"/>
              </a:rPr>
              <a:t>j = the derived allele count at a single SNP position</a:t>
            </a:r>
            <a:endParaRPr lang="en-GB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843E3-DC40-5242-8E5D-381FDBC34360}"/>
              </a:ext>
            </a:extLst>
          </p:cNvPr>
          <p:cNvSpPr/>
          <p:nvPr/>
        </p:nvSpPr>
        <p:spPr>
          <a:xfrm>
            <a:off x="2531806" y="2267659"/>
            <a:ext cx="506920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12529"/>
                </a:solidFill>
                <a:latin typeface="-apple-system"/>
              </a:rPr>
              <a:t>c = the number of chromosomes (same as 2N) at a single SNP position</a:t>
            </a:r>
            <a:endParaRPr lang="en-GB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7731-47B8-524A-BA0F-8A7C8F378B4C}"/>
              </a:ext>
            </a:extLst>
          </p:cNvPr>
          <p:cNvSpPr txBox="1"/>
          <p:nvPr/>
        </p:nvSpPr>
        <p:spPr>
          <a:xfrm>
            <a:off x="1811890" y="2129159"/>
            <a:ext cx="631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/>
              <p:nvPr/>
            </p:nvSpPr>
            <p:spPr>
              <a:xfrm>
                <a:off x="535781" y="5365459"/>
                <a:ext cx="1602618" cy="223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𝑠𝑛𝑝𝑠</m:t>
                          </m:r>
                        </m:sub>
                      </m:sSub>
                      <m:r>
                        <a:rPr lang="sv-SE" sz="1350" i="1">
                          <a:latin typeface="Cambria Math" panose="02040503050406030204" pitchFamily="18" charset="0"/>
                        </a:rPr>
                        <m:t>=−0.1646385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5365459"/>
                <a:ext cx="1602618" cy="223716"/>
              </a:xfrm>
              <a:prstGeom prst="rect">
                <a:avLst/>
              </a:prstGeom>
              <a:blipFill>
                <a:blip r:embed="rId6"/>
                <a:stretch>
                  <a:fillRect l="-2362" r="-1575" b="-210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/>
              <p:nvPr/>
            </p:nvSpPr>
            <p:spPr>
              <a:xfrm>
                <a:off x="535781" y="5039489"/>
                <a:ext cx="170040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𝑖𝑛𝑑𝑒𝑙𝑠</m:t>
                          </m:r>
                        </m:sub>
                      </m:sSub>
                      <m:r>
                        <a:rPr lang="sv-SE" sz="1350" i="1">
                          <a:latin typeface="Cambria Math" panose="02040503050406030204" pitchFamily="18" charset="0"/>
                        </a:rPr>
                        <m:t>=−0.4558399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5039489"/>
                <a:ext cx="1700402" cy="207749"/>
              </a:xfrm>
              <a:prstGeom prst="rect">
                <a:avLst/>
              </a:prstGeom>
              <a:blipFill>
                <a:blip r:embed="rId7"/>
                <a:stretch>
                  <a:fillRect l="-2222" r="-1481" b="-1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534252D-C34C-2344-A519-04ECA5812F84}"/>
              </a:ext>
            </a:extLst>
          </p:cNvPr>
          <p:cNvSpPr txBox="1"/>
          <p:nvPr/>
        </p:nvSpPr>
        <p:spPr>
          <a:xfrm>
            <a:off x="516648" y="4332702"/>
            <a:ext cx="310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Including fixed variants and also the ones without map position</a:t>
            </a:r>
          </a:p>
        </p:txBody>
      </p:sp>
    </p:spTree>
    <p:extLst>
      <p:ext uri="{BB962C8B-B14F-4D97-AF65-F5344CB8AC3E}">
        <p14:creationId xmlns:p14="http://schemas.microsoft.com/office/powerpoint/2010/main" val="288048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F91D12-60F2-994B-AC21-13DFDFF9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19428"/>
              </p:ext>
            </p:extLst>
          </p:nvPr>
        </p:nvGraphicFramePr>
        <p:xfrm>
          <a:off x="171453" y="987879"/>
          <a:ext cx="4318908" cy="4022996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439636">
                  <a:extLst>
                    <a:ext uri="{9D8B030D-6E8A-4147-A177-3AD203B41FA5}">
                      <a16:colId xmlns:a16="http://schemas.microsoft.com/office/drawing/2014/main" val="2923626518"/>
                    </a:ext>
                  </a:extLst>
                </a:gridCol>
                <a:gridCol w="434303">
                  <a:extLst>
                    <a:ext uri="{9D8B030D-6E8A-4147-A177-3AD203B41FA5}">
                      <a16:colId xmlns:a16="http://schemas.microsoft.com/office/drawing/2014/main" val="452554895"/>
                    </a:ext>
                  </a:extLst>
                </a:gridCol>
                <a:gridCol w="603200">
                  <a:extLst>
                    <a:ext uri="{9D8B030D-6E8A-4147-A177-3AD203B41FA5}">
                      <a16:colId xmlns:a16="http://schemas.microsoft.com/office/drawing/2014/main" val="561882411"/>
                    </a:ext>
                  </a:extLst>
                </a:gridCol>
                <a:gridCol w="514731">
                  <a:extLst>
                    <a:ext uri="{9D8B030D-6E8A-4147-A177-3AD203B41FA5}">
                      <a16:colId xmlns:a16="http://schemas.microsoft.com/office/drawing/2014/main" val="2288600022"/>
                    </a:ext>
                  </a:extLst>
                </a:gridCol>
                <a:gridCol w="442346">
                  <a:extLst>
                    <a:ext uri="{9D8B030D-6E8A-4147-A177-3AD203B41FA5}">
                      <a16:colId xmlns:a16="http://schemas.microsoft.com/office/drawing/2014/main" val="1556746078"/>
                    </a:ext>
                  </a:extLst>
                </a:gridCol>
                <a:gridCol w="442346">
                  <a:extLst>
                    <a:ext uri="{9D8B030D-6E8A-4147-A177-3AD203B41FA5}">
                      <a16:colId xmlns:a16="http://schemas.microsoft.com/office/drawing/2014/main" val="1739187260"/>
                    </a:ext>
                  </a:extLst>
                </a:gridCol>
                <a:gridCol w="442346">
                  <a:extLst>
                    <a:ext uri="{9D8B030D-6E8A-4147-A177-3AD203B41FA5}">
                      <a16:colId xmlns:a16="http://schemas.microsoft.com/office/drawing/2014/main" val="3506428114"/>
                    </a:ext>
                  </a:extLst>
                </a:gridCol>
              </a:tblGrid>
              <a:tr h="16497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Ontology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Deletion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991837355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Coding sequence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60823624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chromosome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454360514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duplication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566176233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inversion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5516208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Inframe 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76129378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Disruptive inframe 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947686707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Inframe deletion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559747122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Disruptive inframe deletion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634610650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Downstream gene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98522795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Exon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98371217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Exon loss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354176574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Frameshift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51414336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Gene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112909057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Feature ablation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877531148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Gene fusion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31589672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Bidirectional gene fusion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320174973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Rearranged at DNA level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07584808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Intergenic region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62142385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Conserved intergenic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111761948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Intragenic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897051480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Intron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783669870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Conserved intron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075171317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miRNA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194223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F1CD4-41BA-1940-8BFF-0CA3A4D9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225"/>
              </p:ext>
            </p:extLst>
          </p:nvPr>
        </p:nvGraphicFramePr>
        <p:xfrm>
          <a:off x="4653646" y="987881"/>
          <a:ext cx="4318907" cy="404011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771649">
                  <a:extLst>
                    <a:ext uri="{9D8B030D-6E8A-4147-A177-3AD203B41FA5}">
                      <a16:colId xmlns:a16="http://schemas.microsoft.com/office/drawing/2014/main" val="2894905876"/>
                    </a:ext>
                  </a:extLst>
                </a:gridCol>
                <a:gridCol w="416379">
                  <a:extLst>
                    <a:ext uri="{9D8B030D-6E8A-4147-A177-3AD203B41FA5}">
                      <a16:colId xmlns:a16="http://schemas.microsoft.com/office/drawing/2014/main" val="2314591802"/>
                    </a:ext>
                  </a:extLst>
                </a:gridCol>
                <a:gridCol w="558978">
                  <a:extLst>
                    <a:ext uri="{9D8B030D-6E8A-4147-A177-3AD203B41FA5}">
                      <a16:colId xmlns:a16="http://schemas.microsoft.com/office/drawing/2014/main" val="220046480"/>
                    </a:ext>
                  </a:extLst>
                </a:gridCol>
                <a:gridCol w="358638">
                  <a:extLst>
                    <a:ext uri="{9D8B030D-6E8A-4147-A177-3AD203B41FA5}">
                      <a16:colId xmlns:a16="http://schemas.microsoft.com/office/drawing/2014/main" val="381895359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22889449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499626063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2920147501"/>
                    </a:ext>
                  </a:extLst>
                </a:gridCol>
              </a:tblGrid>
              <a:tr h="191149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Ontology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Deletion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289563073"/>
                  </a:ext>
                </a:extLst>
              </a:tr>
              <a:tr h="19114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Missense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654378157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Initiator codon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969421358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retained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583258939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Protein protein contact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389728401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Structural interaction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562795983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Rare amino acid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240760295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Splice acceptor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726775334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Splice donor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263389492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Splice region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81159280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lost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148455816"/>
                  </a:ext>
                </a:extLst>
              </a:tr>
              <a:tr h="248885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5prime UTR premature start codon gain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36439729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Start lost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934025316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gained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050982702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Synonymous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976199120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Start retained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971795385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retained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159975216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Transcript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141247418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Regulatory region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76067985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Upstream gene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4171222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3prime UTR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235860287"/>
                  </a:ext>
                </a:extLst>
              </a:tr>
              <a:tr h="19114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3prime UTR truncation + exon loss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84872394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5prime UTR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014721210"/>
                  </a:ext>
                </a:extLst>
              </a:tr>
              <a:tr h="19114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5prime UTR truncation + exon loss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896775474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Sequence feature + exon loss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2381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9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AC277-5992-8045-97F4-592C1EC7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1" y="1371600"/>
            <a:ext cx="7199998" cy="504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08148A-215C-CA4B-9DB8-2654947DC615}"/>
              </a:ext>
            </a:extLst>
          </p:cNvPr>
          <p:cNvSpPr/>
          <p:nvPr/>
        </p:nvSpPr>
        <p:spPr>
          <a:xfrm>
            <a:off x="2946715" y="318344"/>
            <a:ext cx="325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dirty="0"/>
              <a:t>Clustering of INDELs and SNPs</a:t>
            </a:r>
          </a:p>
        </p:txBody>
      </p:sp>
    </p:spTree>
    <p:extLst>
      <p:ext uri="{BB962C8B-B14F-4D97-AF65-F5344CB8AC3E}">
        <p14:creationId xmlns:p14="http://schemas.microsoft.com/office/powerpoint/2010/main" val="412572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969F1-B674-114B-B3E4-0FB4C9FE44A9}"/>
              </a:ext>
            </a:extLst>
          </p:cNvPr>
          <p:cNvSpPr txBox="1"/>
          <p:nvPr/>
        </p:nvSpPr>
        <p:spPr>
          <a:xfrm>
            <a:off x="2424199" y="1022339"/>
            <a:ext cx="83388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E3FD-F43F-C446-B986-41F070B85DE2}"/>
              </a:ext>
            </a:extLst>
          </p:cNvPr>
          <p:cNvSpPr txBox="1"/>
          <p:nvPr/>
        </p:nvSpPr>
        <p:spPr>
          <a:xfrm>
            <a:off x="4119930" y="2115338"/>
            <a:ext cx="71846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Genic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E0855-197B-D747-A162-02EBFD66CC04}"/>
              </a:ext>
            </a:extLst>
          </p:cNvPr>
          <p:cNvSpPr txBox="1"/>
          <p:nvPr/>
        </p:nvSpPr>
        <p:spPr>
          <a:xfrm>
            <a:off x="1693876" y="2117480"/>
            <a:ext cx="11429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b="1" dirty="0">
                <a:solidFill>
                  <a:srgbClr val="FF0000"/>
                </a:solidFill>
              </a:rPr>
              <a:t>Non-genic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2F0E-1934-B447-95AE-5E014D8B94E2}"/>
              </a:ext>
            </a:extLst>
          </p:cNvPr>
          <p:cNvSpPr txBox="1"/>
          <p:nvPr/>
        </p:nvSpPr>
        <p:spPr>
          <a:xfrm>
            <a:off x="4112419" y="4519474"/>
            <a:ext cx="91916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155A-D4FD-F641-94BF-E516F3703C44}"/>
              </a:ext>
            </a:extLst>
          </p:cNvPr>
          <p:cNvSpPr txBox="1"/>
          <p:nvPr/>
        </p:nvSpPr>
        <p:spPr>
          <a:xfrm>
            <a:off x="6143281" y="4519474"/>
            <a:ext cx="118821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Frameshift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537-75AC-4544-90D4-745293D4D248}"/>
              </a:ext>
            </a:extLst>
          </p:cNvPr>
          <p:cNvSpPr txBox="1"/>
          <p:nvPr/>
        </p:nvSpPr>
        <p:spPr>
          <a:xfrm>
            <a:off x="2303042" y="5679867"/>
            <a:ext cx="138685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Downstream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388D-38E9-A84C-8DF6-96DFD4B8DC18}"/>
              </a:ext>
            </a:extLst>
          </p:cNvPr>
          <p:cNvSpPr txBox="1"/>
          <p:nvPr/>
        </p:nvSpPr>
        <p:spPr>
          <a:xfrm>
            <a:off x="916924" y="5679867"/>
            <a:ext cx="110447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Upstream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B9E5-301E-BB43-85D3-C814582DA22F}"/>
              </a:ext>
            </a:extLst>
          </p:cNvPr>
          <p:cNvSpPr txBox="1"/>
          <p:nvPr/>
        </p:nvSpPr>
        <p:spPr>
          <a:xfrm>
            <a:off x="427079" y="3285484"/>
            <a:ext cx="11239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Intergenic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7036E-8C39-474F-B973-E4CB11F45279}"/>
              </a:ext>
            </a:extLst>
          </p:cNvPr>
          <p:cNvSpPr txBox="1"/>
          <p:nvPr/>
        </p:nvSpPr>
        <p:spPr>
          <a:xfrm>
            <a:off x="1233967" y="4556504"/>
            <a:ext cx="75911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5EB-463A-C041-AE79-856CC87A775D}"/>
              </a:ext>
            </a:extLst>
          </p:cNvPr>
          <p:cNvSpPr txBox="1"/>
          <p:nvPr/>
        </p:nvSpPr>
        <p:spPr>
          <a:xfrm>
            <a:off x="5829043" y="3291129"/>
            <a:ext cx="1852174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Non-synonymous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BC4CB-ED86-A945-9AB4-E03E6FFEE8ED}"/>
              </a:ext>
            </a:extLst>
          </p:cNvPr>
          <p:cNvSpPr txBox="1"/>
          <p:nvPr/>
        </p:nvSpPr>
        <p:spPr>
          <a:xfrm>
            <a:off x="3104171" y="3284236"/>
            <a:ext cx="1400320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b="1" dirty="0">
                <a:solidFill>
                  <a:srgbClr val="FF0000"/>
                </a:solidFill>
              </a:rPr>
              <a:t>Synonymous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4F11B-FC9D-0240-9F5C-6DF7F4CF66C5}"/>
              </a:ext>
            </a:extLst>
          </p:cNvPr>
          <p:cNvSpPr txBox="1"/>
          <p:nvPr/>
        </p:nvSpPr>
        <p:spPr>
          <a:xfrm>
            <a:off x="2303042" y="4556504"/>
            <a:ext cx="56938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UTR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2E4DE-8CEB-5A4A-9C91-328EAF4D7CE8}"/>
              </a:ext>
            </a:extLst>
          </p:cNvPr>
          <p:cNvSpPr txBox="1"/>
          <p:nvPr/>
        </p:nvSpPr>
        <p:spPr>
          <a:xfrm>
            <a:off x="1551467" y="5118584"/>
            <a:ext cx="119532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Regulatory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A9312-240E-4D41-90D6-9FE507E65AE5}"/>
              </a:ext>
            </a:extLst>
          </p:cNvPr>
          <p:cNvSpPr txBox="1"/>
          <p:nvPr/>
        </p:nvSpPr>
        <p:spPr>
          <a:xfrm>
            <a:off x="5868686" y="1022339"/>
            <a:ext cx="64434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SNPs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6C6EE-FFC0-DB4C-AE1A-1402525E2E7C}"/>
              </a:ext>
            </a:extLst>
          </p:cNvPr>
          <p:cNvSpPr/>
          <p:nvPr/>
        </p:nvSpPr>
        <p:spPr>
          <a:xfrm>
            <a:off x="1657622" y="2077181"/>
            <a:ext cx="1206000" cy="450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A971-9041-5D47-9F5C-8A63B727183A}"/>
              </a:ext>
            </a:extLst>
          </p:cNvPr>
          <p:cNvSpPr/>
          <p:nvPr/>
        </p:nvSpPr>
        <p:spPr>
          <a:xfrm>
            <a:off x="394646" y="3243902"/>
            <a:ext cx="1188000" cy="450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8ABA2-134C-E244-8335-33CBB1B6DBB1}"/>
              </a:ext>
            </a:extLst>
          </p:cNvPr>
          <p:cNvSpPr/>
          <p:nvPr/>
        </p:nvSpPr>
        <p:spPr>
          <a:xfrm>
            <a:off x="871819" y="4519474"/>
            <a:ext cx="2844000" cy="1566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43E1A-BF83-D141-8A71-5D3584DB9CA6}"/>
              </a:ext>
            </a:extLst>
          </p:cNvPr>
          <p:cNvSpPr/>
          <p:nvPr/>
        </p:nvSpPr>
        <p:spPr>
          <a:xfrm>
            <a:off x="5792386" y="3252216"/>
            <a:ext cx="1926000" cy="4499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54A7E5-22EA-A640-A6C9-7F11AD9BB0DD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988646" y="2527181"/>
            <a:ext cx="1271976" cy="716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4B97F5B-57E3-4A42-8DCF-D31745124C45}"/>
              </a:ext>
            </a:extLst>
          </p:cNvPr>
          <p:cNvSpPr/>
          <p:nvPr/>
        </p:nvSpPr>
        <p:spPr>
          <a:xfrm>
            <a:off x="4085954" y="2077181"/>
            <a:ext cx="792000" cy="450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EACDB7-7381-DB44-9716-81CE3B55F4F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65347" y="1391671"/>
            <a:ext cx="575794" cy="725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C4873B-E766-984C-B8D2-328F46222289}"/>
              </a:ext>
            </a:extLst>
          </p:cNvPr>
          <p:cNvCxnSpPr>
            <a:stCxn id="2" idx="2"/>
            <a:endCxn id="79" idx="0"/>
          </p:cNvCxnSpPr>
          <p:nvPr/>
        </p:nvCxnSpPr>
        <p:spPr>
          <a:xfrm>
            <a:off x="2841141" y="1391671"/>
            <a:ext cx="1640813" cy="685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DDF112-0729-3847-BC8D-3C6D2F46225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260622" y="1391671"/>
            <a:ext cx="3930236" cy="685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6666F6-E526-0C47-99D2-40BCD8CE02A4}"/>
              </a:ext>
            </a:extLst>
          </p:cNvPr>
          <p:cNvCxnSpPr>
            <a:stCxn id="25" idx="2"/>
            <a:endCxn id="79" idx="0"/>
          </p:cNvCxnSpPr>
          <p:nvPr/>
        </p:nvCxnSpPr>
        <p:spPr>
          <a:xfrm flipH="1">
            <a:off x="4481954" y="1391671"/>
            <a:ext cx="1708904" cy="685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A665508-64E9-434A-81B1-B290A8BC7718}"/>
              </a:ext>
            </a:extLst>
          </p:cNvPr>
          <p:cNvCxnSpPr>
            <a:stCxn id="79" idx="2"/>
            <a:endCxn id="16" idx="0"/>
          </p:cNvCxnSpPr>
          <p:nvPr/>
        </p:nvCxnSpPr>
        <p:spPr>
          <a:xfrm flipH="1">
            <a:off x="3804331" y="2527181"/>
            <a:ext cx="677623" cy="757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3BDF7B-592E-0242-BA08-D6F1A3E4E2C7}"/>
              </a:ext>
            </a:extLst>
          </p:cNvPr>
          <p:cNvCxnSpPr>
            <a:stCxn id="79" idx="2"/>
            <a:endCxn id="37" idx="0"/>
          </p:cNvCxnSpPr>
          <p:nvPr/>
        </p:nvCxnSpPr>
        <p:spPr>
          <a:xfrm>
            <a:off x="4481954" y="2527181"/>
            <a:ext cx="2273432" cy="725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04242F-92C5-9A46-A963-7BE629F1BB58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 flipH="1">
            <a:off x="2293819" y="3653568"/>
            <a:ext cx="1510512" cy="86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7ECBA8-B366-7B47-AD27-E80AD1116440}"/>
              </a:ext>
            </a:extLst>
          </p:cNvPr>
          <p:cNvCxnSpPr>
            <a:stCxn id="16" idx="2"/>
            <a:endCxn id="7" idx="0"/>
          </p:cNvCxnSpPr>
          <p:nvPr/>
        </p:nvCxnSpPr>
        <p:spPr>
          <a:xfrm>
            <a:off x="3804331" y="3653568"/>
            <a:ext cx="767669" cy="865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891CB6-6CA9-754C-A175-A2CE9D41E241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6737386" y="3660461"/>
            <a:ext cx="17744" cy="85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DD6CE92-42F2-2444-8DFE-AB9D4D2E2841}"/>
              </a:ext>
            </a:extLst>
          </p:cNvPr>
          <p:cNvSpPr/>
          <p:nvPr/>
        </p:nvSpPr>
        <p:spPr>
          <a:xfrm>
            <a:off x="3075084" y="318344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dirty="0"/>
              <a:t>Summary statistics D and H</a:t>
            </a:r>
          </a:p>
        </p:txBody>
      </p:sp>
    </p:spTree>
    <p:extLst>
      <p:ext uri="{BB962C8B-B14F-4D97-AF65-F5344CB8AC3E}">
        <p14:creationId xmlns:p14="http://schemas.microsoft.com/office/powerpoint/2010/main" val="3289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9AAF6CB-8289-CE45-91AB-4B2044467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53157"/>
              </p:ext>
            </p:extLst>
          </p:nvPr>
        </p:nvGraphicFramePr>
        <p:xfrm>
          <a:off x="5229101" y="1786198"/>
          <a:ext cx="2835000" cy="34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93631497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68546823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744904588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94458499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722547086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255470262"/>
                    </a:ext>
                  </a:extLst>
                </a:gridCol>
              </a:tblGrid>
              <a:tr h="567000">
                <a:tc gridSpan="6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SNPs</a:t>
                      </a:r>
                    </a:p>
                  </a:txBody>
                  <a:tcPr marL="70596" marR="70596" marT="35298" marB="35298" anchor="ctr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extLst>
                  <a:ext uri="{0D108BD9-81ED-4DB2-BD59-A6C34878D82A}">
                    <a16:rowId xmlns:a16="http://schemas.microsoft.com/office/drawing/2014/main" val="2312340407"/>
                  </a:ext>
                </a:extLst>
              </a:tr>
              <a:tr h="567000">
                <a:tc rowSpan="5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INDELs</a:t>
                      </a:r>
                    </a:p>
                  </a:txBody>
                  <a:tcPr marL="70596" marR="70596" marT="35298" marB="35298" vert="vert270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D,H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All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Non-coding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Non-synonymous</a:t>
                      </a:r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1784954504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All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4229002189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Non-coding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2347989587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 *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651276409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Non-synonymous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 *</a:t>
                      </a:r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241616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14865-E1FA-5249-8311-5210EAE21CD3}"/>
              </a:ext>
            </a:extLst>
          </p:cNvPr>
          <p:cNvSpPr txBox="1"/>
          <p:nvPr/>
        </p:nvSpPr>
        <p:spPr>
          <a:xfrm>
            <a:off x="498766" y="3152001"/>
            <a:ext cx="2985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* = slope is significantly different from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6A448-4E32-4E40-B3AF-E68C781DE72E}"/>
              </a:ext>
            </a:extLst>
          </p:cNvPr>
          <p:cNvSpPr/>
          <p:nvPr/>
        </p:nvSpPr>
        <p:spPr>
          <a:xfrm>
            <a:off x="74223" y="1063877"/>
            <a:ext cx="28158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158E-AFC2-F541-A5E7-B59349822E8C}"/>
              </a:ext>
            </a:extLst>
          </p:cNvPr>
          <p:cNvSpPr txBox="1"/>
          <p:nvPr/>
        </p:nvSpPr>
        <p:spPr>
          <a:xfrm>
            <a:off x="394854" y="1425037"/>
            <a:ext cx="29493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... And test for similarity of the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E5C6E-BFB0-B043-97C4-61467C6148AA}"/>
              </a:ext>
            </a:extLst>
          </p:cNvPr>
          <p:cNvSpPr txBox="1"/>
          <p:nvPr/>
        </p:nvSpPr>
        <p:spPr>
          <a:xfrm>
            <a:off x="498763" y="2086349"/>
            <a:ext cx="393851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One linear model for each of the four category where</a:t>
            </a:r>
          </a:p>
          <a:p>
            <a:r>
              <a:rPr lang="en-GB" sz="1350" dirty="0"/>
              <a:t>y = D or H</a:t>
            </a:r>
          </a:p>
          <a:p>
            <a:r>
              <a:rPr lang="en-GB" sz="1350" dirty="0"/>
              <a:t>x = factor with two levels, INDELs and SNPs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515D1-B0B6-AF4C-8746-2E7308FC7BE9}"/>
              </a:ext>
            </a:extLst>
          </p:cNvPr>
          <p:cNvCxnSpPr>
            <a:stCxn id="3" idx="2"/>
          </p:cNvCxnSpPr>
          <p:nvPr/>
        </p:nvCxnSpPr>
        <p:spPr>
          <a:xfrm flipH="1">
            <a:off x="1932709" y="3452085"/>
            <a:ext cx="58772" cy="50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D1BEF3-5A68-AA44-943C-1D85386394EA}"/>
              </a:ext>
            </a:extLst>
          </p:cNvPr>
          <p:cNvSpPr txBox="1"/>
          <p:nvPr/>
        </p:nvSpPr>
        <p:spPr>
          <a:xfrm>
            <a:off x="185345" y="3971416"/>
            <a:ext cx="387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INDELs and SNPs differed significantly for D and/or H</a:t>
            </a:r>
          </a:p>
        </p:txBody>
      </p:sp>
    </p:spTree>
    <p:extLst>
      <p:ext uri="{BB962C8B-B14F-4D97-AF65-F5344CB8AC3E}">
        <p14:creationId xmlns:p14="http://schemas.microsoft.com/office/powerpoint/2010/main" val="79650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CE63901-5775-F14A-BBB9-BAC7DBF5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67" y="1265450"/>
            <a:ext cx="5944914" cy="527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1DDBB-95A2-5648-8694-B23441B6327B}"/>
              </a:ext>
            </a:extLst>
          </p:cNvPr>
          <p:cNvSpPr/>
          <p:nvPr/>
        </p:nvSpPr>
        <p:spPr>
          <a:xfrm>
            <a:off x="3372986" y="318344"/>
            <a:ext cx="2398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2000" dirty="0"/>
              <a:t>Summary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EC153-A349-EB48-B807-6D3BF44B19C3}"/>
              </a:ext>
            </a:extLst>
          </p:cNvPr>
          <p:cNvSpPr txBox="1"/>
          <p:nvPr/>
        </p:nvSpPr>
        <p:spPr>
          <a:xfrm>
            <a:off x="7430654" y="1654628"/>
            <a:ext cx="136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/>
              <a:t>Andolfatto 2005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2A708-759C-3244-85EE-C57013EF6C94}"/>
              </a:ext>
            </a:extLst>
          </p:cNvPr>
          <p:cNvSpPr txBox="1"/>
          <p:nvPr/>
        </p:nvSpPr>
        <p:spPr>
          <a:xfrm>
            <a:off x="7430654" y="12852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/>
              <a:t>Drosophila</a:t>
            </a:r>
          </a:p>
        </p:txBody>
      </p:sp>
    </p:spTree>
    <p:extLst>
      <p:ext uri="{BB962C8B-B14F-4D97-AF65-F5344CB8AC3E}">
        <p14:creationId xmlns:p14="http://schemas.microsoft.com/office/powerpoint/2010/main" val="73488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632E34-CB3A-EB42-8891-758EC449164E}"/>
              </a:ext>
            </a:extLst>
          </p:cNvPr>
          <p:cNvGrpSpPr/>
          <p:nvPr/>
        </p:nvGrpSpPr>
        <p:grpSpPr>
          <a:xfrm>
            <a:off x="3011740" y="2090172"/>
            <a:ext cx="3120521" cy="2677656"/>
            <a:chOff x="2459095" y="2090172"/>
            <a:chExt cx="3120521" cy="2677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A0E7EC-EA97-1D48-AC22-C29F6D625342}"/>
                </a:ext>
              </a:extLst>
            </p:cNvPr>
            <p:cNvSpPr txBox="1"/>
            <p:nvPr/>
          </p:nvSpPr>
          <p:spPr>
            <a:xfrm>
              <a:off x="3564384" y="2090172"/>
              <a:ext cx="201523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2400"/>
                <a:t>Inversions</a:t>
              </a:r>
            </a:p>
            <a:p>
              <a:r>
                <a:rPr lang="en-SE" sz="2400"/>
                <a:t>Allozymes</a:t>
              </a:r>
            </a:p>
            <a:p>
              <a:r>
                <a:rPr lang="en-SE" sz="2400"/>
                <a:t>RFLPs</a:t>
              </a:r>
            </a:p>
            <a:p>
              <a:r>
                <a:rPr lang="en-SE" sz="2400"/>
                <a:t>AFLPs</a:t>
              </a:r>
            </a:p>
            <a:p>
              <a:r>
                <a:rPr lang="en-SE" sz="2400"/>
                <a:t>…</a:t>
              </a:r>
            </a:p>
            <a:p>
              <a:r>
                <a:rPr lang="en-SE" sz="2400"/>
                <a:t>Microsatellites</a:t>
              </a:r>
            </a:p>
            <a:p>
              <a:r>
                <a:rPr lang="en-SE" sz="2400"/>
                <a:t>SNPs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1CBEFCD-237A-6049-ADA7-1DBACFDA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143118" y="2244852"/>
              <a:ext cx="0" cy="23682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CB49E4-336A-9D47-BBB0-55E926076CA3}"/>
                </a:ext>
              </a:extLst>
            </p:cNvPr>
            <p:cNvSpPr txBox="1"/>
            <p:nvPr/>
          </p:nvSpPr>
          <p:spPr>
            <a:xfrm>
              <a:off x="2459095" y="324433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0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2930F1-C34D-FA40-B9FC-FB73188B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2" y="1285845"/>
            <a:ext cx="7583055" cy="29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7E62C-4C37-904F-918A-997123FEB1DC}"/>
              </a:ext>
            </a:extLst>
          </p:cNvPr>
          <p:cNvSpPr txBox="1"/>
          <p:nvPr/>
        </p:nvSpPr>
        <p:spPr>
          <a:xfrm>
            <a:off x="1871164" y="1408578"/>
            <a:ext cx="5911426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 Should we exclude short INDELs?</a:t>
            </a:r>
          </a:p>
          <a:p>
            <a:pPr lvl="1">
              <a:lnSpc>
                <a:spcPct val="200000"/>
              </a:lnSpc>
            </a:pPr>
            <a:r>
              <a:rPr lang="en-GB" sz="2400" dirty="0"/>
              <a:t>a. What is their frequency?</a:t>
            </a:r>
          </a:p>
          <a:p>
            <a:pPr lvl="1">
              <a:lnSpc>
                <a:spcPct val="200000"/>
              </a:lnSpc>
            </a:pPr>
            <a:r>
              <a:rPr lang="en-GB" sz="2400" dirty="0"/>
              <a:t>b. Are they neutral, deleterious, adaptive?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	c. How do they differ from SNPs?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BDD90-821F-6E41-80D4-79C5441E5433}"/>
              </a:ext>
            </a:extLst>
          </p:cNvPr>
          <p:cNvSpPr txBox="1"/>
          <p:nvPr/>
        </p:nvSpPr>
        <p:spPr>
          <a:xfrm>
            <a:off x="1871164" y="885358"/>
            <a:ext cx="334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</a:t>
            </a:r>
            <a:r>
              <a:rPr lang="en-SE" sz="2800"/>
              <a:t>o study divergence…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2792537" y="1537713"/>
            <a:ext cx="3281283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Summary statistics D and H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Outliers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Hybrid zone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3382828" y="713877"/>
            <a:ext cx="237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INDELs vs SNPs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7E9B0F-51A9-E946-A5A1-C0BCA9DF43DE}"/>
              </a:ext>
            </a:extLst>
          </p:cNvPr>
          <p:cNvGrpSpPr>
            <a:grpSpLocks noChangeAspect="1"/>
          </p:cNvGrpSpPr>
          <p:nvPr/>
        </p:nvGrpSpPr>
        <p:grpSpPr>
          <a:xfrm rot="5189034">
            <a:off x="1171963" y="4261578"/>
            <a:ext cx="1948526" cy="1483914"/>
            <a:chOff x="1032250" y="1196752"/>
            <a:chExt cx="4513452" cy="343725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5FE932A-100F-8444-A2F0-7D0BA7A7B8D7}"/>
                </a:ext>
              </a:extLst>
            </p:cNvPr>
            <p:cNvSpPr/>
            <p:nvPr/>
          </p:nvSpPr>
          <p:spPr>
            <a:xfrm>
              <a:off x="1032250" y="1196752"/>
              <a:ext cx="4513452" cy="3437253"/>
            </a:xfrm>
            <a:custGeom>
              <a:avLst/>
              <a:gdLst>
                <a:gd name="connsiteX0" fmla="*/ 902746 w 4513452"/>
                <a:gd name="connsiteY0" fmla="*/ 26447 h 3437253"/>
                <a:gd name="connsiteX1" fmla="*/ 1090315 w 4513452"/>
                <a:gd name="connsiteY1" fmla="*/ 178847 h 3437253"/>
                <a:gd name="connsiteX2" fmla="*/ 1313053 w 4513452"/>
                <a:gd name="connsiteY2" fmla="*/ 49893 h 3437253"/>
                <a:gd name="connsiteX3" fmla="*/ 1488899 w 4513452"/>
                <a:gd name="connsiteY3" fmla="*/ 225739 h 3437253"/>
                <a:gd name="connsiteX4" fmla="*/ 1524069 w 4513452"/>
                <a:gd name="connsiteY4" fmla="*/ 354693 h 3437253"/>
                <a:gd name="connsiteX5" fmla="*/ 1817146 w 4513452"/>
                <a:gd name="connsiteY5" fmla="*/ 378139 h 3437253"/>
                <a:gd name="connsiteX6" fmla="*/ 2297792 w 4513452"/>
                <a:gd name="connsiteY6" fmla="*/ 495370 h 3437253"/>
                <a:gd name="connsiteX7" fmla="*/ 2356407 w 4513452"/>
                <a:gd name="connsiteY7" fmla="*/ 589155 h 3437253"/>
                <a:gd name="connsiteX8" fmla="*/ 2204007 w 4513452"/>
                <a:gd name="connsiteY8" fmla="*/ 671216 h 3437253"/>
                <a:gd name="connsiteX9" fmla="*/ 2157115 w 4513452"/>
                <a:gd name="connsiteY9" fmla="*/ 765001 h 3437253"/>
                <a:gd name="connsiteX10" fmla="*/ 2309515 w 4513452"/>
                <a:gd name="connsiteY10" fmla="*/ 882232 h 3437253"/>
                <a:gd name="connsiteX11" fmla="*/ 2286069 w 4513452"/>
                <a:gd name="connsiteY11" fmla="*/ 1034632 h 3437253"/>
                <a:gd name="connsiteX12" fmla="*/ 2450192 w 4513452"/>
                <a:gd name="connsiteY12" fmla="*/ 1175309 h 3437253"/>
                <a:gd name="connsiteX13" fmla="*/ 3130130 w 4513452"/>
                <a:gd name="connsiteY13" fmla="*/ 1269093 h 3437253"/>
                <a:gd name="connsiteX14" fmla="*/ 3282530 w 4513452"/>
                <a:gd name="connsiteY14" fmla="*/ 1480109 h 3437253"/>
                <a:gd name="connsiteX15" fmla="*/ 3388038 w 4513452"/>
                <a:gd name="connsiteY15" fmla="*/ 1538724 h 3437253"/>
                <a:gd name="connsiteX16" fmla="*/ 3352869 w 4513452"/>
                <a:gd name="connsiteY16" fmla="*/ 1714570 h 3437253"/>
                <a:gd name="connsiteX17" fmla="*/ 3458376 w 4513452"/>
                <a:gd name="connsiteY17" fmla="*/ 1878693 h 3437253"/>
                <a:gd name="connsiteX18" fmla="*/ 3915576 w 4513452"/>
                <a:gd name="connsiteY18" fmla="*/ 2019370 h 3437253"/>
                <a:gd name="connsiteX19" fmla="*/ 4091423 w 4513452"/>
                <a:gd name="connsiteY19" fmla="*/ 2113155 h 3437253"/>
                <a:gd name="connsiteX20" fmla="*/ 4302438 w 4513452"/>
                <a:gd name="connsiteY20" fmla="*/ 2242109 h 3437253"/>
                <a:gd name="connsiteX21" fmla="*/ 4490007 w 4513452"/>
                <a:gd name="connsiteY21" fmla="*/ 2371062 h 3437253"/>
                <a:gd name="connsiteX22" fmla="*/ 4490007 w 4513452"/>
                <a:gd name="connsiteY22" fmla="*/ 2546909 h 3437253"/>
                <a:gd name="connsiteX23" fmla="*/ 4302438 w 4513452"/>
                <a:gd name="connsiteY23" fmla="*/ 2582078 h 3437253"/>
                <a:gd name="connsiteX24" fmla="*/ 4314161 w 4513452"/>
                <a:gd name="connsiteY24" fmla="*/ 2628970 h 3437253"/>
                <a:gd name="connsiteX25" fmla="*/ 4443115 w 4513452"/>
                <a:gd name="connsiteY25" fmla="*/ 2722755 h 3437253"/>
                <a:gd name="connsiteX26" fmla="*/ 4384499 w 4513452"/>
                <a:gd name="connsiteY26" fmla="*/ 2781370 h 3437253"/>
                <a:gd name="connsiteX27" fmla="*/ 4196930 w 4513452"/>
                <a:gd name="connsiteY27" fmla="*/ 2757924 h 3437253"/>
                <a:gd name="connsiteX28" fmla="*/ 4150038 w 4513452"/>
                <a:gd name="connsiteY28" fmla="*/ 2828262 h 3437253"/>
                <a:gd name="connsiteX29" fmla="*/ 4138315 w 4513452"/>
                <a:gd name="connsiteY29" fmla="*/ 2968939 h 3437253"/>
                <a:gd name="connsiteX30" fmla="*/ 4185207 w 4513452"/>
                <a:gd name="connsiteY30" fmla="*/ 3062724 h 3437253"/>
                <a:gd name="connsiteX31" fmla="*/ 4325884 w 4513452"/>
                <a:gd name="connsiteY31" fmla="*/ 3121339 h 3437253"/>
                <a:gd name="connsiteX32" fmla="*/ 4443115 w 4513452"/>
                <a:gd name="connsiteY32" fmla="*/ 3238570 h 3437253"/>
                <a:gd name="connsiteX33" fmla="*/ 4419669 w 4513452"/>
                <a:gd name="connsiteY33" fmla="*/ 3379247 h 3437253"/>
                <a:gd name="connsiteX34" fmla="*/ 4232099 w 4513452"/>
                <a:gd name="connsiteY34" fmla="*/ 3426139 h 3437253"/>
                <a:gd name="connsiteX35" fmla="*/ 3657669 w 4513452"/>
                <a:gd name="connsiteY35" fmla="*/ 3179955 h 3437253"/>
                <a:gd name="connsiteX36" fmla="*/ 3364592 w 4513452"/>
                <a:gd name="connsiteY36" fmla="*/ 3074447 h 3437253"/>
                <a:gd name="connsiteX37" fmla="*/ 3001176 w 4513452"/>
                <a:gd name="connsiteY37" fmla="*/ 3121339 h 3437253"/>
                <a:gd name="connsiteX38" fmla="*/ 2637761 w 4513452"/>
                <a:gd name="connsiteY38" fmla="*/ 3004109 h 3437253"/>
                <a:gd name="connsiteX39" fmla="*/ 2426746 w 4513452"/>
                <a:gd name="connsiteY39" fmla="*/ 2711032 h 3437253"/>
                <a:gd name="connsiteX40" fmla="*/ 2403299 w 4513452"/>
                <a:gd name="connsiteY40" fmla="*/ 2558632 h 3437253"/>
                <a:gd name="connsiteX41" fmla="*/ 2075053 w 4513452"/>
                <a:gd name="connsiteY41" fmla="*/ 2640693 h 3437253"/>
                <a:gd name="connsiteX42" fmla="*/ 1899207 w 4513452"/>
                <a:gd name="connsiteY42" fmla="*/ 2300724 h 3437253"/>
                <a:gd name="connsiteX43" fmla="*/ 2051607 w 4513452"/>
                <a:gd name="connsiteY43" fmla="*/ 2136601 h 3437253"/>
                <a:gd name="connsiteX44" fmla="*/ 2028161 w 4513452"/>
                <a:gd name="connsiteY44" fmla="*/ 1937309 h 3437253"/>
                <a:gd name="connsiteX45" fmla="*/ 1758530 w 4513452"/>
                <a:gd name="connsiteY45" fmla="*/ 1949032 h 3437253"/>
                <a:gd name="connsiteX46" fmla="*/ 1570961 w 4513452"/>
                <a:gd name="connsiteY46" fmla="*/ 1620786 h 3437253"/>
                <a:gd name="connsiteX47" fmla="*/ 1043423 w 4513452"/>
                <a:gd name="connsiteY47" fmla="*/ 1163586 h 3437253"/>
                <a:gd name="connsiteX48" fmla="*/ 797238 w 4513452"/>
                <a:gd name="connsiteY48" fmla="*/ 976016 h 3437253"/>
                <a:gd name="connsiteX49" fmla="*/ 609669 w 4513452"/>
                <a:gd name="connsiteY49" fmla="*/ 847062 h 3437253"/>
                <a:gd name="connsiteX50" fmla="*/ 328315 w 4513452"/>
                <a:gd name="connsiteY50" fmla="*/ 788447 h 3437253"/>
                <a:gd name="connsiteX51" fmla="*/ 164192 w 4513452"/>
                <a:gd name="connsiteY51" fmla="*/ 647770 h 3437253"/>
                <a:gd name="connsiteX52" fmla="*/ 140746 w 4513452"/>
                <a:gd name="connsiteY52" fmla="*/ 460201 h 3437253"/>
                <a:gd name="connsiteX53" fmla="*/ 69 w 4513452"/>
                <a:gd name="connsiteY53" fmla="*/ 272632 h 3437253"/>
                <a:gd name="connsiteX54" fmla="*/ 129023 w 4513452"/>
                <a:gd name="connsiteY54" fmla="*/ 178847 h 3437253"/>
                <a:gd name="connsiteX55" fmla="*/ 551053 w 4513452"/>
                <a:gd name="connsiteY55" fmla="*/ 319524 h 3437253"/>
                <a:gd name="connsiteX56" fmla="*/ 680007 w 4513452"/>
                <a:gd name="connsiteY56" fmla="*/ 167124 h 3437253"/>
                <a:gd name="connsiteX57" fmla="*/ 785515 w 4513452"/>
                <a:gd name="connsiteY57" fmla="*/ 14724 h 3437253"/>
                <a:gd name="connsiteX58" fmla="*/ 902746 w 4513452"/>
                <a:gd name="connsiteY58" fmla="*/ 26447 h 34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513452" h="3437253">
                  <a:moveTo>
                    <a:pt x="902746" y="26447"/>
                  </a:moveTo>
                  <a:cubicBezTo>
                    <a:pt x="953546" y="53801"/>
                    <a:pt x="1021931" y="174939"/>
                    <a:pt x="1090315" y="178847"/>
                  </a:cubicBezTo>
                  <a:cubicBezTo>
                    <a:pt x="1158700" y="182755"/>
                    <a:pt x="1246622" y="42078"/>
                    <a:pt x="1313053" y="49893"/>
                  </a:cubicBezTo>
                  <a:cubicBezTo>
                    <a:pt x="1379484" y="57708"/>
                    <a:pt x="1453730" y="174939"/>
                    <a:pt x="1488899" y="225739"/>
                  </a:cubicBezTo>
                  <a:cubicBezTo>
                    <a:pt x="1524068" y="276539"/>
                    <a:pt x="1469361" y="329293"/>
                    <a:pt x="1524069" y="354693"/>
                  </a:cubicBezTo>
                  <a:cubicBezTo>
                    <a:pt x="1578777" y="380093"/>
                    <a:pt x="1688192" y="354693"/>
                    <a:pt x="1817146" y="378139"/>
                  </a:cubicBezTo>
                  <a:cubicBezTo>
                    <a:pt x="1946100" y="401585"/>
                    <a:pt x="2207915" y="460201"/>
                    <a:pt x="2297792" y="495370"/>
                  </a:cubicBezTo>
                  <a:cubicBezTo>
                    <a:pt x="2387669" y="530539"/>
                    <a:pt x="2372038" y="559847"/>
                    <a:pt x="2356407" y="589155"/>
                  </a:cubicBezTo>
                  <a:cubicBezTo>
                    <a:pt x="2340776" y="618463"/>
                    <a:pt x="2237222" y="641908"/>
                    <a:pt x="2204007" y="671216"/>
                  </a:cubicBezTo>
                  <a:cubicBezTo>
                    <a:pt x="2170792" y="700524"/>
                    <a:pt x="2139530" y="729832"/>
                    <a:pt x="2157115" y="765001"/>
                  </a:cubicBezTo>
                  <a:cubicBezTo>
                    <a:pt x="2174700" y="800170"/>
                    <a:pt x="2288023" y="837294"/>
                    <a:pt x="2309515" y="882232"/>
                  </a:cubicBezTo>
                  <a:cubicBezTo>
                    <a:pt x="2331007" y="927171"/>
                    <a:pt x="2262623" y="985786"/>
                    <a:pt x="2286069" y="1034632"/>
                  </a:cubicBezTo>
                  <a:cubicBezTo>
                    <a:pt x="2309515" y="1083478"/>
                    <a:pt x="2309515" y="1136232"/>
                    <a:pt x="2450192" y="1175309"/>
                  </a:cubicBezTo>
                  <a:cubicBezTo>
                    <a:pt x="2590869" y="1214386"/>
                    <a:pt x="2991407" y="1218293"/>
                    <a:pt x="3130130" y="1269093"/>
                  </a:cubicBezTo>
                  <a:cubicBezTo>
                    <a:pt x="3268853" y="1319893"/>
                    <a:pt x="3239545" y="1435171"/>
                    <a:pt x="3282530" y="1480109"/>
                  </a:cubicBezTo>
                  <a:cubicBezTo>
                    <a:pt x="3325515" y="1525047"/>
                    <a:pt x="3376315" y="1499647"/>
                    <a:pt x="3388038" y="1538724"/>
                  </a:cubicBezTo>
                  <a:cubicBezTo>
                    <a:pt x="3399761" y="1577801"/>
                    <a:pt x="3341146" y="1657908"/>
                    <a:pt x="3352869" y="1714570"/>
                  </a:cubicBezTo>
                  <a:cubicBezTo>
                    <a:pt x="3364592" y="1771232"/>
                    <a:pt x="3364592" y="1827893"/>
                    <a:pt x="3458376" y="1878693"/>
                  </a:cubicBezTo>
                  <a:cubicBezTo>
                    <a:pt x="3552160" y="1929493"/>
                    <a:pt x="3810068" y="1980293"/>
                    <a:pt x="3915576" y="2019370"/>
                  </a:cubicBezTo>
                  <a:cubicBezTo>
                    <a:pt x="4021084" y="2058447"/>
                    <a:pt x="4026946" y="2076032"/>
                    <a:pt x="4091423" y="2113155"/>
                  </a:cubicBezTo>
                  <a:cubicBezTo>
                    <a:pt x="4155900" y="2150278"/>
                    <a:pt x="4236007" y="2199125"/>
                    <a:pt x="4302438" y="2242109"/>
                  </a:cubicBezTo>
                  <a:cubicBezTo>
                    <a:pt x="4368869" y="2285094"/>
                    <a:pt x="4458746" y="2320262"/>
                    <a:pt x="4490007" y="2371062"/>
                  </a:cubicBezTo>
                  <a:cubicBezTo>
                    <a:pt x="4521268" y="2421862"/>
                    <a:pt x="4521268" y="2511740"/>
                    <a:pt x="4490007" y="2546909"/>
                  </a:cubicBezTo>
                  <a:cubicBezTo>
                    <a:pt x="4458746" y="2582078"/>
                    <a:pt x="4331746" y="2568401"/>
                    <a:pt x="4302438" y="2582078"/>
                  </a:cubicBezTo>
                  <a:cubicBezTo>
                    <a:pt x="4273130" y="2595755"/>
                    <a:pt x="4290715" y="2605524"/>
                    <a:pt x="4314161" y="2628970"/>
                  </a:cubicBezTo>
                  <a:cubicBezTo>
                    <a:pt x="4337607" y="2652416"/>
                    <a:pt x="4431392" y="2697355"/>
                    <a:pt x="4443115" y="2722755"/>
                  </a:cubicBezTo>
                  <a:cubicBezTo>
                    <a:pt x="4454838" y="2748155"/>
                    <a:pt x="4425530" y="2775509"/>
                    <a:pt x="4384499" y="2781370"/>
                  </a:cubicBezTo>
                  <a:cubicBezTo>
                    <a:pt x="4343468" y="2787231"/>
                    <a:pt x="4236007" y="2750109"/>
                    <a:pt x="4196930" y="2757924"/>
                  </a:cubicBezTo>
                  <a:cubicBezTo>
                    <a:pt x="4157853" y="2765739"/>
                    <a:pt x="4159807" y="2793093"/>
                    <a:pt x="4150038" y="2828262"/>
                  </a:cubicBezTo>
                  <a:cubicBezTo>
                    <a:pt x="4140269" y="2863431"/>
                    <a:pt x="4132454" y="2929862"/>
                    <a:pt x="4138315" y="2968939"/>
                  </a:cubicBezTo>
                  <a:cubicBezTo>
                    <a:pt x="4144176" y="3008016"/>
                    <a:pt x="4153946" y="3037324"/>
                    <a:pt x="4185207" y="3062724"/>
                  </a:cubicBezTo>
                  <a:cubicBezTo>
                    <a:pt x="4216469" y="3088124"/>
                    <a:pt x="4282899" y="3092031"/>
                    <a:pt x="4325884" y="3121339"/>
                  </a:cubicBezTo>
                  <a:cubicBezTo>
                    <a:pt x="4368869" y="3150647"/>
                    <a:pt x="4427484" y="3195585"/>
                    <a:pt x="4443115" y="3238570"/>
                  </a:cubicBezTo>
                  <a:cubicBezTo>
                    <a:pt x="4458746" y="3281555"/>
                    <a:pt x="4454838" y="3347986"/>
                    <a:pt x="4419669" y="3379247"/>
                  </a:cubicBezTo>
                  <a:cubicBezTo>
                    <a:pt x="4384500" y="3410508"/>
                    <a:pt x="4359099" y="3459354"/>
                    <a:pt x="4232099" y="3426139"/>
                  </a:cubicBezTo>
                  <a:cubicBezTo>
                    <a:pt x="4105099" y="3392924"/>
                    <a:pt x="3802253" y="3238570"/>
                    <a:pt x="3657669" y="3179955"/>
                  </a:cubicBezTo>
                  <a:cubicBezTo>
                    <a:pt x="3513085" y="3121340"/>
                    <a:pt x="3474007" y="3084216"/>
                    <a:pt x="3364592" y="3074447"/>
                  </a:cubicBezTo>
                  <a:cubicBezTo>
                    <a:pt x="3255177" y="3064678"/>
                    <a:pt x="3122314" y="3133062"/>
                    <a:pt x="3001176" y="3121339"/>
                  </a:cubicBezTo>
                  <a:cubicBezTo>
                    <a:pt x="2880038" y="3109616"/>
                    <a:pt x="2733499" y="3072494"/>
                    <a:pt x="2637761" y="3004109"/>
                  </a:cubicBezTo>
                  <a:cubicBezTo>
                    <a:pt x="2542023" y="2935725"/>
                    <a:pt x="2465823" y="2785278"/>
                    <a:pt x="2426746" y="2711032"/>
                  </a:cubicBezTo>
                  <a:cubicBezTo>
                    <a:pt x="2387669" y="2636786"/>
                    <a:pt x="2461915" y="2570355"/>
                    <a:pt x="2403299" y="2558632"/>
                  </a:cubicBezTo>
                  <a:cubicBezTo>
                    <a:pt x="2344684" y="2546909"/>
                    <a:pt x="2159068" y="2683678"/>
                    <a:pt x="2075053" y="2640693"/>
                  </a:cubicBezTo>
                  <a:cubicBezTo>
                    <a:pt x="1991038" y="2597708"/>
                    <a:pt x="1903115" y="2384739"/>
                    <a:pt x="1899207" y="2300724"/>
                  </a:cubicBezTo>
                  <a:cubicBezTo>
                    <a:pt x="1895299" y="2216709"/>
                    <a:pt x="2030115" y="2197170"/>
                    <a:pt x="2051607" y="2136601"/>
                  </a:cubicBezTo>
                  <a:cubicBezTo>
                    <a:pt x="2073099" y="2076032"/>
                    <a:pt x="2077007" y="1968570"/>
                    <a:pt x="2028161" y="1937309"/>
                  </a:cubicBezTo>
                  <a:cubicBezTo>
                    <a:pt x="1979315" y="1906048"/>
                    <a:pt x="1834730" y="2001786"/>
                    <a:pt x="1758530" y="1949032"/>
                  </a:cubicBezTo>
                  <a:cubicBezTo>
                    <a:pt x="1682330" y="1896278"/>
                    <a:pt x="1690145" y="1751694"/>
                    <a:pt x="1570961" y="1620786"/>
                  </a:cubicBezTo>
                  <a:cubicBezTo>
                    <a:pt x="1451777" y="1489878"/>
                    <a:pt x="1172377" y="1271048"/>
                    <a:pt x="1043423" y="1163586"/>
                  </a:cubicBezTo>
                  <a:cubicBezTo>
                    <a:pt x="914469" y="1056124"/>
                    <a:pt x="869530" y="1028770"/>
                    <a:pt x="797238" y="976016"/>
                  </a:cubicBezTo>
                  <a:cubicBezTo>
                    <a:pt x="724946" y="923262"/>
                    <a:pt x="687823" y="878324"/>
                    <a:pt x="609669" y="847062"/>
                  </a:cubicBezTo>
                  <a:cubicBezTo>
                    <a:pt x="531515" y="815801"/>
                    <a:pt x="402561" y="821662"/>
                    <a:pt x="328315" y="788447"/>
                  </a:cubicBezTo>
                  <a:cubicBezTo>
                    <a:pt x="254069" y="755232"/>
                    <a:pt x="195453" y="702478"/>
                    <a:pt x="164192" y="647770"/>
                  </a:cubicBezTo>
                  <a:cubicBezTo>
                    <a:pt x="132931" y="593062"/>
                    <a:pt x="168100" y="522724"/>
                    <a:pt x="140746" y="460201"/>
                  </a:cubicBezTo>
                  <a:cubicBezTo>
                    <a:pt x="113392" y="397678"/>
                    <a:pt x="2023" y="319524"/>
                    <a:pt x="69" y="272632"/>
                  </a:cubicBezTo>
                  <a:cubicBezTo>
                    <a:pt x="-1885" y="225740"/>
                    <a:pt x="37192" y="171032"/>
                    <a:pt x="129023" y="178847"/>
                  </a:cubicBezTo>
                  <a:cubicBezTo>
                    <a:pt x="220854" y="186662"/>
                    <a:pt x="459222" y="321478"/>
                    <a:pt x="551053" y="319524"/>
                  </a:cubicBezTo>
                  <a:cubicBezTo>
                    <a:pt x="642884" y="317570"/>
                    <a:pt x="640930" y="217924"/>
                    <a:pt x="680007" y="167124"/>
                  </a:cubicBezTo>
                  <a:cubicBezTo>
                    <a:pt x="719084" y="116324"/>
                    <a:pt x="750346" y="40124"/>
                    <a:pt x="785515" y="14724"/>
                  </a:cubicBezTo>
                  <a:cubicBezTo>
                    <a:pt x="820684" y="-10676"/>
                    <a:pt x="851946" y="-907"/>
                    <a:pt x="902746" y="2644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5ECBB6-21B0-8244-97C8-7769C5523880}"/>
                </a:ext>
              </a:extLst>
            </p:cNvPr>
            <p:cNvSpPr/>
            <p:nvPr/>
          </p:nvSpPr>
          <p:spPr>
            <a:xfrm>
              <a:off x="5190070" y="4241033"/>
              <a:ext cx="321982" cy="341645"/>
            </a:xfrm>
            <a:custGeom>
              <a:avLst/>
              <a:gdLst>
                <a:gd name="connsiteX0" fmla="*/ 0 w 321982"/>
                <a:gd name="connsiteY0" fmla="*/ 0 h 341644"/>
                <a:gd name="connsiteX1" fmla="*/ 100483 w 321982"/>
                <a:gd name="connsiteY1" fmla="*/ 70339 h 341644"/>
                <a:gd name="connsiteX2" fmla="*/ 221063 w 321982"/>
                <a:gd name="connsiteY2" fmla="*/ 125605 h 341644"/>
                <a:gd name="connsiteX3" fmla="*/ 291402 w 321982"/>
                <a:gd name="connsiteY3" fmla="*/ 185895 h 341644"/>
                <a:gd name="connsiteX4" fmla="*/ 321547 w 321982"/>
                <a:gd name="connsiteY4" fmla="*/ 281354 h 341644"/>
                <a:gd name="connsiteX5" fmla="*/ 306474 w 321982"/>
                <a:gd name="connsiteY5" fmla="*/ 341644 h 34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982" h="341644">
                  <a:moveTo>
                    <a:pt x="0" y="0"/>
                  </a:moveTo>
                  <a:cubicBezTo>
                    <a:pt x="31819" y="24702"/>
                    <a:pt x="63639" y="49405"/>
                    <a:pt x="100483" y="70339"/>
                  </a:cubicBezTo>
                  <a:cubicBezTo>
                    <a:pt x="137327" y="91273"/>
                    <a:pt x="189243" y="106346"/>
                    <a:pt x="221063" y="125605"/>
                  </a:cubicBezTo>
                  <a:cubicBezTo>
                    <a:pt x="252883" y="144864"/>
                    <a:pt x="274655" y="159937"/>
                    <a:pt x="291402" y="185895"/>
                  </a:cubicBezTo>
                  <a:cubicBezTo>
                    <a:pt x="308149" y="211853"/>
                    <a:pt x="319035" y="255396"/>
                    <a:pt x="321547" y="281354"/>
                  </a:cubicBezTo>
                  <a:cubicBezTo>
                    <a:pt x="324059" y="307312"/>
                    <a:pt x="315266" y="324478"/>
                    <a:pt x="306474" y="341644"/>
                  </a:cubicBezTo>
                </a:path>
              </a:pathLst>
            </a:custGeom>
            <a:noFill/>
            <a:ln w="984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6A3DC8-8AE7-9A4D-8144-2CF618688BE5}"/>
                </a:ext>
              </a:extLst>
            </p:cNvPr>
            <p:cNvSpPr/>
            <p:nvPr/>
          </p:nvSpPr>
          <p:spPr>
            <a:xfrm>
              <a:off x="5238800" y="3960092"/>
              <a:ext cx="276329" cy="41399"/>
            </a:xfrm>
            <a:custGeom>
              <a:avLst/>
              <a:gdLst>
                <a:gd name="connsiteX0" fmla="*/ 0 w 276329"/>
                <a:gd name="connsiteY0" fmla="*/ 5024 h 41398"/>
                <a:gd name="connsiteX1" fmla="*/ 185894 w 276329"/>
                <a:gd name="connsiteY1" fmla="*/ 40193 h 41398"/>
                <a:gd name="connsiteX2" fmla="*/ 256232 w 276329"/>
                <a:gd name="connsiteY2" fmla="*/ 30145 h 41398"/>
                <a:gd name="connsiteX3" fmla="*/ 276329 w 276329"/>
                <a:gd name="connsiteY3" fmla="*/ 0 h 41398"/>
                <a:gd name="connsiteX4" fmla="*/ 276329 w 276329"/>
                <a:gd name="connsiteY4" fmla="*/ 0 h 41398"/>
                <a:gd name="connsiteX5" fmla="*/ 266281 w 276329"/>
                <a:gd name="connsiteY5" fmla="*/ 10048 h 4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29" h="41398">
                  <a:moveTo>
                    <a:pt x="0" y="5024"/>
                  </a:moveTo>
                  <a:cubicBezTo>
                    <a:pt x="71594" y="20515"/>
                    <a:pt x="143189" y="36006"/>
                    <a:pt x="185894" y="40193"/>
                  </a:cubicBezTo>
                  <a:cubicBezTo>
                    <a:pt x="228599" y="44380"/>
                    <a:pt x="241160" y="36844"/>
                    <a:pt x="256232" y="30145"/>
                  </a:cubicBezTo>
                  <a:cubicBezTo>
                    <a:pt x="271305" y="23446"/>
                    <a:pt x="276329" y="0"/>
                    <a:pt x="276329" y="0"/>
                  </a:cubicBezTo>
                  <a:lnTo>
                    <a:pt x="276329" y="0"/>
                  </a:lnTo>
                  <a:lnTo>
                    <a:pt x="266281" y="10048"/>
                  </a:lnTo>
                </a:path>
              </a:pathLst>
            </a:custGeom>
            <a:noFill/>
            <a:ln w="984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2890694-BC0F-764B-B15B-D34E94DC9043}"/>
                </a:ext>
              </a:extLst>
            </p:cNvPr>
            <p:cNvSpPr/>
            <p:nvPr/>
          </p:nvSpPr>
          <p:spPr>
            <a:xfrm>
              <a:off x="5128454" y="3959092"/>
              <a:ext cx="59795" cy="282996"/>
            </a:xfrm>
            <a:custGeom>
              <a:avLst/>
              <a:gdLst>
                <a:gd name="connsiteX0" fmla="*/ 10193 w 10193"/>
                <a:gd name="connsiteY0" fmla="*/ 110531 h 110531"/>
                <a:gd name="connsiteX1" fmla="*/ 145 w 10193"/>
                <a:gd name="connsiteY1" fmla="*/ 45217 h 110531"/>
                <a:gd name="connsiteX2" fmla="*/ 5169 w 10193"/>
                <a:gd name="connsiteY2" fmla="*/ 0 h 11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" h="110531">
                  <a:moveTo>
                    <a:pt x="10193" y="110531"/>
                  </a:moveTo>
                  <a:cubicBezTo>
                    <a:pt x="5587" y="87085"/>
                    <a:pt x="982" y="63639"/>
                    <a:pt x="145" y="45217"/>
                  </a:cubicBezTo>
                  <a:cubicBezTo>
                    <a:pt x="-692" y="26795"/>
                    <a:pt x="2238" y="13397"/>
                    <a:pt x="5169" y="0"/>
                  </a:cubicBezTo>
                </a:path>
              </a:pathLst>
            </a:custGeom>
            <a:noFill/>
            <a:ln w="9842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101A08-17AC-7547-B8DF-39DF35DE603A}"/>
              </a:ext>
            </a:extLst>
          </p:cNvPr>
          <p:cNvGrpSpPr>
            <a:grpSpLocks noChangeAspect="1"/>
          </p:cNvGrpSpPr>
          <p:nvPr/>
        </p:nvGrpSpPr>
        <p:grpSpPr>
          <a:xfrm rot="589432">
            <a:off x="6805905" y="3693066"/>
            <a:ext cx="1036791" cy="1577424"/>
            <a:chOff x="8089235" y="620688"/>
            <a:chExt cx="3178140" cy="483537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B3A4EEF-CDC2-8D4F-B413-CC5D0B2C0EBB}"/>
                </a:ext>
              </a:extLst>
            </p:cNvPr>
            <p:cNvSpPr/>
            <p:nvPr/>
          </p:nvSpPr>
          <p:spPr>
            <a:xfrm>
              <a:off x="8089235" y="620688"/>
              <a:ext cx="3178140" cy="4835213"/>
            </a:xfrm>
            <a:custGeom>
              <a:avLst/>
              <a:gdLst>
                <a:gd name="connsiteX0" fmla="*/ 703506 w 3178140"/>
                <a:gd name="connsiteY0" fmla="*/ 1147647 h 4835213"/>
                <a:gd name="connsiteX1" fmla="*/ 1359998 w 3178140"/>
                <a:gd name="connsiteY1" fmla="*/ 936632 h 4835213"/>
                <a:gd name="connsiteX2" fmla="*/ 1477229 w 3178140"/>
                <a:gd name="connsiteY2" fmla="*/ 643555 h 4835213"/>
                <a:gd name="connsiteX3" fmla="*/ 1336552 w 3178140"/>
                <a:gd name="connsiteY3" fmla="*/ 256693 h 4835213"/>
                <a:gd name="connsiteX4" fmla="*/ 1711690 w 3178140"/>
                <a:gd name="connsiteY4" fmla="*/ 33955 h 4835213"/>
                <a:gd name="connsiteX5" fmla="*/ 2016490 w 3178140"/>
                <a:gd name="connsiteY5" fmla="*/ 33955 h 4835213"/>
                <a:gd name="connsiteX6" fmla="*/ 1969598 w 3178140"/>
                <a:gd name="connsiteY6" fmla="*/ 350478 h 4835213"/>
                <a:gd name="connsiteX7" fmla="*/ 2192336 w 3178140"/>
                <a:gd name="connsiteY7" fmla="*/ 878016 h 4835213"/>
                <a:gd name="connsiteX8" fmla="*/ 2684706 w 3178140"/>
                <a:gd name="connsiteY8" fmla="*/ 1640016 h 4835213"/>
                <a:gd name="connsiteX9" fmla="*/ 2989506 w 3178140"/>
                <a:gd name="connsiteY9" fmla="*/ 2179278 h 4835213"/>
                <a:gd name="connsiteX10" fmla="*/ 3036398 w 3178140"/>
                <a:gd name="connsiteY10" fmla="*/ 2859216 h 4835213"/>
                <a:gd name="connsiteX11" fmla="*/ 2989506 w 3178140"/>
                <a:gd name="connsiteY11" fmla="*/ 3339863 h 4835213"/>
                <a:gd name="connsiteX12" fmla="*/ 3024675 w 3178140"/>
                <a:gd name="connsiteY12" fmla="*/ 3562601 h 4835213"/>
                <a:gd name="connsiteX13" fmla="*/ 3177075 w 3178140"/>
                <a:gd name="connsiteY13" fmla="*/ 3785339 h 4835213"/>
                <a:gd name="connsiteX14" fmla="*/ 3071567 w 3178140"/>
                <a:gd name="connsiteY14" fmla="*/ 3996355 h 4835213"/>
                <a:gd name="connsiteX15" fmla="*/ 2708152 w 3178140"/>
                <a:gd name="connsiteY15" fmla="*/ 3961186 h 4835213"/>
                <a:gd name="connsiteX16" fmla="*/ 2813659 w 3178140"/>
                <a:gd name="connsiteY16" fmla="*/ 4172201 h 4835213"/>
                <a:gd name="connsiteX17" fmla="*/ 2942613 w 3178140"/>
                <a:gd name="connsiteY17" fmla="*/ 4277709 h 4835213"/>
                <a:gd name="connsiteX18" fmla="*/ 3012952 w 3178140"/>
                <a:gd name="connsiteY18" fmla="*/ 4477001 h 4835213"/>
                <a:gd name="connsiteX19" fmla="*/ 2743321 w 3178140"/>
                <a:gd name="connsiteY19" fmla="*/ 4676293 h 4835213"/>
                <a:gd name="connsiteX20" fmla="*/ 2286121 w 3178140"/>
                <a:gd name="connsiteY20" fmla="*/ 4828693 h 4835213"/>
                <a:gd name="connsiteX21" fmla="*/ 2204059 w 3178140"/>
                <a:gd name="connsiteY21" fmla="*/ 4453555 h 4835213"/>
                <a:gd name="connsiteX22" fmla="*/ 2180613 w 3178140"/>
                <a:gd name="connsiteY22" fmla="*/ 4172201 h 4835213"/>
                <a:gd name="connsiteX23" fmla="*/ 2110275 w 3178140"/>
                <a:gd name="connsiteY23" fmla="*/ 3902570 h 4835213"/>
                <a:gd name="connsiteX24" fmla="*/ 1852367 w 3178140"/>
                <a:gd name="connsiteY24" fmla="*/ 3715001 h 4835213"/>
                <a:gd name="connsiteX25" fmla="*/ 1711690 w 3178140"/>
                <a:gd name="connsiteY25" fmla="*/ 3820509 h 4835213"/>
                <a:gd name="connsiteX26" fmla="*/ 1606183 w 3178140"/>
                <a:gd name="connsiteY26" fmla="*/ 3785339 h 4835213"/>
                <a:gd name="connsiteX27" fmla="*/ 1430336 w 3178140"/>
                <a:gd name="connsiteY27" fmla="*/ 3785339 h 4835213"/>
                <a:gd name="connsiteX28" fmla="*/ 1324829 w 3178140"/>
                <a:gd name="connsiteY28" fmla="*/ 3832232 h 4835213"/>
                <a:gd name="connsiteX29" fmla="*/ 1148983 w 3178140"/>
                <a:gd name="connsiteY29" fmla="*/ 3691555 h 4835213"/>
                <a:gd name="connsiteX30" fmla="*/ 1102090 w 3178140"/>
                <a:gd name="connsiteY30" fmla="*/ 3386755 h 4835213"/>
                <a:gd name="connsiteX31" fmla="*/ 1113813 w 3178140"/>
                <a:gd name="connsiteY31" fmla="*/ 2999893 h 4835213"/>
                <a:gd name="connsiteX32" fmla="*/ 891075 w 3178140"/>
                <a:gd name="connsiteY32" fmla="*/ 2695093 h 4835213"/>
                <a:gd name="connsiteX33" fmla="*/ 738675 w 3178140"/>
                <a:gd name="connsiteY33" fmla="*/ 2624755 h 4835213"/>
                <a:gd name="connsiteX34" fmla="*/ 551106 w 3178140"/>
                <a:gd name="connsiteY34" fmla="*/ 2179278 h 4835213"/>
                <a:gd name="connsiteX35" fmla="*/ 304921 w 3178140"/>
                <a:gd name="connsiteY35" fmla="*/ 2003432 h 4835213"/>
                <a:gd name="connsiteX36" fmla="*/ 70459 w 3178140"/>
                <a:gd name="connsiteY36" fmla="*/ 2132386 h 4835213"/>
                <a:gd name="connsiteX37" fmla="*/ 121 w 3178140"/>
                <a:gd name="connsiteY37" fmla="*/ 1909647 h 4835213"/>
                <a:gd name="connsiteX38" fmla="*/ 82183 w 3178140"/>
                <a:gd name="connsiteY38" fmla="*/ 1628293 h 4835213"/>
                <a:gd name="connsiteX39" fmla="*/ 164244 w 3178140"/>
                <a:gd name="connsiteY39" fmla="*/ 1288324 h 4835213"/>
                <a:gd name="connsiteX40" fmla="*/ 375259 w 3178140"/>
                <a:gd name="connsiteY40" fmla="*/ 1159370 h 4835213"/>
                <a:gd name="connsiteX41" fmla="*/ 703506 w 3178140"/>
                <a:gd name="connsiteY41" fmla="*/ 1147647 h 483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78140" h="4835213">
                  <a:moveTo>
                    <a:pt x="703506" y="1147647"/>
                  </a:moveTo>
                  <a:cubicBezTo>
                    <a:pt x="867629" y="1110524"/>
                    <a:pt x="1231044" y="1020647"/>
                    <a:pt x="1359998" y="936632"/>
                  </a:cubicBezTo>
                  <a:cubicBezTo>
                    <a:pt x="1488952" y="852617"/>
                    <a:pt x="1481137" y="756878"/>
                    <a:pt x="1477229" y="643555"/>
                  </a:cubicBezTo>
                  <a:cubicBezTo>
                    <a:pt x="1473321" y="530232"/>
                    <a:pt x="1297475" y="358293"/>
                    <a:pt x="1336552" y="256693"/>
                  </a:cubicBezTo>
                  <a:cubicBezTo>
                    <a:pt x="1375629" y="155093"/>
                    <a:pt x="1598367" y="71078"/>
                    <a:pt x="1711690" y="33955"/>
                  </a:cubicBezTo>
                  <a:cubicBezTo>
                    <a:pt x="1825013" y="-3168"/>
                    <a:pt x="1973505" y="-18799"/>
                    <a:pt x="2016490" y="33955"/>
                  </a:cubicBezTo>
                  <a:cubicBezTo>
                    <a:pt x="2059475" y="86709"/>
                    <a:pt x="1940290" y="209801"/>
                    <a:pt x="1969598" y="350478"/>
                  </a:cubicBezTo>
                  <a:cubicBezTo>
                    <a:pt x="1998906" y="491155"/>
                    <a:pt x="2073151" y="663093"/>
                    <a:pt x="2192336" y="878016"/>
                  </a:cubicBezTo>
                  <a:cubicBezTo>
                    <a:pt x="2311521" y="1092939"/>
                    <a:pt x="2551844" y="1423139"/>
                    <a:pt x="2684706" y="1640016"/>
                  </a:cubicBezTo>
                  <a:cubicBezTo>
                    <a:pt x="2817568" y="1856893"/>
                    <a:pt x="2930891" y="1976078"/>
                    <a:pt x="2989506" y="2179278"/>
                  </a:cubicBezTo>
                  <a:cubicBezTo>
                    <a:pt x="3048121" y="2382478"/>
                    <a:pt x="3036398" y="2665785"/>
                    <a:pt x="3036398" y="2859216"/>
                  </a:cubicBezTo>
                  <a:cubicBezTo>
                    <a:pt x="3036398" y="3052647"/>
                    <a:pt x="2991460" y="3222632"/>
                    <a:pt x="2989506" y="3339863"/>
                  </a:cubicBezTo>
                  <a:cubicBezTo>
                    <a:pt x="2987552" y="3457094"/>
                    <a:pt x="2993414" y="3488355"/>
                    <a:pt x="3024675" y="3562601"/>
                  </a:cubicBezTo>
                  <a:cubicBezTo>
                    <a:pt x="3055936" y="3636847"/>
                    <a:pt x="3169260" y="3713047"/>
                    <a:pt x="3177075" y="3785339"/>
                  </a:cubicBezTo>
                  <a:cubicBezTo>
                    <a:pt x="3184890" y="3857631"/>
                    <a:pt x="3149721" y="3967047"/>
                    <a:pt x="3071567" y="3996355"/>
                  </a:cubicBezTo>
                  <a:cubicBezTo>
                    <a:pt x="2993413" y="4025663"/>
                    <a:pt x="2751137" y="3931878"/>
                    <a:pt x="2708152" y="3961186"/>
                  </a:cubicBezTo>
                  <a:cubicBezTo>
                    <a:pt x="2665167" y="3990494"/>
                    <a:pt x="2774582" y="4119447"/>
                    <a:pt x="2813659" y="4172201"/>
                  </a:cubicBezTo>
                  <a:cubicBezTo>
                    <a:pt x="2852736" y="4224955"/>
                    <a:pt x="2909398" y="4226909"/>
                    <a:pt x="2942613" y="4277709"/>
                  </a:cubicBezTo>
                  <a:cubicBezTo>
                    <a:pt x="2975828" y="4328509"/>
                    <a:pt x="3046167" y="4410570"/>
                    <a:pt x="3012952" y="4477001"/>
                  </a:cubicBezTo>
                  <a:cubicBezTo>
                    <a:pt x="2979737" y="4543432"/>
                    <a:pt x="2864460" y="4617678"/>
                    <a:pt x="2743321" y="4676293"/>
                  </a:cubicBezTo>
                  <a:cubicBezTo>
                    <a:pt x="2622182" y="4734908"/>
                    <a:pt x="2375998" y="4865816"/>
                    <a:pt x="2286121" y="4828693"/>
                  </a:cubicBezTo>
                  <a:cubicBezTo>
                    <a:pt x="2196244" y="4791570"/>
                    <a:pt x="2221644" y="4562970"/>
                    <a:pt x="2204059" y="4453555"/>
                  </a:cubicBezTo>
                  <a:cubicBezTo>
                    <a:pt x="2186474" y="4344140"/>
                    <a:pt x="2196244" y="4264032"/>
                    <a:pt x="2180613" y="4172201"/>
                  </a:cubicBezTo>
                  <a:cubicBezTo>
                    <a:pt x="2164982" y="4080370"/>
                    <a:pt x="2164983" y="3978770"/>
                    <a:pt x="2110275" y="3902570"/>
                  </a:cubicBezTo>
                  <a:cubicBezTo>
                    <a:pt x="2055567" y="3826370"/>
                    <a:pt x="1918798" y="3728678"/>
                    <a:pt x="1852367" y="3715001"/>
                  </a:cubicBezTo>
                  <a:cubicBezTo>
                    <a:pt x="1785936" y="3701324"/>
                    <a:pt x="1752721" y="3808786"/>
                    <a:pt x="1711690" y="3820509"/>
                  </a:cubicBezTo>
                  <a:cubicBezTo>
                    <a:pt x="1670659" y="3832232"/>
                    <a:pt x="1653075" y="3791201"/>
                    <a:pt x="1606183" y="3785339"/>
                  </a:cubicBezTo>
                  <a:cubicBezTo>
                    <a:pt x="1559291" y="3779477"/>
                    <a:pt x="1477228" y="3777523"/>
                    <a:pt x="1430336" y="3785339"/>
                  </a:cubicBezTo>
                  <a:cubicBezTo>
                    <a:pt x="1383444" y="3793155"/>
                    <a:pt x="1371721" y="3847863"/>
                    <a:pt x="1324829" y="3832232"/>
                  </a:cubicBezTo>
                  <a:cubicBezTo>
                    <a:pt x="1277937" y="3816601"/>
                    <a:pt x="1186106" y="3765801"/>
                    <a:pt x="1148983" y="3691555"/>
                  </a:cubicBezTo>
                  <a:cubicBezTo>
                    <a:pt x="1111860" y="3617309"/>
                    <a:pt x="1107952" y="3502032"/>
                    <a:pt x="1102090" y="3386755"/>
                  </a:cubicBezTo>
                  <a:cubicBezTo>
                    <a:pt x="1096228" y="3271478"/>
                    <a:pt x="1148982" y="3115170"/>
                    <a:pt x="1113813" y="2999893"/>
                  </a:cubicBezTo>
                  <a:cubicBezTo>
                    <a:pt x="1078644" y="2884616"/>
                    <a:pt x="953598" y="2757616"/>
                    <a:pt x="891075" y="2695093"/>
                  </a:cubicBezTo>
                  <a:cubicBezTo>
                    <a:pt x="828552" y="2632570"/>
                    <a:pt x="795336" y="2710724"/>
                    <a:pt x="738675" y="2624755"/>
                  </a:cubicBezTo>
                  <a:cubicBezTo>
                    <a:pt x="682014" y="2538786"/>
                    <a:pt x="623398" y="2282832"/>
                    <a:pt x="551106" y="2179278"/>
                  </a:cubicBezTo>
                  <a:cubicBezTo>
                    <a:pt x="478814" y="2075724"/>
                    <a:pt x="385029" y="2011247"/>
                    <a:pt x="304921" y="2003432"/>
                  </a:cubicBezTo>
                  <a:cubicBezTo>
                    <a:pt x="224813" y="1995617"/>
                    <a:pt x="121259" y="2148017"/>
                    <a:pt x="70459" y="2132386"/>
                  </a:cubicBezTo>
                  <a:cubicBezTo>
                    <a:pt x="19659" y="2116755"/>
                    <a:pt x="-1833" y="1993662"/>
                    <a:pt x="121" y="1909647"/>
                  </a:cubicBezTo>
                  <a:cubicBezTo>
                    <a:pt x="2075" y="1825632"/>
                    <a:pt x="54829" y="1731847"/>
                    <a:pt x="82183" y="1628293"/>
                  </a:cubicBezTo>
                  <a:cubicBezTo>
                    <a:pt x="109537" y="1524739"/>
                    <a:pt x="115398" y="1366478"/>
                    <a:pt x="164244" y="1288324"/>
                  </a:cubicBezTo>
                  <a:cubicBezTo>
                    <a:pt x="213090" y="1210170"/>
                    <a:pt x="287336" y="1180862"/>
                    <a:pt x="375259" y="1159370"/>
                  </a:cubicBezTo>
                  <a:cubicBezTo>
                    <a:pt x="463182" y="1137878"/>
                    <a:pt x="539383" y="1184770"/>
                    <a:pt x="703506" y="114764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BE43427-60D1-A842-9F41-5AF00A53A0B6}"/>
                </a:ext>
              </a:extLst>
            </p:cNvPr>
            <p:cNvSpPr/>
            <p:nvPr/>
          </p:nvSpPr>
          <p:spPr>
            <a:xfrm>
              <a:off x="10257748" y="4745346"/>
              <a:ext cx="138677" cy="710718"/>
            </a:xfrm>
            <a:custGeom>
              <a:avLst/>
              <a:gdLst>
                <a:gd name="connsiteX0" fmla="*/ 0 w 138677"/>
                <a:gd name="connsiteY0" fmla="*/ 0 h 710718"/>
                <a:gd name="connsiteX1" fmla="*/ 26002 w 138677"/>
                <a:gd name="connsiteY1" fmla="*/ 299022 h 710718"/>
                <a:gd name="connsiteX2" fmla="*/ 56337 w 138677"/>
                <a:gd name="connsiteY2" fmla="*/ 546040 h 710718"/>
                <a:gd name="connsiteX3" fmla="*/ 86673 w 138677"/>
                <a:gd name="connsiteY3" fmla="*/ 676049 h 710718"/>
                <a:gd name="connsiteX4" fmla="*/ 138677 w 138677"/>
                <a:gd name="connsiteY4" fmla="*/ 710718 h 71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77" h="710718">
                  <a:moveTo>
                    <a:pt x="0" y="0"/>
                  </a:moveTo>
                  <a:cubicBezTo>
                    <a:pt x="8306" y="104007"/>
                    <a:pt x="16613" y="208015"/>
                    <a:pt x="26002" y="299022"/>
                  </a:cubicBezTo>
                  <a:cubicBezTo>
                    <a:pt x="35392" y="390029"/>
                    <a:pt x="46225" y="483202"/>
                    <a:pt x="56337" y="546040"/>
                  </a:cubicBezTo>
                  <a:cubicBezTo>
                    <a:pt x="66449" y="608878"/>
                    <a:pt x="72950" y="648603"/>
                    <a:pt x="86673" y="676049"/>
                  </a:cubicBezTo>
                  <a:cubicBezTo>
                    <a:pt x="100396" y="703495"/>
                    <a:pt x="119536" y="707106"/>
                    <a:pt x="138677" y="710718"/>
                  </a:cubicBezTo>
                </a:path>
              </a:pathLst>
            </a:custGeom>
            <a:noFill/>
            <a:ln w="984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0BB92D-3376-6D49-BD03-B15D0063287D}"/>
                </a:ext>
              </a:extLst>
            </p:cNvPr>
            <p:cNvSpPr/>
            <p:nvPr/>
          </p:nvSpPr>
          <p:spPr>
            <a:xfrm>
              <a:off x="10099565" y="4441089"/>
              <a:ext cx="158183" cy="296925"/>
            </a:xfrm>
            <a:custGeom>
              <a:avLst/>
              <a:gdLst>
                <a:gd name="connsiteX0" fmla="*/ 99674 w 99674"/>
                <a:gd name="connsiteY0" fmla="*/ 208016 h 208016"/>
                <a:gd name="connsiteX1" fmla="*/ 73672 w 99674"/>
                <a:gd name="connsiteY1" fmla="*/ 78006 h 208016"/>
                <a:gd name="connsiteX2" fmla="*/ 0 w 99674"/>
                <a:gd name="connsiteY2" fmla="*/ 0 h 20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74" h="208016">
                  <a:moveTo>
                    <a:pt x="99674" y="208016"/>
                  </a:moveTo>
                  <a:cubicBezTo>
                    <a:pt x="94979" y="160345"/>
                    <a:pt x="90284" y="112675"/>
                    <a:pt x="73672" y="78006"/>
                  </a:cubicBezTo>
                  <a:cubicBezTo>
                    <a:pt x="57060" y="43337"/>
                    <a:pt x="28530" y="21668"/>
                    <a:pt x="0" y="0"/>
                  </a:cubicBezTo>
                </a:path>
              </a:pathLst>
            </a:custGeom>
            <a:noFill/>
            <a:ln w="9842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4A1F4E-086A-E64B-BEC7-95F73D23EA5C}"/>
                </a:ext>
              </a:extLst>
            </p:cNvPr>
            <p:cNvSpPr/>
            <p:nvPr/>
          </p:nvSpPr>
          <p:spPr>
            <a:xfrm>
              <a:off x="9886626" y="4337577"/>
              <a:ext cx="195014" cy="87079"/>
            </a:xfrm>
            <a:custGeom>
              <a:avLst/>
              <a:gdLst>
                <a:gd name="connsiteX0" fmla="*/ 195014 w 195014"/>
                <a:gd name="connsiteY0" fmla="*/ 87079 h 87079"/>
                <a:gd name="connsiteX1" fmla="*/ 82340 w 195014"/>
                <a:gd name="connsiteY1" fmla="*/ 9073 h 87079"/>
                <a:gd name="connsiteX2" fmla="*/ 0 w 195014"/>
                <a:gd name="connsiteY2" fmla="*/ 4740 h 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014" h="87079">
                  <a:moveTo>
                    <a:pt x="195014" y="87079"/>
                  </a:moveTo>
                  <a:cubicBezTo>
                    <a:pt x="154928" y="54937"/>
                    <a:pt x="114842" y="22796"/>
                    <a:pt x="82340" y="9073"/>
                  </a:cubicBezTo>
                  <a:cubicBezTo>
                    <a:pt x="49838" y="-4650"/>
                    <a:pt x="24919" y="45"/>
                    <a:pt x="0" y="4740"/>
                  </a:cubicBezTo>
                </a:path>
              </a:pathLst>
            </a:custGeom>
            <a:noFill/>
            <a:ln w="9842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602D947-314D-FB4B-ADF7-5B220256644C}"/>
                </a:ext>
              </a:extLst>
            </p:cNvPr>
            <p:cNvSpPr/>
            <p:nvPr/>
          </p:nvSpPr>
          <p:spPr>
            <a:xfrm>
              <a:off x="9278343" y="4381319"/>
              <a:ext cx="576375" cy="65371"/>
            </a:xfrm>
            <a:custGeom>
              <a:avLst/>
              <a:gdLst>
                <a:gd name="connsiteX0" fmla="*/ 576375 w 576375"/>
                <a:gd name="connsiteY0" fmla="*/ 13001 h 65371"/>
                <a:gd name="connsiteX1" fmla="*/ 502703 w 576375"/>
                <a:gd name="connsiteY1" fmla="*/ 60672 h 65371"/>
                <a:gd name="connsiteX2" fmla="*/ 364027 w 576375"/>
                <a:gd name="connsiteY2" fmla="*/ 17335 h 65371"/>
                <a:gd name="connsiteX3" fmla="*/ 216683 w 576375"/>
                <a:gd name="connsiteY3" fmla="*/ 26002 h 65371"/>
                <a:gd name="connsiteX4" fmla="*/ 156012 w 576375"/>
                <a:gd name="connsiteY4" fmla="*/ 65005 h 65371"/>
                <a:gd name="connsiteX5" fmla="*/ 0 w 576375"/>
                <a:gd name="connsiteY5" fmla="*/ 0 h 6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375" h="65371">
                  <a:moveTo>
                    <a:pt x="576375" y="13001"/>
                  </a:moveTo>
                  <a:cubicBezTo>
                    <a:pt x="557234" y="36475"/>
                    <a:pt x="538094" y="59950"/>
                    <a:pt x="502703" y="60672"/>
                  </a:cubicBezTo>
                  <a:cubicBezTo>
                    <a:pt x="467312" y="61394"/>
                    <a:pt x="411697" y="23113"/>
                    <a:pt x="364027" y="17335"/>
                  </a:cubicBezTo>
                  <a:cubicBezTo>
                    <a:pt x="316357" y="11557"/>
                    <a:pt x="251352" y="18057"/>
                    <a:pt x="216683" y="26002"/>
                  </a:cubicBezTo>
                  <a:cubicBezTo>
                    <a:pt x="182014" y="33947"/>
                    <a:pt x="192126" y="69339"/>
                    <a:pt x="156012" y="65005"/>
                  </a:cubicBezTo>
                  <a:cubicBezTo>
                    <a:pt x="119898" y="60671"/>
                    <a:pt x="59949" y="30335"/>
                    <a:pt x="0" y="0"/>
                  </a:cubicBezTo>
                </a:path>
              </a:pathLst>
            </a:custGeom>
            <a:noFill/>
            <a:ln w="984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AB1966-5004-894A-9D11-2554F2D309E9}"/>
              </a:ext>
            </a:extLst>
          </p:cNvPr>
          <p:cNvGrpSpPr/>
          <p:nvPr/>
        </p:nvGrpSpPr>
        <p:grpSpPr>
          <a:xfrm rot="776973">
            <a:off x="5827824" y="4369623"/>
            <a:ext cx="1084251" cy="1533321"/>
            <a:chOff x="5652491" y="3437253"/>
            <a:chExt cx="1906853" cy="3134599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5D8D3C-B17B-BF41-A73A-A2B8E7994181}"/>
                </a:ext>
              </a:extLst>
            </p:cNvPr>
            <p:cNvSpPr/>
            <p:nvPr/>
          </p:nvSpPr>
          <p:spPr>
            <a:xfrm>
              <a:off x="5652491" y="3437253"/>
              <a:ext cx="1906853" cy="3134599"/>
            </a:xfrm>
            <a:custGeom>
              <a:avLst/>
              <a:gdLst>
                <a:gd name="connsiteX0" fmla="*/ 350497 w 1906853"/>
                <a:gd name="connsiteY0" fmla="*/ 1577447 h 3134599"/>
                <a:gd name="connsiteX1" fmla="*/ 459354 w 1906853"/>
                <a:gd name="connsiteY1" fmla="*/ 815447 h 3134599"/>
                <a:gd name="connsiteX2" fmla="*/ 546440 w 1906853"/>
                <a:gd name="connsiteY2" fmla="*/ 684819 h 3134599"/>
                <a:gd name="connsiteX3" fmla="*/ 807697 w 1906853"/>
                <a:gd name="connsiteY3" fmla="*/ 858990 h 3134599"/>
                <a:gd name="connsiteX4" fmla="*/ 916554 w 1906853"/>
                <a:gd name="connsiteY4" fmla="*/ 728362 h 3134599"/>
                <a:gd name="connsiteX5" fmla="*/ 873011 w 1906853"/>
                <a:gd name="connsiteY5" fmla="*/ 205847 h 3134599"/>
                <a:gd name="connsiteX6" fmla="*/ 1003640 w 1906853"/>
                <a:gd name="connsiteY6" fmla="*/ 9905 h 3134599"/>
                <a:gd name="connsiteX7" fmla="*/ 1134268 w 1906853"/>
                <a:gd name="connsiteY7" fmla="*/ 75219 h 3134599"/>
                <a:gd name="connsiteX8" fmla="*/ 1199583 w 1906853"/>
                <a:gd name="connsiteY8" fmla="*/ 467105 h 3134599"/>
                <a:gd name="connsiteX9" fmla="*/ 1373754 w 1906853"/>
                <a:gd name="connsiteY9" fmla="*/ 641276 h 3134599"/>
                <a:gd name="connsiteX10" fmla="*/ 1526154 w 1906853"/>
                <a:gd name="connsiteY10" fmla="*/ 1163790 h 3134599"/>
                <a:gd name="connsiteX11" fmla="*/ 1896268 w 1906853"/>
                <a:gd name="connsiteY11" fmla="*/ 1642762 h 3134599"/>
                <a:gd name="connsiteX12" fmla="*/ 1787411 w 1906853"/>
                <a:gd name="connsiteY12" fmla="*/ 1882247 h 3134599"/>
                <a:gd name="connsiteX13" fmla="*/ 1591468 w 1906853"/>
                <a:gd name="connsiteY13" fmla="*/ 2143505 h 3134599"/>
                <a:gd name="connsiteX14" fmla="*/ 1656783 w 1906853"/>
                <a:gd name="connsiteY14" fmla="*/ 2426533 h 3134599"/>
                <a:gd name="connsiteX15" fmla="*/ 1743868 w 1906853"/>
                <a:gd name="connsiteY15" fmla="*/ 2644247 h 3134599"/>
                <a:gd name="connsiteX16" fmla="*/ 1591468 w 1906853"/>
                <a:gd name="connsiteY16" fmla="*/ 2687790 h 3134599"/>
                <a:gd name="connsiteX17" fmla="*/ 1308440 w 1906853"/>
                <a:gd name="connsiteY17" fmla="*/ 2622476 h 3134599"/>
                <a:gd name="connsiteX18" fmla="*/ 1112497 w 1906853"/>
                <a:gd name="connsiteY18" fmla="*/ 2491847 h 3134599"/>
                <a:gd name="connsiteX19" fmla="*/ 960097 w 1906853"/>
                <a:gd name="connsiteY19" fmla="*/ 2557162 h 3134599"/>
                <a:gd name="connsiteX20" fmla="*/ 1003640 w 1906853"/>
                <a:gd name="connsiteY20" fmla="*/ 2753105 h 3134599"/>
                <a:gd name="connsiteX21" fmla="*/ 1068954 w 1906853"/>
                <a:gd name="connsiteY21" fmla="*/ 2905505 h 3134599"/>
                <a:gd name="connsiteX22" fmla="*/ 981868 w 1906853"/>
                <a:gd name="connsiteY22" fmla="*/ 3101447 h 3134599"/>
                <a:gd name="connsiteX23" fmla="*/ 764154 w 1906853"/>
                <a:gd name="connsiteY23" fmla="*/ 3101447 h 3134599"/>
                <a:gd name="connsiteX24" fmla="*/ 764154 w 1906853"/>
                <a:gd name="connsiteY24" fmla="*/ 2774876 h 3134599"/>
                <a:gd name="connsiteX25" fmla="*/ 655297 w 1906853"/>
                <a:gd name="connsiteY25" fmla="*/ 2470076 h 3134599"/>
                <a:gd name="connsiteX26" fmla="*/ 415811 w 1906853"/>
                <a:gd name="connsiteY26" fmla="*/ 2230590 h 3134599"/>
                <a:gd name="connsiteX27" fmla="*/ 198097 w 1906853"/>
                <a:gd name="connsiteY27" fmla="*/ 2034647 h 3134599"/>
                <a:gd name="connsiteX28" fmla="*/ 2154 w 1906853"/>
                <a:gd name="connsiteY28" fmla="*/ 1708076 h 3134599"/>
                <a:gd name="connsiteX29" fmla="*/ 350497 w 1906853"/>
                <a:gd name="connsiteY29" fmla="*/ 1577447 h 313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06853" h="3134599">
                  <a:moveTo>
                    <a:pt x="350497" y="1577447"/>
                  </a:moveTo>
                  <a:cubicBezTo>
                    <a:pt x="426697" y="1428676"/>
                    <a:pt x="426697" y="964218"/>
                    <a:pt x="459354" y="815447"/>
                  </a:cubicBezTo>
                  <a:cubicBezTo>
                    <a:pt x="492011" y="666676"/>
                    <a:pt x="488383" y="677562"/>
                    <a:pt x="546440" y="684819"/>
                  </a:cubicBezTo>
                  <a:cubicBezTo>
                    <a:pt x="604497" y="692076"/>
                    <a:pt x="746011" y="851733"/>
                    <a:pt x="807697" y="858990"/>
                  </a:cubicBezTo>
                  <a:cubicBezTo>
                    <a:pt x="869383" y="866247"/>
                    <a:pt x="905668" y="837219"/>
                    <a:pt x="916554" y="728362"/>
                  </a:cubicBezTo>
                  <a:cubicBezTo>
                    <a:pt x="927440" y="619505"/>
                    <a:pt x="858497" y="325590"/>
                    <a:pt x="873011" y="205847"/>
                  </a:cubicBezTo>
                  <a:cubicBezTo>
                    <a:pt x="887525" y="86104"/>
                    <a:pt x="960097" y="31676"/>
                    <a:pt x="1003640" y="9905"/>
                  </a:cubicBezTo>
                  <a:cubicBezTo>
                    <a:pt x="1047183" y="-11866"/>
                    <a:pt x="1101611" y="-981"/>
                    <a:pt x="1134268" y="75219"/>
                  </a:cubicBezTo>
                  <a:cubicBezTo>
                    <a:pt x="1166925" y="151419"/>
                    <a:pt x="1159669" y="372762"/>
                    <a:pt x="1199583" y="467105"/>
                  </a:cubicBezTo>
                  <a:cubicBezTo>
                    <a:pt x="1239497" y="561448"/>
                    <a:pt x="1319326" y="525162"/>
                    <a:pt x="1373754" y="641276"/>
                  </a:cubicBezTo>
                  <a:cubicBezTo>
                    <a:pt x="1428182" y="757390"/>
                    <a:pt x="1439068" y="996876"/>
                    <a:pt x="1526154" y="1163790"/>
                  </a:cubicBezTo>
                  <a:cubicBezTo>
                    <a:pt x="1613240" y="1330704"/>
                    <a:pt x="1852725" y="1523019"/>
                    <a:pt x="1896268" y="1642762"/>
                  </a:cubicBezTo>
                  <a:cubicBezTo>
                    <a:pt x="1939811" y="1762505"/>
                    <a:pt x="1838211" y="1798790"/>
                    <a:pt x="1787411" y="1882247"/>
                  </a:cubicBezTo>
                  <a:cubicBezTo>
                    <a:pt x="1736611" y="1965704"/>
                    <a:pt x="1613239" y="2052791"/>
                    <a:pt x="1591468" y="2143505"/>
                  </a:cubicBezTo>
                  <a:cubicBezTo>
                    <a:pt x="1569697" y="2234219"/>
                    <a:pt x="1631383" y="2343076"/>
                    <a:pt x="1656783" y="2426533"/>
                  </a:cubicBezTo>
                  <a:cubicBezTo>
                    <a:pt x="1682183" y="2509990"/>
                    <a:pt x="1754754" y="2600704"/>
                    <a:pt x="1743868" y="2644247"/>
                  </a:cubicBezTo>
                  <a:cubicBezTo>
                    <a:pt x="1732982" y="2687790"/>
                    <a:pt x="1664039" y="2691418"/>
                    <a:pt x="1591468" y="2687790"/>
                  </a:cubicBezTo>
                  <a:cubicBezTo>
                    <a:pt x="1518897" y="2684162"/>
                    <a:pt x="1388268" y="2655133"/>
                    <a:pt x="1308440" y="2622476"/>
                  </a:cubicBezTo>
                  <a:cubicBezTo>
                    <a:pt x="1228612" y="2589819"/>
                    <a:pt x="1170554" y="2502733"/>
                    <a:pt x="1112497" y="2491847"/>
                  </a:cubicBezTo>
                  <a:cubicBezTo>
                    <a:pt x="1054440" y="2480961"/>
                    <a:pt x="978240" y="2513619"/>
                    <a:pt x="960097" y="2557162"/>
                  </a:cubicBezTo>
                  <a:cubicBezTo>
                    <a:pt x="941954" y="2600705"/>
                    <a:pt x="985497" y="2695048"/>
                    <a:pt x="1003640" y="2753105"/>
                  </a:cubicBezTo>
                  <a:cubicBezTo>
                    <a:pt x="1021783" y="2811162"/>
                    <a:pt x="1072583" y="2847448"/>
                    <a:pt x="1068954" y="2905505"/>
                  </a:cubicBezTo>
                  <a:cubicBezTo>
                    <a:pt x="1065325" y="2963562"/>
                    <a:pt x="1032668" y="3068790"/>
                    <a:pt x="981868" y="3101447"/>
                  </a:cubicBezTo>
                  <a:cubicBezTo>
                    <a:pt x="931068" y="3134104"/>
                    <a:pt x="800440" y="3155875"/>
                    <a:pt x="764154" y="3101447"/>
                  </a:cubicBezTo>
                  <a:cubicBezTo>
                    <a:pt x="727868" y="3047019"/>
                    <a:pt x="782297" y="2880105"/>
                    <a:pt x="764154" y="2774876"/>
                  </a:cubicBezTo>
                  <a:cubicBezTo>
                    <a:pt x="746011" y="2669648"/>
                    <a:pt x="713354" y="2560790"/>
                    <a:pt x="655297" y="2470076"/>
                  </a:cubicBezTo>
                  <a:cubicBezTo>
                    <a:pt x="597240" y="2379362"/>
                    <a:pt x="492011" y="2303161"/>
                    <a:pt x="415811" y="2230590"/>
                  </a:cubicBezTo>
                  <a:cubicBezTo>
                    <a:pt x="339611" y="2158019"/>
                    <a:pt x="267040" y="2121733"/>
                    <a:pt x="198097" y="2034647"/>
                  </a:cubicBezTo>
                  <a:cubicBezTo>
                    <a:pt x="129154" y="1947561"/>
                    <a:pt x="-19617" y="1784276"/>
                    <a:pt x="2154" y="1708076"/>
                  </a:cubicBezTo>
                  <a:cubicBezTo>
                    <a:pt x="23925" y="1631876"/>
                    <a:pt x="274297" y="1726218"/>
                    <a:pt x="350497" y="157744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8C8A52-6795-854E-94A4-95E2D51148D9}"/>
                </a:ext>
              </a:extLst>
            </p:cNvPr>
            <p:cNvSpPr/>
            <p:nvPr/>
          </p:nvSpPr>
          <p:spPr>
            <a:xfrm>
              <a:off x="6599104" y="6037243"/>
              <a:ext cx="99151" cy="363557"/>
            </a:xfrm>
            <a:custGeom>
              <a:avLst/>
              <a:gdLst>
                <a:gd name="connsiteX0" fmla="*/ 99151 w 99151"/>
                <a:gd name="connsiteY0" fmla="*/ 363557 h 363557"/>
                <a:gd name="connsiteX1" fmla="*/ 55084 w 99151"/>
                <a:gd name="connsiteY1" fmla="*/ 154237 h 363557"/>
                <a:gd name="connsiteX2" fmla="*/ 0 w 99151"/>
                <a:gd name="connsiteY2" fmla="*/ 0 h 36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51" h="363557">
                  <a:moveTo>
                    <a:pt x="99151" y="363557"/>
                  </a:moveTo>
                  <a:cubicBezTo>
                    <a:pt x="85380" y="289193"/>
                    <a:pt x="71609" y="214830"/>
                    <a:pt x="55084" y="154237"/>
                  </a:cubicBezTo>
                  <a:cubicBezTo>
                    <a:pt x="38559" y="93644"/>
                    <a:pt x="19279" y="46822"/>
                    <a:pt x="0" y="0"/>
                  </a:cubicBezTo>
                </a:path>
              </a:pathLst>
            </a:custGeom>
            <a:noFill/>
            <a:ln w="984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6094CD8-A531-624C-9877-96C36F3122DB}"/>
                </a:ext>
              </a:extLst>
            </p:cNvPr>
            <p:cNvSpPr/>
            <p:nvPr/>
          </p:nvSpPr>
          <p:spPr>
            <a:xfrm>
              <a:off x="6808425" y="5949109"/>
              <a:ext cx="352540" cy="165253"/>
            </a:xfrm>
            <a:custGeom>
              <a:avLst/>
              <a:gdLst>
                <a:gd name="connsiteX0" fmla="*/ 352540 w 352540"/>
                <a:gd name="connsiteY0" fmla="*/ 165253 h 165253"/>
                <a:gd name="connsiteX1" fmla="*/ 66101 w 352540"/>
                <a:gd name="connsiteY1" fmla="*/ 77118 h 165253"/>
                <a:gd name="connsiteX2" fmla="*/ 0 w 352540"/>
                <a:gd name="connsiteY2" fmla="*/ 0 h 16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540" h="165253">
                  <a:moveTo>
                    <a:pt x="352540" y="165253"/>
                  </a:moveTo>
                  <a:cubicBezTo>
                    <a:pt x="238699" y="134956"/>
                    <a:pt x="124858" y="104660"/>
                    <a:pt x="66101" y="77118"/>
                  </a:cubicBezTo>
                  <a:cubicBezTo>
                    <a:pt x="7344" y="49576"/>
                    <a:pt x="3672" y="24788"/>
                    <a:pt x="0" y="0"/>
                  </a:cubicBezTo>
                </a:path>
              </a:pathLst>
            </a:custGeom>
            <a:noFill/>
            <a:ln w="984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83D24A5-2B16-1845-80D5-26F97A670DD8}"/>
                </a:ext>
              </a:extLst>
            </p:cNvPr>
            <p:cNvSpPr/>
            <p:nvPr/>
          </p:nvSpPr>
          <p:spPr>
            <a:xfrm>
              <a:off x="6598751" y="5918595"/>
              <a:ext cx="143572" cy="96615"/>
            </a:xfrm>
            <a:custGeom>
              <a:avLst/>
              <a:gdLst>
                <a:gd name="connsiteX0" fmla="*/ 353 w 143572"/>
                <a:gd name="connsiteY0" fmla="*/ 96615 h 96615"/>
                <a:gd name="connsiteX1" fmla="*/ 22386 w 143572"/>
                <a:gd name="connsiteY1" fmla="*/ 8480 h 96615"/>
                <a:gd name="connsiteX2" fmla="*/ 143572 w 143572"/>
                <a:gd name="connsiteY2" fmla="*/ 8480 h 9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572" h="96615">
                  <a:moveTo>
                    <a:pt x="353" y="96615"/>
                  </a:moveTo>
                  <a:cubicBezTo>
                    <a:pt x="-566" y="59892"/>
                    <a:pt x="-1484" y="23169"/>
                    <a:pt x="22386" y="8480"/>
                  </a:cubicBezTo>
                  <a:cubicBezTo>
                    <a:pt x="46256" y="-6209"/>
                    <a:pt x="94914" y="1135"/>
                    <a:pt x="143572" y="8480"/>
                  </a:cubicBezTo>
                </a:path>
              </a:pathLst>
            </a:custGeom>
            <a:noFill/>
            <a:ln w="9842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E1D4A4A-899E-5846-BC52-CC395B5C94C3}"/>
              </a:ext>
            </a:extLst>
          </p:cNvPr>
          <p:cNvSpPr txBox="1"/>
          <p:nvPr/>
        </p:nvSpPr>
        <p:spPr>
          <a:xfrm>
            <a:off x="1487055" y="502264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CZA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C5D75C-231D-7E4C-8C2A-FEDA8288C4D0}"/>
              </a:ext>
            </a:extLst>
          </p:cNvPr>
          <p:cNvSpPr txBox="1"/>
          <p:nvPr/>
        </p:nvSpPr>
        <p:spPr>
          <a:xfrm>
            <a:off x="5938473" y="4970812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CZD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DC804-1BF1-EC40-8469-C0AA864418E0}"/>
              </a:ext>
            </a:extLst>
          </p:cNvPr>
          <p:cNvSpPr txBox="1"/>
          <p:nvPr/>
        </p:nvSpPr>
        <p:spPr>
          <a:xfrm>
            <a:off x="7035180" y="4294370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CZB</a:t>
            </a:r>
          </a:p>
        </p:txBody>
      </p:sp>
      <p:grpSp>
        <p:nvGrpSpPr>
          <p:cNvPr id="29" name="Group 83">
            <a:extLst>
              <a:ext uri="{FF2B5EF4-FFF2-40B4-BE49-F238E27FC236}">
                <a16:creationId xmlns:a16="http://schemas.microsoft.com/office/drawing/2014/main" id="{9C56D283-0A1D-E949-9B59-5B49BF17D105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58" y="5347322"/>
            <a:ext cx="527803" cy="640572"/>
            <a:chOff x="647713" y="1844525"/>
            <a:chExt cx="4007376" cy="4863575"/>
          </a:xfrm>
          <a:solidFill>
            <a:srgbClr val="C00000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46DD5B2-A5F7-9E45-A972-E36812A6F0F2}"/>
                </a:ext>
              </a:extLst>
            </p:cNvPr>
            <p:cNvSpPr/>
            <p:nvPr/>
          </p:nvSpPr>
          <p:spPr>
            <a:xfrm>
              <a:off x="647713" y="1844525"/>
              <a:ext cx="4007376" cy="4863575"/>
            </a:xfrm>
            <a:custGeom>
              <a:avLst/>
              <a:gdLst>
                <a:gd name="connsiteX0" fmla="*/ 2897151 w 4007377"/>
                <a:gd name="connsiteY0" fmla="*/ 923727 h 4863575"/>
                <a:gd name="connsiteX1" fmla="*/ 3072515 w 4007377"/>
                <a:gd name="connsiteY1" fmla="*/ 1199300 h 4863575"/>
                <a:gd name="connsiteX2" fmla="*/ 3147671 w 4007377"/>
                <a:gd name="connsiteY2" fmla="*/ 1600133 h 4863575"/>
                <a:gd name="connsiteX3" fmla="*/ 3135145 w 4007377"/>
                <a:gd name="connsiteY3" fmla="*/ 1762971 h 4863575"/>
                <a:gd name="connsiteX4" fmla="*/ 3485874 w 4007377"/>
                <a:gd name="connsiteY4" fmla="*/ 2063596 h 4863575"/>
                <a:gd name="connsiteX5" fmla="*/ 3861655 w 4007377"/>
                <a:gd name="connsiteY5" fmla="*/ 2639793 h 4863575"/>
                <a:gd name="connsiteX6" fmla="*/ 3999441 w 4007377"/>
                <a:gd name="connsiteY6" fmla="*/ 3165886 h 4863575"/>
                <a:gd name="connsiteX7" fmla="*/ 3961863 w 4007377"/>
                <a:gd name="connsiteY7" fmla="*/ 3516615 h 4863575"/>
                <a:gd name="connsiteX8" fmla="*/ 3723869 w 4007377"/>
                <a:gd name="connsiteY8" fmla="*/ 4067760 h 4863575"/>
                <a:gd name="connsiteX9" fmla="*/ 3185249 w 4007377"/>
                <a:gd name="connsiteY9" fmla="*/ 4493645 h 4863575"/>
                <a:gd name="connsiteX10" fmla="*/ 2646630 w 4007377"/>
                <a:gd name="connsiteY10" fmla="*/ 4794270 h 4863575"/>
                <a:gd name="connsiteX11" fmla="*/ 2208219 w 4007377"/>
                <a:gd name="connsiteY11" fmla="*/ 4856900 h 4863575"/>
                <a:gd name="connsiteX12" fmla="*/ 1744756 w 4007377"/>
                <a:gd name="connsiteY12" fmla="*/ 4681535 h 4863575"/>
                <a:gd name="connsiteX13" fmla="*/ 880460 w 4007377"/>
                <a:gd name="connsiteY13" fmla="*/ 3955026 h 4863575"/>
                <a:gd name="connsiteX14" fmla="*/ 216581 w 4007377"/>
                <a:gd name="connsiteY14" fmla="*/ 3090730 h 4863575"/>
                <a:gd name="connsiteX15" fmla="*/ 78795 w 4007377"/>
                <a:gd name="connsiteY15" fmla="*/ 2664845 h 4863575"/>
                <a:gd name="connsiteX16" fmla="*/ 16164 w 4007377"/>
                <a:gd name="connsiteY16" fmla="*/ 2151278 h 4863575"/>
                <a:gd name="connsiteX17" fmla="*/ 379419 w 4007377"/>
                <a:gd name="connsiteY17" fmla="*/ 1374664 h 4863575"/>
                <a:gd name="connsiteX18" fmla="*/ 755200 w 4007377"/>
                <a:gd name="connsiteY18" fmla="*/ 961305 h 4863575"/>
                <a:gd name="connsiteX19" fmla="*/ 1005721 w 4007377"/>
                <a:gd name="connsiteY19" fmla="*/ 785941 h 4863575"/>
                <a:gd name="connsiteX20" fmla="*/ 1168559 w 4007377"/>
                <a:gd name="connsiteY20" fmla="*/ 585524 h 4863575"/>
                <a:gd name="connsiteX21" fmla="*/ 1306345 w 4007377"/>
                <a:gd name="connsiteY21" fmla="*/ 435212 h 4863575"/>
                <a:gd name="connsiteX22" fmla="*/ 1456658 w 4007377"/>
                <a:gd name="connsiteY22" fmla="*/ 372582 h 4863575"/>
                <a:gd name="connsiteX23" fmla="*/ 1581918 w 4007377"/>
                <a:gd name="connsiteY23" fmla="*/ 222270 h 4863575"/>
                <a:gd name="connsiteX24" fmla="*/ 1732230 w 4007377"/>
                <a:gd name="connsiteY24" fmla="*/ 159639 h 4863575"/>
                <a:gd name="connsiteX25" fmla="*/ 1857490 w 4007377"/>
                <a:gd name="connsiteY25" fmla="*/ 9327 h 4863575"/>
                <a:gd name="connsiteX26" fmla="*/ 1995277 w 4007377"/>
                <a:gd name="connsiteY26" fmla="*/ 34379 h 4863575"/>
                <a:gd name="connsiteX27" fmla="*/ 2133063 w 4007377"/>
                <a:gd name="connsiteY27" fmla="*/ 184691 h 4863575"/>
                <a:gd name="connsiteX28" fmla="*/ 2258323 w 4007377"/>
                <a:gd name="connsiteY28" fmla="*/ 297426 h 4863575"/>
                <a:gd name="connsiteX29" fmla="*/ 2471266 w 4007377"/>
                <a:gd name="connsiteY29" fmla="*/ 497842 h 4863575"/>
                <a:gd name="connsiteX30" fmla="*/ 2584000 w 4007377"/>
                <a:gd name="connsiteY30" fmla="*/ 723311 h 4863575"/>
                <a:gd name="connsiteX31" fmla="*/ 2947255 w 4007377"/>
                <a:gd name="connsiteY31" fmla="*/ 973831 h 48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007377" h="4863575">
                  <a:moveTo>
                    <a:pt x="2897151" y="923727"/>
                  </a:moveTo>
                  <a:cubicBezTo>
                    <a:pt x="2963956" y="1005146"/>
                    <a:pt x="3030762" y="1086566"/>
                    <a:pt x="3072515" y="1199300"/>
                  </a:cubicBezTo>
                  <a:cubicBezTo>
                    <a:pt x="3114268" y="1312034"/>
                    <a:pt x="3137233" y="1506188"/>
                    <a:pt x="3147671" y="1600133"/>
                  </a:cubicBezTo>
                  <a:cubicBezTo>
                    <a:pt x="3158109" y="1694078"/>
                    <a:pt x="3078778" y="1685727"/>
                    <a:pt x="3135145" y="1762971"/>
                  </a:cubicBezTo>
                  <a:cubicBezTo>
                    <a:pt x="3191512" y="1840215"/>
                    <a:pt x="3364789" y="1917459"/>
                    <a:pt x="3485874" y="2063596"/>
                  </a:cubicBezTo>
                  <a:cubicBezTo>
                    <a:pt x="3606959" y="2209733"/>
                    <a:pt x="3776060" y="2456078"/>
                    <a:pt x="3861655" y="2639793"/>
                  </a:cubicBezTo>
                  <a:cubicBezTo>
                    <a:pt x="3947250" y="2823508"/>
                    <a:pt x="3982740" y="3019749"/>
                    <a:pt x="3999441" y="3165886"/>
                  </a:cubicBezTo>
                  <a:cubicBezTo>
                    <a:pt x="4016142" y="3312023"/>
                    <a:pt x="4007792" y="3366303"/>
                    <a:pt x="3961863" y="3516615"/>
                  </a:cubicBezTo>
                  <a:cubicBezTo>
                    <a:pt x="3915934" y="3666927"/>
                    <a:pt x="3853305" y="3904922"/>
                    <a:pt x="3723869" y="4067760"/>
                  </a:cubicBezTo>
                  <a:cubicBezTo>
                    <a:pt x="3594433" y="4230598"/>
                    <a:pt x="3364789" y="4372560"/>
                    <a:pt x="3185249" y="4493645"/>
                  </a:cubicBezTo>
                  <a:cubicBezTo>
                    <a:pt x="3005709" y="4614730"/>
                    <a:pt x="2809468" y="4733728"/>
                    <a:pt x="2646630" y="4794270"/>
                  </a:cubicBezTo>
                  <a:cubicBezTo>
                    <a:pt x="2483792" y="4854813"/>
                    <a:pt x="2358531" y="4875689"/>
                    <a:pt x="2208219" y="4856900"/>
                  </a:cubicBezTo>
                  <a:cubicBezTo>
                    <a:pt x="2057907" y="4838111"/>
                    <a:pt x="1966049" y="4831847"/>
                    <a:pt x="1744756" y="4681535"/>
                  </a:cubicBezTo>
                  <a:cubicBezTo>
                    <a:pt x="1523463" y="4531223"/>
                    <a:pt x="1135156" y="4220160"/>
                    <a:pt x="880460" y="3955026"/>
                  </a:cubicBezTo>
                  <a:cubicBezTo>
                    <a:pt x="625764" y="3689892"/>
                    <a:pt x="350192" y="3305760"/>
                    <a:pt x="216581" y="3090730"/>
                  </a:cubicBezTo>
                  <a:cubicBezTo>
                    <a:pt x="82970" y="2875700"/>
                    <a:pt x="112198" y="2821420"/>
                    <a:pt x="78795" y="2664845"/>
                  </a:cubicBezTo>
                  <a:cubicBezTo>
                    <a:pt x="45392" y="2508270"/>
                    <a:pt x="-33940" y="2366308"/>
                    <a:pt x="16164" y="2151278"/>
                  </a:cubicBezTo>
                  <a:cubicBezTo>
                    <a:pt x="66268" y="1936248"/>
                    <a:pt x="256246" y="1572993"/>
                    <a:pt x="379419" y="1374664"/>
                  </a:cubicBezTo>
                  <a:cubicBezTo>
                    <a:pt x="502592" y="1176335"/>
                    <a:pt x="650816" y="1059425"/>
                    <a:pt x="755200" y="961305"/>
                  </a:cubicBezTo>
                  <a:cubicBezTo>
                    <a:pt x="859584" y="863185"/>
                    <a:pt x="936828" y="848571"/>
                    <a:pt x="1005721" y="785941"/>
                  </a:cubicBezTo>
                  <a:cubicBezTo>
                    <a:pt x="1074614" y="723311"/>
                    <a:pt x="1118455" y="643979"/>
                    <a:pt x="1168559" y="585524"/>
                  </a:cubicBezTo>
                  <a:cubicBezTo>
                    <a:pt x="1218663" y="527069"/>
                    <a:pt x="1258328" y="470702"/>
                    <a:pt x="1306345" y="435212"/>
                  </a:cubicBezTo>
                  <a:cubicBezTo>
                    <a:pt x="1354361" y="399722"/>
                    <a:pt x="1410729" y="408072"/>
                    <a:pt x="1456658" y="372582"/>
                  </a:cubicBezTo>
                  <a:cubicBezTo>
                    <a:pt x="1502587" y="337092"/>
                    <a:pt x="1535989" y="257761"/>
                    <a:pt x="1581918" y="222270"/>
                  </a:cubicBezTo>
                  <a:cubicBezTo>
                    <a:pt x="1627847" y="186779"/>
                    <a:pt x="1686301" y="195130"/>
                    <a:pt x="1732230" y="159639"/>
                  </a:cubicBezTo>
                  <a:cubicBezTo>
                    <a:pt x="1778159" y="124148"/>
                    <a:pt x="1813649" y="30204"/>
                    <a:pt x="1857490" y="9327"/>
                  </a:cubicBezTo>
                  <a:cubicBezTo>
                    <a:pt x="1901331" y="-11550"/>
                    <a:pt x="1949348" y="5152"/>
                    <a:pt x="1995277" y="34379"/>
                  </a:cubicBezTo>
                  <a:cubicBezTo>
                    <a:pt x="2041206" y="63606"/>
                    <a:pt x="2089222" y="140850"/>
                    <a:pt x="2133063" y="184691"/>
                  </a:cubicBezTo>
                  <a:cubicBezTo>
                    <a:pt x="2176904" y="228532"/>
                    <a:pt x="2201956" y="245234"/>
                    <a:pt x="2258323" y="297426"/>
                  </a:cubicBezTo>
                  <a:cubicBezTo>
                    <a:pt x="2314690" y="349618"/>
                    <a:pt x="2416986" y="426861"/>
                    <a:pt x="2471266" y="497842"/>
                  </a:cubicBezTo>
                  <a:cubicBezTo>
                    <a:pt x="2525545" y="568823"/>
                    <a:pt x="2504669" y="643980"/>
                    <a:pt x="2584000" y="723311"/>
                  </a:cubicBezTo>
                  <a:cubicBezTo>
                    <a:pt x="2663331" y="802642"/>
                    <a:pt x="2805293" y="888236"/>
                    <a:pt x="2947255" y="973831"/>
                  </a:cubicBezTo>
                </a:path>
              </a:pathLst>
            </a:cu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52FA312-CD4A-654E-B515-270BB5A988E1}"/>
                </a:ext>
              </a:extLst>
            </p:cNvPr>
            <p:cNvSpPr/>
            <p:nvPr/>
          </p:nvSpPr>
          <p:spPr>
            <a:xfrm>
              <a:off x="1938372" y="3594970"/>
              <a:ext cx="1844488" cy="2567835"/>
            </a:xfrm>
            <a:custGeom>
              <a:avLst/>
              <a:gdLst>
                <a:gd name="connsiteX0" fmla="*/ 1844488 w 1844488"/>
                <a:gd name="connsiteY0" fmla="*/ 0 h 2567835"/>
                <a:gd name="connsiteX1" fmla="*/ 1568916 w 1844488"/>
                <a:gd name="connsiteY1" fmla="*/ 25052 h 2567835"/>
                <a:gd name="connsiteX2" fmla="*/ 1293343 w 1844488"/>
                <a:gd name="connsiteY2" fmla="*/ 87682 h 2567835"/>
                <a:gd name="connsiteX3" fmla="*/ 905036 w 1844488"/>
                <a:gd name="connsiteY3" fmla="*/ 864296 h 2567835"/>
                <a:gd name="connsiteX4" fmla="*/ 454099 w 1844488"/>
                <a:gd name="connsiteY4" fmla="*/ 1453019 h 2567835"/>
                <a:gd name="connsiteX5" fmla="*/ 53266 w 1844488"/>
                <a:gd name="connsiteY5" fmla="*/ 2141951 h 2567835"/>
                <a:gd name="connsiteX6" fmla="*/ 15688 w 1844488"/>
                <a:gd name="connsiteY6" fmla="*/ 2567835 h 25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488" h="2567835">
                  <a:moveTo>
                    <a:pt x="1844488" y="0"/>
                  </a:moveTo>
                  <a:cubicBezTo>
                    <a:pt x="1752630" y="5219"/>
                    <a:pt x="1660773" y="10438"/>
                    <a:pt x="1568916" y="25052"/>
                  </a:cubicBezTo>
                  <a:cubicBezTo>
                    <a:pt x="1477059" y="39666"/>
                    <a:pt x="1403990" y="-52192"/>
                    <a:pt x="1293343" y="87682"/>
                  </a:cubicBezTo>
                  <a:cubicBezTo>
                    <a:pt x="1182696" y="227556"/>
                    <a:pt x="1044910" y="636740"/>
                    <a:pt x="905036" y="864296"/>
                  </a:cubicBezTo>
                  <a:cubicBezTo>
                    <a:pt x="765162" y="1091852"/>
                    <a:pt x="596061" y="1240077"/>
                    <a:pt x="454099" y="1453019"/>
                  </a:cubicBezTo>
                  <a:cubicBezTo>
                    <a:pt x="312137" y="1665961"/>
                    <a:pt x="126334" y="1956148"/>
                    <a:pt x="53266" y="2141951"/>
                  </a:cubicBezTo>
                  <a:cubicBezTo>
                    <a:pt x="-19802" y="2327754"/>
                    <a:pt x="-2057" y="2447794"/>
                    <a:pt x="15688" y="2567835"/>
                  </a:cubicBezTo>
                </a:path>
              </a:pathLst>
            </a:cu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655B145-66C5-994E-8939-64DF325024AE}"/>
                </a:ext>
              </a:extLst>
            </p:cNvPr>
            <p:cNvSpPr/>
            <p:nvPr/>
          </p:nvSpPr>
          <p:spPr>
            <a:xfrm>
              <a:off x="1590805" y="2514907"/>
              <a:ext cx="1628384" cy="115559"/>
            </a:xfrm>
            <a:custGeom>
              <a:avLst/>
              <a:gdLst>
                <a:gd name="connsiteX0" fmla="*/ 0 w 1628384"/>
                <a:gd name="connsiteY0" fmla="*/ 115559 h 115559"/>
                <a:gd name="connsiteX1" fmla="*/ 814192 w 1628384"/>
                <a:gd name="connsiteY1" fmla="*/ 15351 h 115559"/>
                <a:gd name="connsiteX2" fmla="*/ 1327759 w 1628384"/>
                <a:gd name="connsiteY2" fmla="*/ 2825 h 115559"/>
                <a:gd name="connsiteX3" fmla="*/ 1628384 w 1628384"/>
                <a:gd name="connsiteY3" fmla="*/ 40403 h 11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84" h="115559">
                  <a:moveTo>
                    <a:pt x="0" y="115559"/>
                  </a:moveTo>
                  <a:cubicBezTo>
                    <a:pt x="296449" y="74849"/>
                    <a:pt x="592899" y="34140"/>
                    <a:pt x="814192" y="15351"/>
                  </a:cubicBezTo>
                  <a:cubicBezTo>
                    <a:pt x="1035485" y="-3438"/>
                    <a:pt x="1192060" y="-1350"/>
                    <a:pt x="1327759" y="2825"/>
                  </a:cubicBezTo>
                  <a:cubicBezTo>
                    <a:pt x="1463458" y="7000"/>
                    <a:pt x="1545921" y="23701"/>
                    <a:pt x="1628384" y="40403"/>
                  </a:cubicBezTo>
                </a:path>
              </a:pathLst>
            </a:cu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E7DEC75-CD15-5344-ABBB-5477FCB368C2}"/>
                </a:ext>
              </a:extLst>
            </p:cNvPr>
            <p:cNvSpPr/>
            <p:nvPr/>
          </p:nvSpPr>
          <p:spPr>
            <a:xfrm>
              <a:off x="2079321" y="2153753"/>
              <a:ext cx="876821" cy="50828"/>
            </a:xfrm>
            <a:custGeom>
              <a:avLst/>
              <a:gdLst>
                <a:gd name="connsiteX0" fmla="*/ 0 w 876821"/>
                <a:gd name="connsiteY0" fmla="*/ 50828 h 50828"/>
                <a:gd name="connsiteX1" fmla="*/ 400832 w 876821"/>
                <a:gd name="connsiteY1" fmla="*/ 724 h 50828"/>
                <a:gd name="connsiteX2" fmla="*/ 876821 w 876821"/>
                <a:gd name="connsiteY2" fmla="*/ 25776 h 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821" h="50828">
                  <a:moveTo>
                    <a:pt x="0" y="50828"/>
                  </a:moveTo>
                  <a:cubicBezTo>
                    <a:pt x="127347" y="27863"/>
                    <a:pt x="254695" y="4899"/>
                    <a:pt x="400832" y="724"/>
                  </a:cubicBezTo>
                  <a:cubicBezTo>
                    <a:pt x="546969" y="-3451"/>
                    <a:pt x="711895" y="11162"/>
                    <a:pt x="876821" y="25776"/>
                  </a:cubicBezTo>
                </a:path>
              </a:pathLst>
            </a:cu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4A8CAF0-719B-224B-98A6-3142D315860B}"/>
                </a:ext>
              </a:extLst>
            </p:cNvPr>
            <p:cNvSpPr/>
            <p:nvPr/>
          </p:nvSpPr>
          <p:spPr>
            <a:xfrm>
              <a:off x="2583916" y="4181520"/>
              <a:ext cx="1738053" cy="1886804"/>
            </a:xfrm>
            <a:custGeom>
              <a:avLst/>
              <a:gdLst>
                <a:gd name="connsiteX0" fmla="*/ 1524621 w 1738053"/>
                <a:gd name="connsiteY0" fmla="*/ 177538 h 1886804"/>
                <a:gd name="connsiteX1" fmla="*/ 1687459 w 1738053"/>
                <a:gd name="connsiteY1" fmla="*/ 428058 h 1886804"/>
                <a:gd name="connsiteX2" fmla="*/ 1725037 w 1738053"/>
                <a:gd name="connsiteY2" fmla="*/ 803839 h 1886804"/>
                <a:gd name="connsiteX3" fmla="*/ 1487043 w 1738053"/>
                <a:gd name="connsiteY3" fmla="*/ 1505296 h 1886804"/>
                <a:gd name="connsiteX4" fmla="*/ 835689 w 1738053"/>
                <a:gd name="connsiteY4" fmla="*/ 1868551 h 1886804"/>
                <a:gd name="connsiteX5" fmla="*/ 246966 w 1738053"/>
                <a:gd name="connsiteY5" fmla="*/ 1793395 h 1886804"/>
                <a:gd name="connsiteX6" fmla="*/ 34024 w 1738053"/>
                <a:gd name="connsiteY6" fmla="*/ 1455192 h 1886804"/>
                <a:gd name="connsiteX7" fmla="*/ 34024 w 1738053"/>
                <a:gd name="connsiteY7" fmla="*/ 1041833 h 1886804"/>
                <a:gd name="connsiteX8" fmla="*/ 359700 w 1738053"/>
                <a:gd name="connsiteY8" fmla="*/ 641001 h 1886804"/>
                <a:gd name="connsiteX9" fmla="*/ 610221 w 1738053"/>
                <a:gd name="connsiteY9" fmla="*/ 227642 h 1886804"/>
                <a:gd name="connsiteX10" fmla="*/ 960950 w 1738053"/>
                <a:gd name="connsiteY10" fmla="*/ 2173 h 1886804"/>
                <a:gd name="connsiteX11" fmla="*/ 1374309 w 1738053"/>
                <a:gd name="connsiteY11" fmla="*/ 114907 h 1886804"/>
                <a:gd name="connsiteX12" fmla="*/ 1524621 w 1738053"/>
                <a:gd name="connsiteY12" fmla="*/ 177538 h 188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8053" h="1886804">
                  <a:moveTo>
                    <a:pt x="1524621" y="177538"/>
                  </a:moveTo>
                  <a:cubicBezTo>
                    <a:pt x="1576813" y="229730"/>
                    <a:pt x="1654056" y="323675"/>
                    <a:pt x="1687459" y="428058"/>
                  </a:cubicBezTo>
                  <a:cubicBezTo>
                    <a:pt x="1720862" y="532442"/>
                    <a:pt x="1758440" y="624299"/>
                    <a:pt x="1725037" y="803839"/>
                  </a:cubicBezTo>
                  <a:cubicBezTo>
                    <a:pt x="1691634" y="983379"/>
                    <a:pt x="1635268" y="1327844"/>
                    <a:pt x="1487043" y="1505296"/>
                  </a:cubicBezTo>
                  <a:cubicBezTo>
                    <a:pt x="1338818" y="1682748"/>
                    <a:pt x="1042368" y="1820535"/>
                    <a:pt x="835689" y="1868551"/>
                  </a:cubicBezTo>
                  <a:cubicBezTo>
                    <a:pt x="629010" y="1916567"/>
                    <a:pt x="380577" y="1862288"/>
                    <a:pt x="246966" y="1793395"/>
                  </a:cubicBezTo>
                  <a:cubicBezTo>
                    <a:pt x="113355" y="1724502"/>
                    <a:pt x="69514" y="1580452"/>
                    <a:pt x="34024" y="1455192"/>
                  </a:cubicBezTo>
                  <a:cubicBezTo>
                    <a:pt x="-1466" y="1329932"/>
                    <a:pt x="-20255" y="1177531"/>
                    <a:pt x="34024" y="1041833"/>
                  </a:cubicBezTo>
                  <a:cubicBezTo>
                    <a:pt x="88303" y="906135"/>
                    <a:pt x="263667" y="776699"/>
                    <a:pt x="359700" y="641001"/>
                  </a:cubicBezTo>
                  <a:cubicBezTo>
                    <a:pt x="455733" y="505303"/>
                    <a:pt x="510013" y="334113"/>
                    <a:pt x="610221" y="227642"/>
                  </a:cubicBezTo>
                  <a:cubicBezTo>
                    <a:pt x="710429" y="121171"/>
                    <a:pt x="833602" y="20962"/>
                    <a:pt x="960950" y="2173"/>
                  </a:cubicBezTo>
                  <a:cubicBezTo>
                    <a:pt x="1088298" y="-16616"/>
                    <a:pt x="1278276" y="91943"/>
                    <a:pt x="1374309" y="114907"/>
                  </a:cubicBezTo>
                  <a:cubicBezTo>
                    <a:pt x="1470342" y="137871"/>
                    <a:pt x="1472429" y="125346"/>
                    <a:pt x="1524621" y="177538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5" name="Group 89">
            <a:extLst>
              <a:ext uri="{FF2B5EF4-FFF2-40B4-BE49-F238E27FC236}">
                <a16:creationId xmlns:a16="http://schemas.microsoft.com/office/drawing/2014/main" id="{C9BA9E4F-D4EC-E649-AE7F-9608501B47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81" y="5505175"/>
            <a:ext cx="379705" cy="437868"/>
            <a:chOff x="5045584" y="3782524"/>
            <a:chExt cx="2522304" cy="2908663"/>
          </a:xfrm>
          <a:solidFill>
            <a:srgbClr val="0000FF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E8E8DE0-3C53-C04D-BEC1-278005B05739}"/>
                </a:ext>
              </a:extLst>
            </p:cNvPr>
            <p:cNvSpPr/>
            <p:nvPr/>
          </p:nvSpPr>
          <p:spPr>
            <a:xfrm>
              <a:off x="5045584" y="3782524"/>
              <a:ext cx="2522304" cy="2908663"/>
            </a:xfrm>
            <a:custGeom>
              <a:avLst/>
              <a:gdLst>
                <a:gd name="connsiteX0" fmla="*/ 1768575 w 2522304"/>
                <a:gd name="connsiteY0" fmla="*/ 589060 h 2908663"/>
                <a:gd name="connsiteX1" fmla="*/ 1831205 w 2522304"/>
                <a:gd name="connsiteY1" fmla="*/ 814528 h 2908663"/>
                <a:gd name="connsiteX2" fmla="*/ 1818679 w 2522304"/>
                <a:gd name="connsiteY2" fmla="*/ 1002418 h 2908663"/>
                <a:gd name="connsiteX3" fmla="*/ 1968991 w 2522304"/>
                <a:gd name="connsiteY3" fmla="*/ 1065049 h 2908663"/>
                <a:gd name="connsiteX4" fmla="*/ 2319720 w 2522304"/>
                <a:gd name="connsiteY4" fmla="*/ 1403251 h 2908663"/>
                <a:gd name="connsiteX5" fmla="*/ 2520137 w 2522304"/>
                <a:gd name="connsiteY5" fmla="*/ 1779032 h 2908663"/>
                <a:gd name="connsiteX6" fmla="*/ 2394876 w 2522304"/>
                <a:gd name="connsiteY6" fmla="*/ 2317651 h 2908663"/>
                <a:gd name="connsiteX7" fmla="*/ 1943939 w 2522304"/>
                <a:gd name="connsiteY7" fmla="*/ 2731010 h 2908663"/>
                <a:gd name="connsiteX8" fmla="*/ 1455424 w 2522304"/>
                <a:gd name="connsiteY8" fmla="*/ 2906375 h 2908663"/>
                <a:gd name="connsiteX9" fmla="*/ 1079643 w 2522304"/>
                <a:gd name="connsiteY9" fmla="*/ 2806166 h 2908663"/>
                <a:gd name="connsiteX10" fmla="*/ 854175 w 2522304"/>
                <a:gd name="connsiteY10" fmla="*/ 2467964 h 2908663"/>
                <a:gd name="connsiteX11" fmla="*/ 365660 w 2522304"/>
                <a:gd name="connsiteY11" fmla="*/ 2054605 h 2908663"/>
                <a:gd name="connsiteX12" fmla="*/ 102613 w 2522304"/>
                <a:gd name="connsiteY12" fmla="*/ 1578616 h 2908663"/>
                <a:gd name="connsiteX13" fmla="*/ 2405 w 2522304"/>
                <a:gd name="connsiteY13" fmla="*/ 1115153 h 2908663"/>
                <a:gd name="connsiteX14" fmla="*/ 190295 w 2522304"/>
                <a:gd name="connsiteY14" fmla="*/ 827054 h 2908663"/>
                <a:gd name="connsiteX15" fmla="*/ 453342 w 2522304"/>
                <a:gd name="connsiteY15" fmla="*/ 564008 h 2908663"/>
                <a:gd name="connsiteX16" fmla="*/ 616180 w 2522304"/>
                <a:gd name="connsiteY16" fmla="*/ 451273 h 2908663"/>
                <a:gd name="connsiteX17" fmla="*/ 741441 w 2522304"/>
                <a:gd name="connsiteY17" fmla="*/ 313487 h 2908663"/>
                <a:gd name="connsiteX18" fmla="*/ 904279 w 2522304"/>
                <a:gd name="connsiteY18" fmla="*/ 188227 h 2908663"/>
                <a:gd name="connsiteX19" fmla="*/ 1017013 w 2522304"/>
                <a:gd name="connsiteY19" fmla="*/ 62966 h 2908663"/>
                <a:gd name="connsiteX20" fmla="*/ 1129748 w 2522304"/>
                <a:gd name="connsiteY20" fmla="*/ 336 h 2908663"/>
                <a:gd name="connsiteX21" fmla="*/ 1242482 w 2522304"/>
                <a:gd name="connsiteY21" fmla="*/ 88018 h 2908663"/>
                <a:gd name="connsiteX22" fmla="*/ 1317638 w 2522304"/>
                <a:gd name="connsiteY22" fmla="*/ 188227 h 2908663"/>
                <a:gd name="connsiteX23" fmla="*/ 1430372 w 2522304"/>
                <a:gd name="connsiteY23" fmla="*/ 238331 h 2908663"/>
                <a:gd name="connsiteX24" fmla="*/ 1455424 w 2522304"/>
                <a:gd name="connsiteY24" fmla="*/ 376117 h 2908663"/>
                <a:gd name="connsiteX25" fmla="*/ 1705945 w 2522304"/>
                <a:gd name="connsiteY25" fmla="*/ 476325 h 2908663"/>
                <a:gd name="connsiteX26" fmla="*/ 1768575 w 2522304"/>
                <a:gd name="connsiteY26" fmla="*/ 639164 h 290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22304" h="2908663">
                  <a:moveTo>
                    <a:pt x="1768575" y="589060"/>
                  </a:moveTo>
                  <a:cubicBezTo>
                    <a:pt x="1795714" y="667347"/>
                    <a:pt x="1822854" y="745635"/>
                    <a:pt x="1831205" y="814528"/>
                  </a:cubicBezTo>
                  <a:cubicBezTo>
                    <a:pt x="1839556" y="883421"/>
                    <a:pt x="1795715" y="960665"/>
                    <a:pt x="1818679" y="1002418"/>
                  </a:cubicBezTo>
                  <a:cubicBezTo>
                    <a:pt x="1841643" y="1044171"/>
                    <a:pt x="1885484" y="998244"/>
                    <a:pt x="1968991" y="1065049"/>
                  </a:cubicBezTo>
                  <a:cubicBezTo>
                    <a:pt x="2052498" y="1131854"/>
                    <a:pt x="2227862" y="1284254"/>
                    <a:pt x="2319720" y="1403251"/>
                  </a:cubicBezTo>
                  <a:cubicBezTo>
                    <a:pt x="2411578" y="1522248"/>
                    <a:pt x="2507611" y="1626632"/>
                    <a:pt x="2520137" y="1779032"/>
                  </a:cubicBezTo>
                  <a:cubicBezTo>
                    <a:pt x="2532663" y="1931432"/>
                    <a:pt x="2490909" y="2158988"/>
                    <a:pt x="2394876" y="2317651"/>
                  </a:cubicBezTo>
                  <a:cubicBezTo>
                    <a:pt x="2298843" y="2476314"/>
                    <a:pt x="2100514" y="2632889"/>
                    <a:pt x="1943939" y="2731010"/>
                  </a:cubicBezTo>
                  <a:cubicBezTo>
                    <a:pt x="1787364" y="2829131"/>
                    <a:pt x="1599473" y="2893849"/>
                    <a:pt x="1455424" y="2906375"/>
                  </a:cubicBezTo>
                  <a:cubicBezTo>
                    <a:pt x="1311375" y="2918901"/>
                    <a:pt x="1179851" y="2879235"/>
                    <a:pt x="1079643" y="2806166"/>
                  </a:cubicBezTo>
                  <a:cubicBezTo>
                    <a:pt x="979435" y="2733098"/>
                    <a:pt x="973172" y="2593224"/>
                    <a:pt x="854175" y="2467964"/>
                  </a:cubicBezTo>
                  <a:cubicBezTo>
                    <a:pt x="735178" y="2342704"/>
                    <a:pt x="490920" y="2202830"/>
                    <a:pt x="365660" y="2054605"/>
                  </a:cubicBezTo>
                  <a:cubicBezTo>
                    <a:pt x="240400" y="1906380"/>
                    <a:pt x="163155" y="1735191"/>
                    <a:pt x="102613" y="1578616"/>
                  </a:cubicBezTo>
                  <a:cubicBezTo>
                    <a:pt x="42071" y="1422041"/>
                    <a:pt x="-12209" y="1240413"/>
                    <a:pt x="2405" y="1115153"/>
                  </a:cubicBezTo>
                  <a:cubicBezTo>
                    <a:pt x="17019" y="989893"/>
                    <a:pt x="115139" y="918911"/>
                    <a:pt x="190295" y="827054"/>
                  </a:cubicBezTo>
                  <a:cubicBezTo>
                    <a:pt x="265451" y="735197"/>
                    <a:pt x="382361" y="626638"/>
                    <a:pt x="453342" y="564008"/>
                  </a:cubicBezTo>
                  <a:cubicBezTo>
                    <a:pt x="524323" y="501378"/>
                    <a:pt x="568163" y="493027"/>
                    <a:pt x="616180" y="451273"/>
                  </a:cubicBezTo>
                  <a:cubicBezTo>
                    <a:pt x="664197" y="409519"/>
                    <a:pt x="693424" y="357328"/>
                    <a:pt x="741441" y="313487"/>
                  </a:cubicBezTo>
                  <a:cubicBezTo>
                    <a:pt x="789457" y="269646"/>
                    <a:pt x="858350" y="229980"/>
                    <a:pt x="904279" y="188227"/>
                  </a:cubicBezTo>
                  <a:cubicBezTo>
                    <a:pt x="950208" y="146474"/>
                    <a:pt x="979435" y="94281"/>
                    <a:pt x="1017013" y="62966"/>
                  </a:cubicBezTo>
                  <a:cubicBezTo>
                    <a:pt x="1054591" y="31651"/>
                    <a:pt x="1092170" y="-3839"/>
                    <a:pt x="1129748" y="336"/>
                  </a:cubicBezTo>
                  <a:cubicBezTo>
                    <a:pt x="1167326" y="4511"/>
                    <a:pt x="1211167" y="56703"/>
                    <a:pt x="1242482" y="88018"/>
                  </a:cubicBezTo>
                  <a:cubicBezTo>
                    <a:pt x="1273797" y="119333"/>
                    <a:pt x="1286323" y="163175"/>
                    <a:pt x="1317638" y="188227"/>
                  </a:cubicBezTo>
                  <a:cubicBezTo>
                    <a:pt x="1348953" y="213279"/>
                    <a:pt x="1407408" y="207016"/>
                    <a:pt x="1430372" y="238331"/>
                  </a:cubicBezTo>
                  <a:cubicBezTo>
                    <a:pt x="1453336" y="269646"/>
                    <a:pt x="1409495" y="336451"/>
                    <a:pt x="1455424" y="376117"/>
                  </a:cubicBezTo>
                  <a:cubicBezTo>
                    <a:pt x="1501353" y="415783"/>
                    <a:pt x="1653753" y="432484"/>
                    <a:pt x="1705945" y="476325"/>
                  </a:cubicBezTo>
                  <a:cubicBezTo>
                    <a:pt x="1758137" y="520166"/>
                    <a:pt x="1763356" y="579665"/>
                    <a:pt x="1768575" y="639164"/>
                  </a:cubicBezTo>
                </a:path>
              </a:pathLst>
            </a:custGeom>
            <a:grp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C523C40-F20A-7C4F-9AF0-2AD62FD48E6C}"/>
                </a:ext>
              </a:extLst>
            </p:cNvPr>
            <p:cNvSpPr/>
            <p:nvPr/>
          </p:nvSpPr>
          <p:spPr>
            <a:xfrm>
              <a:off x="5887233" y="4797468"/>
              <a:ext cx="1014608" cy="1365337"/>
            </a:xfrm>
            <a:custGeom>
              <a:avLst/>
              <a:gdLst>
                <a:gd name="connsiteX0" fmla="*/ 0 w 1014608"/>
                <a:gd name="connsiteY0" fmla="*/ 1365337 h 1365337"/>
                <a:gd name="connsiteX1" fmla="*/ 100208 w 1014608"/>
                <a:gd name="connsiteY1" fmla="*/ 839244 h 1365337"/>
                <a:gd name="connsiteX2" fmla="*/ 325677 w 1014608"/>
                <a:gd name="connsiteY2" fmla="*/ 501042 h 1365337"/>
                <a:gd name="connsiteX3" fmla="*/ 563671 w 1014608"/>
                <a:gd name="connsiteY3" fmla="*/ 237995 h 1365337"/>
                <a:gd name="connsiteX4" fmla="*/ 726509 w 1014608"/>
                <a:gd name="connsiteY4" fmla="*/ 37579 h 1365337"/>
                <a:gd name="connsiteX5" fmla="*/ 926926 w 1014608"/>
                <a:gd name="connsiteY5" fmla="*/ 25053 h 1365337"/>
                <a:gd name="connsiteX6" fmla="*/ 1014608 w 1014608"/>
                <a:gd name="connsiteY6" fmla="*/ 0 h 136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608" h="1365337">
                  <a:moveTo>
                    <a:pt x="0" y="1365337"/>
                  </a:moveTo>
                  <a:cubicBezTo>
                    <a:pt x="22964" y="1174315"/>
                    <a:pt x="45929" y="983293"/>
                    <a:pt x="100208" y="839244"/>
                  </a:cubicBezTo>
                  <a:cubicBezTo>
                    <a:pt x="154487" y="695195"/>
                    <a:pt x="248433" y="601250"/>
                    <a:pt x="325677" y="501042"/>
                  </a:cubicBezTo>
                  <a:cubicBezTo>
                    <a:pt x="402921" y="400834"/>
                    <a:pt x="496866" y="315239"/>
                    <a:pt x="563671" y="237995"/>
                  </a:cubicBezTo>
                  <a:cubicBezTo>
                    <a:pt x="630476" y="160751"/>
                    <a:pt x="665967" y="73069"/>
                    <a:pt x="726509" y="37579"/>
                  </a:cubicBezTo>
                  <a:cubicBezTo>
                    <a:pt x="787051" y="2089"/>
                    <a:pt x="878910" y="31316"/>
                    <a:pt x="926926" y="25053"/>
                  </a:cubicBezTo>
                  <a:cubicBezTo>
                    <a:pt x="974943" y="18790"/>
                    <a:pt x="994775" y="9395"/>
                    <a:pt x="1014608" y="0"/>
                  </a:cubicBezTo>
                </a:path>
              </a:pathLst>
            </a:custGeom>
            <a:grp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9396894-9189-D546-9BC9-9BEA69F6F121}"/>
                </a:ext>
              </a:extLst>
            </p:cNvPr>
            <p:cNvSpPr/>
            <p:nvPr/>
          </p:nvSpPr>
          <p:spPr>
            <a:xfrm>
              <a:off x="6114405" y="4940823"/>
              <a:ext cx="1288638" cy="1506628"/>
            </a:xfrm>
            <a:custGeom>
              <a:avLst/>
              <a:gdLst>
                <a:gd name="connsiteX0" fmla="*/ 1138165 w 1288638"/>
                <a:gd name="connsiteY0" fmla="*/ 194848 h 1506628"/>
                <a:gd name="connsiteX1" fmla="*/ 1288477 w 1288638"/>
                <a:gd name="connsiteY1" fmla="*/ 683363 h 1506628"/>
                <a:gd name="connsiteX2" fmla="*/ 1113113 w 1288638"/>
                <a:gd name="connsiteY2" fmla="*/ 1146826 h 1506628"/>
                <a:gd name="connsiteX3" fmla="*/ 774910 w 1288638"/>
                <a:gd name="connsiteY3" fmla="*/ 1459977 h 1506628"/>
                <a:gd name="connsiteX4" fmla="*/ 311447 w 1288638"/>
                <a:gd name="connsiteY4" fmla="*/ 1472503 h 1506628"/>
                <a:gd name="connsiteX5" fmla="*/ 10822 w 1288638"/>
                <a:gd name="connsiteY5" fmla="*/ 1146826 h 1506628"/>
                <a:gd name="connsiteX6" fmla="*/ 85979 w 1288638"/>
                <a:gd name="connsiteY6" fmla="*/ 758519 h 1506628"/>
                <a:gd name="connsiteX7" fmla="*/ 273869 w 1288638"/>
                <a:gd name="connsiteY7" fmla="*/ 445369 h 1506628"/>
                <a:gd name="connsiteX8" fmla="*/ 561968 w 1288638"/>
                <a:gd name="connsiteY8" fmla="*/ 107166 h 1506628"/>
                <a:gd name="connsiteX9" fmla="*/ 724806 w 1288638"/>
                <a:gd name="connsiteY9" fmla="*/ 19484 h 1506628"/>
                <a:gd name="connsiteX10" fmla="*/ 887644 w 1288638"/>
                <a:gd name="connsiteY10" fmla="*/ 6958 h 1506628"/>
                <a:gd name="connsiteX11" fmla="*/ 1138165 w 1288638"/>
                <a:gd name="connsiteY11" fmla="*/ 107166 h 1506628"/>
                <a:gd name="connsiteX12" fmla="*/ 1188269 w 1288638"/>
                <a:gd name="connsiteY12" fmla="*/ 332635 h 150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8638" h="1506628">
                  <a:moveTo>
                    <a:pt x="1138165" y="194848"/>
                  </a:moveTo>
                  <a:cubicBezTo>
                    <a:pt x="1215408" y="359774"/>
                    <a:pt x="1292652" y="524700"/>
                    <a:pt x="1288477" y="683363"/>
                  </a:cubicBezTo>
                  <a:cubicBezTo>
                    <a:pt x="1284302" y="842026"/>
                    <a:pt x="1198707" y="1017390"/>
                    <a:pt x="1113113" y="1146826"/>
                  </a:cubicBezTo>
                  <a:cubicBezTo>
                    <a:pt x="1027519" y="1276262"/>
                    <a:pt x="908521" y="1405698"/>
                    <a:pt x="774910" y="1459977"/>
                  </a:cubicBezTo>
                  <a:cubicBezTo>
                    <a:pt x="641299" y="1514256"/>
                    <a:pt x="438795" y="1524695"/>
                    <a:pt x="311447" y="1472503"/>
                  </a:cubicBezTo>
                  <a:cubicBezTo>
                    <a:pt x="184099" y="1420311"/>
                    <a:pt x="48400" y="1265823"/>
                    <a:pt x="10822" y="1146826"/>
                  </a:cubicBezTo>
                  <a:cubicBezTo>
                    <a:pt x="-26756" y="1027829"/>
                    <a:pt x="42138" y="875428"/>
                    <a:pt x="85979" y="758519"/>
                  </a:cubicBezTo>
                  <a:cubicBezTo>
                    <a:pt x="129820" y="641610"/>
                    <a:pt x="194538" y="553928"/>
                    <a:pt x="273869" y="445369"/>
                  </a:cubicBezTo>
                  <a:cubicBezTo>
                    <a:pt x="353200" y="336810"/>
                    <a:pt x="486812" y="178147"/>
                    <a:pt x="561968" y="107166"/>
                  </a:cubicBezTo>
                  <a:cubicBezTo>
                    <a:pt x="637124" y="36185"/>
                    <a:pt x="670527" y="36185"/>
                    <a:pt x="724806" y="19484"/>
                  </a:cubicBezTo>
                  <a:cubicBezTo>
                    <a:pt x="779085" y="2783"/>
                    <a:pt x="818751" y="-7656"/>
                    <a:pt x="887644" y="6958"/>
                  </a:cubicBezTo>
                  <a:cubicBezTo>
                    <a:pt x="956537" y="21572"/>
                    <a:pt x="1088061" y="52886"/>
                    <a:pt x="1138165" y="107166"/>
                  </a:cubicBezTo>
                  <a:cubicBezTo>
                    <a:pt x="1188269" y="161446"/>
                    <a:pt x="1188269" y="247040"/>
                    <a:pt x="1188269" y="332635"/>
                  </a:cubicBezTo>
                </a:path>
              </a:pathLst>
            </a:custGeom>
            <a:grp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CB546DC-1DFD-CF45-B19F-AFFABA647193}"/>
                </a:ext>
              </a:extLst>
            </p:cNvPr>
            <p:cNvSpPr/>
            <p:nvPr/>
          </p:nvSpPr>
          <p:spPr>
            <a:xfrm>
              <a:off x="5523978" y="4263850"/>
              <a:ext cx="1215025" cy="95208"/>
            </a:xfrm>
            <a:custGeom>
              <a:avLst/>
              <a:gdLst>
                <a:gd name="connsiteX0" fmla="*/ 0 w 1215025"/>
                <a:gd name="connsiteY0" fmla="*/ 95208 h 95208"/>
                <a:gd name="connsiteX1" fmla="*/ 513567 w 1215025"/>
                <a:gd name="connsiteY1" fmla="*/ 7525 h 95208"/>
                <a:gd name="connsiteX2" fmla="*/ 1027134 w 1215025"/>
                <a:gd name="connsiteY2" fmla="*/ 7525 h 95208"/>
                <a:gd name="connsiteX3" fmla="*/ 1215025 w 1215025"/>
                <a:gd name="connsiteY3" fmla="*/ 32577 h 9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025" h="95208">
                  <a:moveTo>
                    <a:pt x="0" y="95208"/>
                  </a:moveTo>
                  <a:cubicBezTo>
                    <a:pt x="171189" y="58673"/>
                    <a:pt x="342378" y="22139"/>
                    <a:pt x="513567" y="7525"/>
                  </a:cubicBezTo>
                  <a:cubicBezTo>
                    <a:pt x="684756" y="-7089"/>
                    <a:pt x="910224" y="3350"/>
                    <a:pt x="1027134" y="7525"/>
                  </a:cubicBezTo>
                  <a:cubicBezTo>
                    <a:pt x="1144044" y="11700"/>
                    <a:pt x="1179534" y="22138"/>
                    <a:pt x="1215025" y="32577"/>
                  </a:cubicBezTo>
                </a:path>
              </a:pathLst>
            </a:custGeom>
            <a:grp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1EC6A5C-C561-4E44-9E6C-33D47F51AE4B}"/>
                </a:ext>
              </a:extLst>
            </p:cNvPr>
            <p:cNvSpPr/>
            <p:nvPr/>
          </p:nvSpPr>
          <p:spPr>
            <a:xfrm>
              <a:off x="5787025" y="4044994"/>
              <a:ext cx="663879" cy="113647"/>
            </a:xfrm>
            <a:custGeom>
              <a:avLst/>
              <a:gdLst>
                <a:gd name="connsiteX0" fmla="*/ 0 w 663879"/>
                <a:gd name="connsiteY0" fmla="*/ 113647 h 113647"/>
                <a:gd name="connsiteX1" fmla="*/ 325676 w 663879"/>
                <a:gd name="connsiteY1" fmla="*/ 25965 h 113647"/>
                <a:gd name="connsiteX2" fmla="*/ 513567 w 663879"/>
                <a:gd name="connsiteY2" fmla="*/ 913 h 113647"/>
                <a:gd name="connsiteX3" fmla="*/ 663879 w 663879"/>
                <a:gd name="connsiteY3" fmla="*/ 51017 h 11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79" h="113647">
                  <a:moveTo>
                    <a:pt x="0" y="113647"/>
                  </a:moveTo>
                  <a:cubicBezTo>
                    <a:pt x="120041" y="79200"/>
                    <a:pt x="240082" y="44754"/>
                    <a:pt x="325676" y="25965"/>
                  </a:cubicBezTo>
                  <a:cubicBezTo>
                    <a:pt x="411270" y="7176"/>
                    <a:pt x="457200" y="-3262"/>
                    <a:pt x="513567" y="913"/>
                  </a:cubicBezTo>
                  <a:cubicBezTo>
                    <a:pt x="569934" y="5088"/>
                    <a:pt x="616906" y="28052"/>
                    <a:pt x="663879" y="51017"/>
                  </a:cubicBezTo>
                </a:path>
              </a:pathLst>
            </a:custGeom>
            <a:grp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1A7D70-D563-864C-8642-0B0009200C97}"/>
              </a:ext>
            </a:extLst>
          </p:cNvPr>
          <p:cNvSpPr txBox="1"/>
          <p:nvPr/>
        </p:nvSpPr>
        <p:spPr>
          <a:xfrm>
            <a:off x="3420368" y="4081795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i="1"/>
              <a:t>Littorina saxatilis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38E74-7582-194D-9C4C-19EE67D76C00}"/>
              </a:ext>
            </a:extLst>
          </p:cNvPr>
          <p:cNvSpPr txBox="1"/>
          <p:nvPr/>
        </p:nvSpPr>
        <p:spPr>
          <a:xfrm>
            <a:off x="6904079" y="5709612"/>
            <a:ext cx="20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/>
              <a:t>Westram et al. submitted</a:t>
            </a:r>
          </a:p>
        </p:txBody>
      </p:sp>
    </p:spTree>
    <p:extLst>
      <p:ext uri="{BB962C8B-B14F-4D97-AF65-F5344CB8AC3E}">
        <p14:creationId xmlns:p14="http://schemas.microsoft.com/office/powerpoint/2010/main" val="8942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8974DE6-4AE7-2C4F-BA0A-CB57BD72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4" y="974190"/>
            <a:ext cx="6329636" cy="5565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DE43E-2762-A048-A29B-7243DC1DE37C}"/>
              </a:ext>
            </a:extLst>
          </p:cNvPr>
          <p:cNvSpPr txBox="1"/>
          <p:nvPr/>
        </p:nvSpPr>
        <p:spPr>
          <a:xfrm>
            <a:off x="7059884" y="1378744"/>
            <a:ext cx="195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/>
              <a:t>Montgomery et al. 2013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8EEC1-B3EA-084C-BBFF-0E908BDF7C1F}"/>
              </a:ext>
            </a:extLst>
          </p:cNvPr>
          <p:cNvSpPr txBox="1"/>
          <p:nvPr/>
        </p:nvSpPr>
        <p:spPr>
          <a:xfrm>
            <a:off x="7059884" y="100941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Human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3C2AD-1D00-9F4C-B415-8BBD020D1FE9}"/>
              </a:ext>
            </a:extLst>
          </p:cNvPr>
          <p:cNvSpPr/>
          <p:nvPr/>
        </p:nvSpPr>
        <p:spPr>
          <a:xfrm>
            <a:off x="3372986" y="318344"/>
            <a:ext cx="2398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2000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7178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E45FF22-A2A2-7743-A8A1-591091A1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6" y="1272559"/>
            <a:ext cx="6241393" cy="5390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43EE7-C0F8-2B40-8667-76C468532BAE}"/>
              </a:ext>
            </a:extLst>
          </p:cNvPr>
          <p:cNvSpPr txBox="1"/>
          <p:nvPr/>
        </p:nvSpPr>
        <p:spPr>
          <a:xfrm>
            <a:off x="7198709" y="1861139"/>
            <a:ext cx="1791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/>
              <a:t>Barton and Zeng 2019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558963-D66E-A141-9201-CB3CB78709F7}"/>
              </a:ext>
            </a:extLst>
          </p:cNvPr>
          <p:cNvSpPr/>
          <p:nvPr/>
        </p:nvSpPr>
        <p:spPr>
          <a:xfrm>
            <a:off x="1031207" y="1356642"/>
            <a:ext cx="545663" cy="504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2E4E9-F524-3047-9531-F6DF6BD5D30F}"/>
              </a:ext>
            </a:extLst>
          </p:cNvPr>
          <p:cNvSpPr txBox="1"/>
          <p:nvPr/>
        </p:nvSpPr>
        <p:spPr>
          <a:xfrm>
            <a:off x="7229611" y="1491807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Great tit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34A-8C4C-1E4F-A3E9-0586411A9144}"/>
              </a:ext>
            </a:extLst>
          </p:cNvPr>
          <p:cNvSpPr/>
          <p:nvPr/>
        </p:nvSpPr>
        <p:spPr>
          <a:xfrm>
            <a:off x="3372986" y="318344"/>
            <a:ext cx="2398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2000" dirty="0"/>
              <a:t>Summary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AB71E-0CEB-7A48-87E6-B23A482E7EAA}"/>
              </a:ext>
            </a:extLst>
          </p:cNvPr>
          <p:cNvSpPr txBox="1"/>
          <p:nvPr/>
        </p:nvSpPr>
        <p:spPr>
          <a:xfrm>
            <a:off x="493986" y="890934"/>
            <a:ext cx="313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Tajima’s D &lt; 0: excess of low frequencies</a:t>
            </a:r>
          </a:p>
        </p:txBody>
      </p:sp>
    </p:spTree>
    <p:extLst>
      <p:ext uri="{BB962C8B-B14F-4D97-AF65-F5344CB8AC3E}">
        <p14:creationId xmlns:p14="http://schemas.microsoft.com/office/powerpoint/2010/main" val="280676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602AD-DCB2-8E40-B6E9-E16E598AA396}"/>
              </a:ext>
            </a:extLst>
          </p:cNvPr>
          <p:cNvSpPr/>
          <p:nvPr/>
        </p:nvSpPr>
        <p:spPr>
          <a:xfrm>
            <a:off x="2931359" y="318344"/>
            <a:ext cx="328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2000" dirty="0"/>
              <a:t>Summary statistics D and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EEBE8-3516-C247-A31D-797AFA18C44A}"/>
              </a:ext>
            </a:extLst>
          </p:cNvPr>
          <p:cNvSpPr txBox="1"/>
          <p:nvPr/>
        </p:nvSpPr>
        <p:spPr>
          <a:xfrm>
            <a:off x="6669226" y="1566916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/>
              <a:t>L. saxatilis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2219-A96A-E94E-A9DF-7447D04E2ED3}"/>
              </a:ext>
            </a:extLst>
          </p:cNvPr>
          <p:cNvSpPr txBox="1"/>
          <p:nvPr/>
        </p:nvSpPr>
        <p:spPr>
          <a:xfrm>
            <a:off x="493986" y="890934"/>
            <a:ext cx="313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Tajima’s D &lt; 0: excess of low frequencies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BBB5A-71D1-B04D-A825-6925F9E26AE8}"/>
              </a:ext>
            </a:extLst>
          </p:cNvPr>
          <p:cNvSpPr txBox="1"/>
          <p:nvPr/>
        </p:nvSpPr>
        <p:spPr>
          <a:xfrm>
            <a:off x="4054743" y="890935"/>
            <a:ext cx="477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Fay and Wu’s H &gt; 0: </a:t>
            </a:r>
            <a:r>
              <a:rPr lang="en-US" sz="1400" dirty="0"/>
              <a:t>deficit of moderate- and high-frequencies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E9E1F-A07B-6045-9843-799F4563A88B}"/>
              </a:ext>
            </a:extLst>
          </p:cNvPr>
          <p:cNvSpPr txBox="1"/>
          <p:nvPr/>
        </p:nvSpPr>
        <p:spPr>
          <a:xfrm>
            <a:off x="6666730" y="2191306"/>
            <a:ext cx="215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/>
              <a:t>Purifying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21460-EB33-AD4C-A90F-AF901586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1566916"/>
            <a:ext cx="6169891" cy="46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9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7941</TotalTime>
  <Words>1092</Words>
  <Application>Microsoft Macintosh PowerPoint</Application>
  <PresentationFormat>On-screen Show (4:3)</PresentationFormat>
  <Paragraphs>487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Cambria</vt:lpstr>
      <vt:lpstr>Cambria Math</vt:lpstr>
      <vt:lpstr>Century Gothic</vt:lpstr>
      <vt:lpstr>Office Theme</vt:lpstr>
      <vt:lpstr>Short INDELs: genetic markers for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211</cp:revision>
  <dcterms:created xsi:type="dcterms:W3CDTF">2020-08-27T10:18:05Z</dcterms:created>
  <dcterms:modified xsi:type="dcterms:W3CDTF">2020-10-27T14:01:39Z</dcterms:modified>
</cp:coreProperties>
</file>