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79" r:id="rId4"/>
    <p:sldId id="289" r:id="rId5"/>
    <p:sldId id="280" r:id="rId6"/>
    <p:sldId id="260" r:id="rId7"/>
    <p:sldId id="281" r:id="rId8"/>
    <p:sldId id="288" r:id="rId9"/>
    <p:sldId id="284" r:id="rId10"/>
    <p:sldId id="285" r:id="rId11"/>
    <p:sldId id="286" r:id="rId12"/>
    <p:sldId id="287" r:id="rId13"/>
    <p:sldId id="282" r:id="rId14"/>
    <p:sldId id="283" r:id="rId15"/>
    <p:sldId id="263" r:id="rId16"/>
    <p:sldId id="273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A38"/>
    <a:srgbClr val="619CFF"/>
    <a:srgbClr val="F8766C"/>
    <a:srgbClr val="91C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3"/>
    <p:restoredTop sz="94743"/>
  </p:normalViewPr>
  <p:slideViewPr>
    <p:cSldViewPr snapToGrid="0" snapToObjects="1">
      <p:cViewPr varScale="1">
        <p:scale>
          <a:sx n="139" d="100"/>
          <a:sy n="139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03C6-BB32-1847-9BA4-6A93FF920BED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2D0F-F41E-7742-88B9-1534E3544B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06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3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1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0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9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2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670-22DA-CE45-BF19-C0B19D676291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8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D54-29CB-FC4F-8921-0635126A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73328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GB" dirty="0"/>
              <a:t>Short INDELS: genetic markers for divergence</a:t>
            </a:r>
          </a:p>
        </p:txBody>
      </p:sp>
    </p:spTree>
    <p:extLst>
      <p:ext uri="{BB962C8B-B14F-4D97-AF65-F5344CB8AC3E}">
        <p14:creationId xmlns:p14="http://schemas.microsoft.com/office/powerpoint/2010/main" val="179052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74221" y="1063877"/>
            <a:ext cx="4879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 – GC-biased gene conversion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43ECE-7A64-CF4A-AA87-6C855DA4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6" y="1424592"/>
            <a:ext cx="6320538" cy="4369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8150BD-4CC3-9447-B871-CB6D7606935B}"/>
              </a:ext>
            </a:extLst>
          </p:cNvPr>
          <p:cNvSpPr txBox="1"/>
          <p:nvPr/>
        </p:nvSpPr>
        <p:spPr>
          <a:xfrm>
            <a:off x="6947067" y="2095255"/>
            <a:ext cx="182816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U-norm = normalised U statistic as in Katzman et al 2011 and Lachance and </a:t>
            </a:r>
            <a:r>
              <a:rPr lang="en-GB" sz="1350" dirty="0" err="1"/>
              <a:t>Tishkoff</a:t>
            </a:r>
            <a:r>
              <a:rPr lang="en-GB" sz="1350" dirty="0"/>
              <a:t> 2014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BD33E-58D7-0741-8504-BFFD6014C21A}"/>
              </a:ext>
            </a:extLst>
          </p:cNvPr>
          <p:cNvSpPr txBox="1"/>
          <p:nvPr/>
        </p:nvSpPr>
        <p:spPr>
          <a:xfrm>
            <a:off x="6921968" y="1424592"/>
            <a:ext cx="1774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CZA WAVE LEFT just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27088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74221" y="1063877"/>
            <a:ext cx="4879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 – GC-biased gene conversion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0D2E1-1630-054B-A24B-A58D03B0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67543"/>
            <a:ext cx="54864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006E0-3445-244F-AF3A-C7CE30FAA9EE}"/>
              </a:ext>
            </a:extLst>
          </p:cNvPr>
          <p:cNvSpPr txBox="1"/>
          <p:nvPr/>
        </p:nvSpPr>
        <p:spPr>
          <a:xfrm>
            <a:off x="7527189" y="1567543"/>
            <a:ext cx="10048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D: WS &gt; SW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C40C7-83A5-3444-B560-7340BCAACFA6}"/>
              </a:ext>
            </a:extLst>
          </p:cNvPr>
          <p:cNvSpPr txBox="1"/>
          <p:nvPr/>
        </p:nvSpPr>
        <p:spPr>
          <a:xfrm>
            <a:off x="7525987" y="2039587"/>
            <a:ext cx="10064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H: WS &lt; SW</a:t>
            </a:r>
          </a:p>
        </p:txBody>
      </p:sp>
    </p:spTree>
    <p:extLst>
      <p:ext uri="{BB962C8B-B14F-4D97-AF65-F5344CB8AC3E}">
        <p14:creationId xmlns:p14="http://schemas.microsoft.com/office/powerpoint/2010/main" val="20882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74221" y="1063877"/>
            <a:ext cx="4879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 – GC-biased gene conversion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ECCC4-9991-5A4B-BE8F-4DF3FDE9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81352"/>
            <a:ext cx="5486400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F0A7E2-7219-064D-81A9-D0E5544DF609}"/>
              </a:ext>
            </a:extLst>
          </p:cNvPr>
          <p:cNvSpPr txBox="1"/>
          <p:nvPr/>
        </p:nvSpPr>
        <p:spPr>
          <a:xfrm>
            <a:off x="7527192" y="1567543"/>
            <a:ext cx="15499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D: WS &gt; SW WW 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F3A3E-32D4-1847-99EE-89D1662D5A7D}"/>
              </a:ext>
            </a:extLst>
          </p:cNvPr>
          <p:cNvSpPr txBox="1"/>
          <p:nvPr/>
        </p:nvSpPr>
        <p:spPr>
          <a:xfrm>
            <a:off x="7525989" y="2039587"/>
            <a:ext cx="1551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H: WS &lt; SW WW SS</a:t>
            </a:r>
          </a:p>
        </p:txBody>
      </p:sp>
    </p:spTree>
    <p:extLst>
      <p:ext uri="{BB962C8B-B14F-4D97-AF65-F5344CB8AC3E}">
        <p14:creationId xmlns:p14="http://schemas.microsoft.com/office/powerpoint/2010/main" val="162290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69540-C873-6F4F-A991-FF56BB0616DD}"/>
              </a:ext>
            </a:extLst>
          </p:cNvPr>
          <p:cNvSpPr/>
          <p:nvPr/>
        </p:nvSpPr>
        <p:spPr>
          <a:xfrm>
            <a:off x="74221" y="1063877"/>
            <a:ext cx="1491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3"/>
            </a:pPr>
            <a:r>
              <a:rPr lang="en-GB" sz="1350" dirty="0"/>
              <a:t>Outlier 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4C428-453D-D44B-84BC-13CD9EDF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50" y="1340876"/>
            <a:ext cx="5737500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46A8EA-F3D6-4046-98E6-049E88BC4E63}"/>
              </a:ext>
            </a:extLst>
          </p:cNvPr>
          <p:cNvSpPr/>
          <p:nvPr/>
        </p:nvSpPr>
        <p:spPr>
          <a:xfrm>
            <a:off x="74221" y="1063877"/>
            <a:ext cx="2675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4"/>
            </a:pPr>
            <a:r>
              <a:rPr lang="en-GB" sz="1350" dirty="0"/>
              <a:t>Distribution of cline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92EC2-F5C0-1140-B54A-AF340A60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5" y="1667094"/>
            <a:ext cx="5785715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8CC98B-E053-2749-8A2B-8B289C42020E}"/>
              </a:ext>
            </a:extLst>
          </p:cNvPr>
          <p:cNvSpPr/>
          <p:nvPr/>
        </p:nvSpPr>
        <p:spPr>
          <a:xfrm>
            <a:off x="305754" y="1551355"/>
            <a:ext cx="64665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1. between different categories of INDELs (e.g., coding INDELs vs non-coding INDELs) and SNPs (e.g., synonymous SNPs vs non-synonymous SNPs).</a:t>
            </a:r>
          </a:p>
          <a:p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2. between INDELs and SNPs of the same category of annotation (e.g., coding INDELs vs coding SNPs).</a:t>
            </a:r>
          </a:p>
          <a:p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3. between different categories of deletions and insertions (e.g., coding deletions vs non-coding deletions, frameshift insertions vs inframe insertions).</a:t>
            </a:r>
          </a:p>
          <a:p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4. between deletions and insertions of the same category of annotation (e.g., non-coding deletions vs non-coding insertions).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4FCB4-DEF2-714B-87DE-62695168382E}"/>
              </a:ext>
            </a:extLst>
          </p:cNvPr>
          <p:cNvSpPr txBox="1"/>
          <p:nvPr/>
        </p:nvSpPr>
        <p:spPr>
          <a:xfrm>
            <a:off x="305752" y="1088709"/>
            <a:ext cx="2604752" cy="5078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sz="1350" dirty="0"/>
              <a:t>For each island and each ecotype: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C594D-06B1-0749-B854-DA1020A65F07}"/>
              </a:ext>
            </a:extLst>
          </p:cNvPr>
          <p:cNvSpPr txBox="1"/>
          <p:nvPr/>
        </p:nvSpPr>
        <p:spPr>
          <a:xfrm>
            <a:off x="305752" y="5029646"/>
            <a:ext cx="2604752" cy="30008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sz="1350" dirty="0"/>
              <a:t>And then also between ecotypes.</a:t>
            </a:r>
          </a:p>
        </p:txBody>
      </p:sp>
    </p:spTree>
    <p:extLst>
      <p:ext uri="{BB962C8B-B14F-4D97-AF65-F5344CB8AC3E}">
        <p14:creationId xmlns:p14="http://schemas.microsoft.com/office/powerpoint/2010/main" val="7911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E8F06-D079-EF42-8111-C6121317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55" y="2712699"/>
            <a:ext cx="4628572" cy="32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6A34F-628D-B842-8FCA-8A3EB6C27B9A}"/>
                  </a:ext>
                </a:extLst>
              </p:cNvPr>
              <p:cNvSpPr txBox="1"/>
              <p:nvPr/>
            </p:nvSpPr>
            <p:spPr>
              <a:xfrm>
                <a:off x="535781" y="1268730"/>
                <a:ext cx="1045414" cy="479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35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v-SE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A6A34F-628D-B842-8FCA-8A3EB6C27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" y="1268730"/>
                <a:ext cx="1045414" cy="479298"/>
              </a:xfrm>
              <a:prstGeom prst="rect">
                <a:avLst/>
              </a:prstGeom>
              <a:blipFill>
                <a:blip r:embed="rId3"/>
                <a:stretch>
                  <a:fillRect l="-3614" r="-4819" b="-128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BA467-0345-864A-8F2C-A990E52FE881}"/>
                  </a:ext>
                </a:extLst>
              </p:cNvPr>
              <p:cNvSpPr txBox="1"/>
              <p:nvPr/>
            </p:nvSpPr>
            <p:spPr>
              <a:xfrm>
                <a:off x="535784" y="2074545"/>
                <a:ext cx="1168781" cy="432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sv-SE" sz="13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f>
                        <m:fPr>
                          <m:ctrlPr>
                            <a:rPr lang="el-G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sv-SE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BA467-0345-864A-8F2C-A990E52F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4" y="2074545"/>
                <a:ext cx="1168781" cy="432554"/>
              </a:xfrm>
              <a:prstGeom prst="rect">
                <a:avLst/>
              </a:prstGeom>
              <a:blipFill>
                <a:blip r:embed="rId4"/>
                <a:stretch>
                  <a:fillRect l="-3226" t="-2857" r="-4301" b="-2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59406-4DCA-F34D-81F2-20C4CAF933E7}"/>
                  </a:ext>
                </a:extLst>
              </p:cNvPr>
              <p:cNvSpPr txBox="1"/>
              <p:nvPr/>
            </p:nvSpPr>
            <p:spPr>
              <a:xfrm>
                <a:off x="535781" y="2828927"/>
                <a:ext cx="1074910" cy="557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sv-SE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sv-SE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v-SE" sz="13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sv-SE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13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sv-SE" sz="13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59406-4DCA-F34D-81F2-20C4CAF9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" y="2828927"/>
                <a:ext cx="1074910" cy="557973"/>
              </a:xfrm>
              <a:prstGeom prst="rect">
                <a:avLst/>
              </a:prstGeom>
              <a:blipFill>
                <a:blip r:embed="rId5"/>
                <a:stretch>
                  <a:fillRect l="-3529" t="-13333" r="-4706" b="-9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04DD8CD-272E-4B4A-89FB-5F36288565EC}"/>
              </a:ext>
            </a:extLst>
          </p:cNvPr>
          <p:cNvSpPr/>
          <p:nvPr/>
        </p:nvSpPr>
        <p:spPr>
          <a:xfrm>
            <a:off x="2531803" y="2024243"/>
            <a:ext cx="37290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212529"/>
                </a:solidFill>
                <a:latin typeface="-apple-system"/>
              </a:rPr>
              <a:t>j = the derived allele count at a single SNP position</a:t>
            </a:r>
            <a:endParaRPr lang="en-GB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843E3-DC40-5242-8E5D-381FDBC34360}"/>
              </a:ext>
            </a:extLst>
          </p:cNvPr>
          <p:cNvSpPr/>
          <p:nvPr/>
        </p:nvSpPr>
        <p:spPr>
          <a:xfrm>
            <a:off x="2531806" y="2267659"/>
            <a:ext cx="506920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12529"/>
                </a:solidFill>
                <a:latin typeface="-apple-system"/>
              </a:rPr>
              <a:t>c = the number of chromosomes (same as 2N) at a single SNP position</a:t>
            </a:r>
            <a:endParaRPr lang="en-GB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B7731-47B8-524A-BA0F-8A7C8F378B4C}"/>
              </a:ext>
            </a:extLst>
          </p:cNvPr>
          <p:cNvSpPr txBox="1"/>
          <p:nvPr/>
        </p:nvSpPr>
        <p:spPr>
          <a:xfrm>
            <a:off x="1811890" y="2129159"/>
            <a:ext cx="6311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63BE98-7EBE-F147-9C11-C41996318FD6}"/>
                  </a:ext>
                </a:extLst>
              </p:cNvPr>
              <p:cNvSpPr txBox="1"/>
              <p:nvPr/>
            </p:nvSpPr>
            <p:spPr>
              <a:xfrm>
                <a:off x="535781" y="5365459"/>
                <a:ext cx="1602618" cy="223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𝑠𝑛𝑝𝑠</m:t>
                          </m:r>
                        </m:sub>
                      </m:sSub>
                      <m:r>
                        <a:rPr lang="sv-SE" sz="1350" i="1">
                          <a:latin typeface="Cambria Math" panose="02040503050406030204" pitchFamily="18" charset="0"/>
                        </a:rPr>
                        <m:t>=−0.1646385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63BE98-7EBE-F147-9C11-C4199631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" y="5365459"/>
                <a:ext cx="1602618" cy="223716"/>
              </a:xfrm>
              <a:prstGeom prst="rect">
                <a:avLst/>
              </a:prstGeom>
              <a:blipFill>
                <a:blip r:embed="rId6"/>
                <a:stretch>
                  <a:fillRect l="-2362" r="-1575" b="-210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2D341-C202-F049-8BE4-973BF4B7E599}"/>
                  </a:ext>
                </a:extLst>
              </p:cNvPr>
              <p:cNvSpPr txBox="1"/>
              <p:nvPr/>
            </p:nvSpPr>
            <p:spPr>
              <a:xfrm>
                <a:off x="535781" y="5039489"/>
                <a:ext cx="170040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sz="1350" i="1">
                              <a:latin typeface="Cambria Math" panose="02040503050406030204" pitchFamily="18" charset="0"/>
                            </a:rPr>
                            <m:t>𝑖𝑛𝑑𝑒𝑙𝑠</m:t>
                          </m:r>
                        </m:sub>
                      </m:sSub>
                      <m:r>
                        <a:rPr lang="sv-SE" sz="1350" i="1">
                          <a:latin typeface="Cambria Math" panose="02040503050406030204" pitchFamily="18" charset="0"/>
                        </a:rPr>
                        <m:t>=−0.4558399</m:t>
                      </m:r>
                    </m:oMath>
                  </m:oMathPara>
                </a14:m>
                <a:endParaRPr lang="en-GB" sz="135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2D341-C202-F049-8BE4-973BF4B7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" y="5039489"/>
                <a:ext cx="1700402" cy="207749"/>
              </a:xfrm>
              <a:prstGeom prst="rect">
                <a:avLst/>
              </a:prstGeom>
              <a:blipFill>
                <a:blip r:embed="rId7"/>
                <a:stretch>
                  <a:fillRect l="-2222" r="-1481" b="-1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534252D-C34C-2344-A519-04ECA5812F84}"/>
              </a:ext>
            </a:extLst>
          </p:cNvPr>
          <p:cNvSpPr txBox="1"/>
          <p:nvPr/>
        </p:nvSpPr>
        <p:spPr>
          <a:xfrm>
            <a:off x="516648" y="4332702"/>
            <a:ext cx="3103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Including fixed variants and also the ones without map position</a:t>
            </a:r>
          </a:p>
        </p:txBody>
      </p:sp>
    </p:spTree>
    <p:extLst>
      <p:ext uri="{BB962C8B-B14F-4D97-AF65-F5344CB8AC3E}">
        <p14:creationId xmlns:p14="http://schemas.microsoft.com/office/powerpoint/2010/main" val="288048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F91D12-60F2-994B-AC21-13DFDFF91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3459"/>
              </p:ext>
            </p:extLst>
          </p:nvPr>
        </p:nvGraphicFramePr>
        <p:xfrm>
          <a:off x="171453" y="987879"/>
          <a:ext cx="4318907" cy="4022994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439636">
                  <a:extLst>
                    <a:ext uri="{9D8B030D-6E8A-4147-A177-3AD203B41FA5}">
                      <a16:colId xmlns:a16="http://schemas.microsoft.com/office/drawing/2014/main" val="2923626518"/>
                    </a:ext>
                  </a:extLst>
                </a:gridCol>
                <a:gridCol w="434303">
                  <a:extLst>
                    <a:ext uri="{9D8B030D-6E8A-4147-A177-3AD203B41FA5}">
                      <a16:colId xmlns:a16="http://schemas.microsoft.com/office/drawing/2014/main" val="452554895"/>
                    </a:ext>
                  </a:extLst>
                </a:gridCol>
                <a:gridCol w="603200">
                  <a:extLst>
                    <a:ext uri="{9D8B030D-6E8A-4147-A177-3AD203B41FA5}">
                      <a16:colId xmlns:a16="http://schemas.microsoft.com/office/drawing/2014/main" val="561882411"/>
                    </a:ext>
                  </a:extLst>
                </a:gridCol>
                <a:gridCol w="514731">
                  <a:extLst>
                    <a:ext uri="{9D8B030D-6E8A-4147-A177-3AD203B41FA5}">
                      <a16:colId xmlns:a16="http://schemas.microsoft.com/office/drawing/2014/main" val="2288600022"/>
                    </a:ext>
                  </a:extLst>
                </a:gridCol>
                <a:gridCol w="442346">
                  <a:extLst>
                    <a:ext uri="{9D8B030D-6E8A-4147-A177-3AD203B41FA5}">
                      <a16:colId xmlns:a16="http://schemas.microsoft.com/office/drawing/2014/main" val="1556746078"/>
                    </a:ext>
                  </a:extLst>
                </a:gridCol>
                <a:gridCol w="442346">
                  <a:extLst>
                    <a:ext uri="{9D8B030D-6E8A-4147-A177-3AD203B41FA5}">
                      <a16:colId xmlns:a16="http://schemas.microsoft.com/office/drawing/2014/main" val="1739187260"/>
                    </a:ext>
                  </a:extLst>
                </a:gridCol>
                <a:gridCol w="442346">
                  <a:extLst>
                    <a:ext uri="{9D8B030D-6E8A-4147-A177-3AD203B41FA5}">
                      <a16:colId xmlns:a16="http://schemas.microsoft.com/office/drawing/2014/main" val="3506428114"/>
                    </a:ext>
                  </a:extLst>
                </a:gridCol>
              </a:tblGrid>
              <a:tr h="16497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Ontology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Coding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Non-coding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Syn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Non-syn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Insertion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Deletion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991837355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Coding sequence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860823624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chromosome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454360514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duplication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566176233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inversion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65516208"/>
                  </a:ext>
                </a:extLst>
              </a:tr>
              <a:tr h="18088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Inframe insertion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676129378"/>
                  </a:ext>
                </a:extLst>
              </a:tr>
              <a:tr h="18088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Disruptive inframe insertion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947686707"/>
                  </a:ext>
                </a:extLst>
              </a:tr>
              <a:tr h="18088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Inframe deletion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559747122"/>
                  </a:ext>
                </a:extLst>
              </a:tr>
              <a:tr h="180884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Disruptive inframe deletion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634610650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Downstream gene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198522795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Exon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98371217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Exon loss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354176574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Frameshift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651414336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Gene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112909057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Feature ablation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877531148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Gene fusion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31589672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Bidirectional gene fusion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320174973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Rearranged at DNA level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807584808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Intergenic region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162142385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Conserved intergenic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111761948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Intragenic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897051480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Intron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783669870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Conserved intron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075171317"/>
                  </a:ext>
                </a:extLst>
              </a:tr>
              <a:tr h="164973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miRNA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194223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F1CD4-41BA-1940-8BFF-0CA3A4D93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225"/>
              </p:ext>
            </p:extLst>
          </p:nvPr>
        </p:nvGraphicFramePr>
        <p:xfrm>
          <a:off x="4653646" y="987881"/>
          <a:ext cx="4318907" cy="4036295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771649">
                  <a:extLst>
                    <a:ext uri="{9D8B030D-6E8A-4147-A177-3AD203B41FA5}">
                      <a16:colId xmlns:a16="http://schemas.microsoft.com/office/drawing/2014/main" val="2894905876"/>
                    </a:ext>
                  </a:extLst>
                </a:gridCol>
                <a:gridCol w="416379">
                  <a:extLst>
                    <a:ext uri="{9D8B030D-6E8A-4147-A177-3AD203B41FA5}">
                      <a16:colId xmlns:a16="http://schemas.microsoft.com/office/drawing/2014/main" val="2314591802"/>
                    </a:ext>
                  </a:extLst>
                </a:gridCol>
                <a:gridCol w="558978">
                  <a:extLst>
                    <a:ext uri="{9D8B030D-6E8A-4147-A177-3AD203B41FA5}">
                      <a16:colId xmlns:a16="http://schemas.microsoft.com/office/drawing/2014/main" val="220046480"/>
                    </a:ext>
                  </a:extLst>
                </a:gridCol>
                <a:gridCol w="358638">
                  <a:extLst>
                    <a:ext uri="{9D8B030D-6E8A-4147-A177-3AD203B41FA5}">
                      <a16:colId xmlns:a16="http://schemas.microsoft.com/office/drawing/2014/main" val="3818953595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228894490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499626063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2920147501"/>
                    </a:ext>
                  </a:extLst>
                </a:gridCol>
              </a:tblGrid>
              <a:tr h="191149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Ontology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Coding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Non-coding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Syn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Non-syn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Insertion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Deletion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289563073"/>
                  </a:ext>
                </a:extLst>
              </a:tr>
              <a:tr h="191149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Missense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654378157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Initiator codon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969421358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Stop retained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583258939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Protein protein contact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389728401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Structural interaction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562795983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Rare amino acid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240760295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Splice acceptor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726775334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Splice donor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263389492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Splice region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81159280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Stop lost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148455816"/>
                  </a:ext>
                </a:extLst>
              </a:tr>
              <a:tr h="248885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5prime UTR premature start codon gain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836439729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Start lost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934025316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Stop gained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050982702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Synonymous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976199120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Start retained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971795385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Stop retained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159975216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Transcript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2141247418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Regulatory region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176067985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Upstream gene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64171222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3prime UTR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4235860287"/>
                  </a:ext>
                </a:extLst>
              </a:tr>
              <a:tr h="191149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3prime UTR truncation + exon loss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884872394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5prime UTR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3014721210"/>
                  </a:ext>
                </a:extLst>
              </a:tr>
              <a:tr h="191149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5prime UTR truncation + exon loss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896775474"/>
                  </a:ext>
                </a:extLst>
              </a:tr>
              <a:tr h="151141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Sequence feature + exon loss variant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TRUE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</a:rPr>
                        <a:t>FALSE</a:t>
                      </a:r>
                    </a:p>
                  </a:txBody>
                  <a:tcPr marL="5534" marR="5534" marT="4427" marB="4427" anchor="ctr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TRUE</a:t>
                      </a:r>
                      <a:endParaRPr lang="en-US" sz="800" dirty="0">
                        <a:effectLst/>
                      </a:endParaRPr>
                    </a:p>
                  </a:txBody>
                  <a:tcPr marL="5534" marR="5534" marT="4427" marB="4427" anchor="ctr"/>
                </a:tc>
                <a:extLst>
                  <a:ext uri="{0D108BD9-81ED-4DB2-BD59-A6C34878D82A}">
                    <a16:rowId xmlns:a16="http://schemas.microsoft.com/office/drawing/2014/main" val="112381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05133-9CEF-0040-974C-6E6A43929D30}"/>
              </a:ext>
            </a:extLst>
          </p:cNvPr>
          <p:cNvSpPr txBox="1"/>
          <p:nvPr/>
        </p:nvSpPr>
        <p:spPr>
          <a:xfrm>
            <a:off x="807337" y="3031340"/>
            <a:ext cx="594072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Divergent natural selection vs neutral processes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Species with high diversity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Systems with imperfect genomes can still contain useful functional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17CCC-4934-B542-8466-8FABD072DFE2}"/>
              </a:ext>
            </a:extLst>
          </p:cNvPr>
          <p:cNvSpPr txBox="1"/>
          <p:nvPr/>
        </p:nvSpPr>
        <p:spPr>
          <a:xfrm>
            <a:off x="926553" y="4483884"/>
            <a:ext cx="3308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sz="1350" dirty="0"/>
              <a:t>Clustering of INDEL and SNP markers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Unfolded allele frequency spectra (</a:t>
            </a:r>
            <a:r>
              <a:rPr lang="en-GB" sz="1350" dirty="0" err="1"/>
              <a:t>uAFS</a:t>
            </a:r>
            <a:r>
              <a:rPr lang="en-GB" sz="1350" dirty="0"/>
              <a:t>)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Outlier sharing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Distribution of cline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75A65-E5F2-544E-A20B-4AC528CC804B}"/>
              </a:ext>
            </a:extLst>
          </p:cNvPr>
          <p:cNvSpPr txBox="1"/>
          <p:nvPr/>
        </p:nvSpPr>
        <p:spPr>
          <a:xfrm>
            <a:off x="807334" y="2754338"/>
            <a:ext cx="1350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Original aspects: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2EF19-BA6B-6245-89EB-9D22A3FCE7F3}"/>
              </a:ext>
            </a:extLst>
          </p:cNvPr>
          <p:cNvSpPr txBox="1"/>
          <p:nvPr/>
        </p:nvSpPr>
        <p:spPr>
          <a:xfrm>
            <a:off x="807335" y="4206885"/>
            <a:ext cx="19177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INDEL-SNP comparisons: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B0593-A6DC-F34E-A425-007A4752DAE9}"/>
              </a:ext>
            </a:extLst>
          </p:cNvPr>
          <p:cNvSpPr txBox="1"/>
          <p:nvPr/>
        </p:nvSpPr>
        <p:spPr>
          <a:xfrm>
            <a:off x="807335" y="1275855"/>
            <a:ext cx="9393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Questions: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7E62C-4C37-904F-918A-997123FEB1DC}"/>
              </a:ext>
            </a:extLst>
          </p:cNvPr>
          <p:cNvSpPr txBox="1"/>
          <p:nvPr/>
        </p:nvSpPr>
        <p:spPr>
          <a:xfrm>
            <a:off x="807334" y="1587481"/>
            <a:ext cx="606493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sz="1350" dirty="0"/>
              <a:t>Why are short INDELs excluded as genetic markers in studies of divergence?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What is their distribution across the genome?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What is the proportion of selectively neutral, deleterious and beneficial INDELs?</a:t>
            </a:r>
          </a:p>
        </p:txBody>
      </p:sp>
    </p:spTree>
    <p:extLst>
      <p:ext uri="{BB962C8B-B14F-4D97-AF65-F5344CB8AC3E}">
        <p14:creationId xmlns:p14="http://schemas.microsoft.com/office/powerpoint/2010/main" val="173221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74372-F4A7-BC4C-8CCA-81547CB5396E}"/>
              </a:ext>
            </a:extLst>
          </p:cNvPr>
          <p:cNvSpPr/>
          <p:nvPr/>
        </p:nvSpPr>
        <p:spPr>
          <a:xfrm>
            <a:off x="74221" y="1063877"/>
            <a:ext cx="302089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sz="1350" dirty="0"/>
              <a:t>Clustering of INDEL and SNP markers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E20E1-8594-514D-B6E2-8D80DF51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20" y="1510317"/>
            <a:ext cx="3681044" cy="257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C5DF4-1B96-B649-B6EA-33EB7B6B2350}"/>
              </a:ext>
            </a:extLst>
          </p:cNvPr>
          <p:cNvSpPr txBox="1"/>
          <p:nvPr/>
        </p:nvSpPr>
        <p:spPr>
          <a:xfrm>
            <a:off x="234541" y="5316931"/>
            <a:ext cx="381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Dashed line = 0.2 which is obtained from the ratio of the total number of INDELs and the total number of SNPs for a given ecotype in each island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DF8FF-E260-D14A-BF99-24D5768791E8}"/>
              </a:ext>
            </a:extLst>
          </p:cNvPr>
          <p:cNvSpPr txBox="1"/>
          <p:nvPr/>
        </p:nvSpPr>
        <p:spPr>
          <a:xfrm>
            <a:off x="4874822" y="4299022"/>
            <a:ext cx="3817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Blue cloud: expected relationship given the ratio between INDEL and SNP 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14588-A544-D944-8DBF-DDAB2496F44C}"/>
              </a:ext>
            </a:extLst>
          </p:cNvPr>
          <p:cNvSpPr txBox="1"/>
          <p:nvPr/>
        </p:nvSpPr>
        <p:spPr>
          <a:xfrm>
            <a:off x="4874823" y="4909689"/>
            <a:ext cx="3817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Red dot: the observed relationship consists of a higher concentration of INDELs in fewer regions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72F7A7-549B-1E48-82D3-07194744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3" y="1340879"/>
            <a:ext cx="3978235" cy="39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BF4348-DC40-CA4B-ACAB-57858751D6CD}"/>
              </a:ext>
            </a:extLst>
          </p:cNvPr>
          <p:cNvSpPr/>
          <p:nvPr/>
        </p:nvSpPr>
        <p:spPr>
          <a:xfrm>
            <a:off x="74221" y="1063877"/>
            <a:ext cx="302089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sz="1350" dirty="0"/>
              <a:t>Clustering of INDEL and SNP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6901B-CD73-394C-A99B-673BC55615F4}"/>
              </a:ext>
            </a:extLst>
          </p:cNvPr>
          <p:cNvSpPr txBox="1"/>
          <p:nvPr/>
        </p:nvSpPr>
        <p:spPr>
          <a:xfrm>
            <a:off x="6295406" y="1748790"/>
            <a:ext cx="16740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Variant </a:t>
            </a:r>
            <a:r>
              <a:rPr lang="en-GB" sz="1350"/>
              <a:t>counts with 0</a:t>
            </a:r>
            <a:endParaRPr lang="en-GB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C1791-BB20-DA49-9065-F3CDC728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" y="1463040"/>
            <a:ext cx="6221186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0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74372-F4A7-BC4C-8CCA-81547CB5396E}"/>
              </a:ext>
            </a:extLst>
          </p:cNvPr>
          <p:cNvSpPr/>
          <p:nvPr/>
        </p:nvSpPr>
        <p:spPr>
          <a:xfrm>
            <a:off x="74223" y="1063877"/>
            <a:ext cx="28158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EF84A-A013-CD42-AB7A-EB3B5A5B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20" y="1492512"/>
            <a:ext cx="6145162" cy="43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2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969F1-B674-114B-B3E4-0FB4C9FE44A9}"/>
              </a:ext>
            </a:extLst>
          </p:cNvPr>
          <p:cNvSpPr txBox="1"/>
          <p:nvPr/>
        </p:nvSpPr>
        <p:spPr>
          <a:xfrm>
            <a:off x="2535959" y="1479539"/>
            <a:ext cx="670376" cy="3000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INDELs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5E3FD-F43F-C446-B986-41F070B85DE2}"/>
              </a:ext>
            </a:extLst>
          </p:cNvPr>
          <p:cNvSpPr txBox="1"/>
          <p:nvPr/>
        </p:nvSpPr>
        <p:spPr>
          <a:xfrm>
            <a:off x="5265915" y="2937628"/>
            <a:ext cx="673582" cy="30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E0855-197B-D747-A162-02EBFD66CC04}"/>
              </a:ext>
            </a:extLst>
          </p:cNvPr>
          <p:cNvSpPr txBox="1"/>
          <p:nvPr/>
        </p:nvSpPr>
        <p:spPr>
          <a:xfrm>
            <a:off x="3594753" y="2937631"/>
            <a:ext cx="1000787" cy="30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/>
              <a:t>Non-coding</a:t>
            </a:r>
            <a:endParaRPr lang="en-GB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1765-0790-C94F-B96D-E576B6576D70}"/>
              </a:ext>
            </a:extLst>
          </p:cNvPr>
          <p:cNvSpPr txBox="1"/>
          <p:nvPr/>
        </p:nvSpPr>
        <p:spPr>
          <a:xfrm>
            <a:off x="1701357" y="2116162"/>
            <a:ext cx="881973" cy="3000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06D8-1280-5442-AF0D-E4083F85FBC9}"/>
              </a:ext>
            </a:extLst>
          </p:cNvPr>
          <p:cNvSpPr txBox="1"/>
          <p:nvPr/>
        </p:nvSpPr>
        <p:spPr>
          <a:xfrm>
            <a:off x="3161371" y="2094592"/>
            <a:ext cx="850554" cy="3000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Deletions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12F0E-1934-B447-95AE-5E014D8B94E2}"/>
              </a:ext>
            </a:extLst>
          </p:cNvPr>
          <p:cNvSpPr txBox="1"/>
          <p:nvPr/>
        </p:nvSpPr>
        <p:spPr>
          <a:xfrm>
            <a:off x="6348454" y="3860284"/>
            <a:ext cx="736355" cy="30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Inframe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E155A-D4FD-F641-94BF-E516F3703C44}"/>
              </a:ext>
            </a:extLst>
          </p:cNvPr>
          <p:cNvSpPr txBox="1"/>
          <p:nvPr/>
        </p:nvSpPr>
        <p:spPr>
          <a:xfrm>
            <a:off x="5239279" y="3860284"/>
            <a:ext cx="939360" cy="3000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Frameshift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2F537-75AC-4544-90D4-745293D4D248}"/>
              </a:ext>
            </a:extLst>
          </p:cNvPr>
          <p:cNvSpPr txBox="1"/>
          <p:nvPr/>
        </p:nvSpPr>
        <p:spPr>
          <a:xfrm>
            <a:off x="1067389" y="4650387"/>
            <a:ext cx="1085425" cy="30008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Downstream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0388D-38E9-A84C-8DF6-96DFD4B8DC18}"/>
              </a:ext>
            </a:extLst>
          </p:cNvPr>
          <p:cNvSpPr txBox="1"/>
          <p:nvPr/>
        </p:nvSpPr>
        <p:spPr>
          <a:xfrm>
            <a:off x="79639" y="4650387"/>
            <a:ext cx="875304" cy="30008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Upstream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DB9E5-301E-BB43-85D3-C814582DA22F}"/>
              </a:ext>
            </a:extLst>
          </p:cNvPr>
          <p:cNvSpPr txBox="1"/>
          <p:nvPr/>
        </p:nvSpPr>
        <p:spPr>
          <a:xfrm>
            <a:off x="124058" y="3860284"/>
            <a:ext cx="890757" cy="30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Intergenic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2773B-8756-7842-A692-E2A40ACD638C}"/>
              </a:ext>
            </a:extLst>
          </p:cNvPr>
          <p:cNvSpPr txBox="1"/>
          <p:nvPr/>
        </p:nvSpPr>
        <p:spPr>
          <a:xfrm>
            <a:off x="1185042" y="3860284"/>
            <a:ext cx="888256" cy="30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Intragenic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7036E-8C39-474F-B973-E4CB11F45279}"/>
              </a:ext>
            </a:extLst>
          </p:cNvPr>
          <p:cNvSpPr txBox="1"/>
          <p:nvPr/>
        </p:nvSpPr>
        <p:spPr>
          <a:xfrm>
            <a:off x="3357608" y="3860284"/>
            <a:ext cx="616259" cy="30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Intron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5EB-463A-C041-AE79-856CC87A775D}"/>
              </a:ext>
            </a:extLst>
          </p:cNvPr>
          <p:cNvSpPr txBox="1"/>
          <p:nvPr/>
        </p:nvSpPr>
        <p:spPr>
          <a:xfrm>
            <a:off x="6811314" y="4654467"/>
            <a:ext cx="1412631" cy="30008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Non-synonymous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BC4CB-ED86-A945-9AB4-E03E6FFEE8ED}"/>
              </a:ext>
            </a:extLst>
          </p:cNvPr>
          <p:cNvSpPr txBox="1"/>
          <p:nvPr/>
        </p:nvSpPr>
        <p:spPr>
          <a:xfrm>
            <a:off x="5464826" y="4654467"/>
            <a:ext cx="1078629" cy="30008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Synonymous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85A27-8836-534E-A5A0-EAE52282EBE7}"/>
              </a:ext>
            </a:extLst>
          </p:cNvPr>
          <p:cNvSpPr txBox="1"/>
          <p:nvPr/>
        </p:nvSpPr>
        <p:spPr>
          <a:xfrm>
            <a:off x="7322244" y="5431147"/>
            <a:ext cx="796628" cy="30008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Stop lost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AAE02-768A-5940-8A07-21BF9B35F088}"/>
              </a:ext>
            </a:extLst>
          </p:cNvPr>
          <p:cNvSpPr txBox="1"/>
          <p:nvPr/>
        </p:nvSpPr>
        <p:spPr>
          <a:xfrm>
            <a:off x="3365572" y="4648627"/>
            <a:ext cx="596638" cy="30008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Splice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4F11B-FC9D-0240-9F5C-6DF7F4CF66C5}"/>
              </a:ext>
            </a:extLst>
          </p:cNvPr>
          <p:cNvSpPr txBox="1"/>
          <p:nvPr/>
        </p:nvSpPr>
        <p:spPr>
          <a:xfrm>
            <a:off x="4144960" y="3860284"/>
            <a:ext cx="474810" cy="30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UTR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969FB-85D7-E644-A7D5-FA2C739F4392}"/>
              </a:ext>
            </a:extLst>
          </p:cNvPr>
          <p:cNvSpPr txBox="1"/>
          <p:nvPr/>
        </p:nvSpPr>
        <p:spPr>
          <a:xfrm>
            <a:off x="6554197" y="5431147"/>
            <a:ext cx="815416" cy="30008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Start lost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DFDB3-A073-6243-87E2-60E371AEC615}"/>
              </a:ext>
            </a:extLst>
          </p:cNvPr>
          <p:cNvSpPr txBox="1"/>
          <p:nvPr/>
        </p:nvSpPr>
        <p:spPr>
          <a:xfrm>
            <a:off x="8072690" y="5431147"/>
            <a:ext cx="1013354" cy="300082"/>
          </a:xfrm>
          <a:prstGeom prst="rect">
            <a:avLst/>
          </a:prstGeom>
          <a:noFill/>
          <a:ln w="38100">
            <a:solidFill>
              <a:srgbClr val="0EBA38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Stop gained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9E807-A861-E24F-9754-C9B2541423CB}"/>
              </a:ext>
            </a:extLst>
          </p:cNvPr>
          <p:cNvSpPr txBox="1"/>
          <p:nvPr/>
        </p:nvSpPr>
        <p:spPr>
          <a:xfrm>
            <a:off x="4023191" y="5413783"/>
            <a:ext cx="1153393" cy="30008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Start retained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50847-F987-4A4D-9CA0-AD8FCA4B9ED8}"/>
              </a:ext>
            </a:extLst>
          </p:cNvPr>
          <p:cNvSpPr txBox="1"/>
          <p:nvPr/>
        </p:nvSpPr>
        <p:spPr>
          <a:xfrm>
            <a:off x="5247687" y="5423876"/>
            <a:ext cx="1134606" cy="30008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Stop retained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2E4DE-8CEB-5A4A-9C91-328EAF4D7CE8}"/>
              </a:ext>
            </a:extLst>
          </p:cNvPr>
          <p:cNvSpPr txBox="1"/>
          <p:nvPr/>
        </p:nvSpPr>
        <p:spPr>
          <a:xfrm>
            <a:off x="2243095" y="3860284"/>
            <a:ext cx="945452" cy="30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sz="1350" dirty="0"/>
              <a:t>Regulatory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A9312-240E-4D41-90D6-9FE507E65AE5}"/>
              </a:ext>
            </a:extLst>
          </p:cNvPr>
          <p:cNvSpPr txBox="1"/>
          <p:nvPr/>
        </p:nvSpPr>
        <p:spPr>
          <a:xfrm>
            <a:off x="5980446" y="1479539"/>
            <a:ext cx="531428" cy="30008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SNPs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3BB636-0737-904A-B5A6-C2CA37D86C89}"/>
              </a:ext>
            </a:extLst>
          </p:cNvPr>
          <p:cNvSpPr/>
          <p:nvPr/>
        </p:nvSpPr>
        <p:spPr>
          <a:xfrm>
            <a:off x="5239279" y="2912539"/>
            <a:ext cx="675000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6C6EE-FFC0-DB4C-AE1A-1402525E2E7C}"/>
              </a:ext>
            </a:extLst>
          </p:cNvPr>
          <p:cNvSpPr/>
          <p:nvPr/>
        </p:nvSpPr>
        <p:spPr>
          <a:xfrm>
            <a:off x="3573000" y="2912539"/>
            <a:ext cx="999000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037EA4-61AF-8B48-A7E6-C3866B382C03}"/>
              </a:ext>
            </a:extLst>
          </p:cNvPr>
          <p:cNvSpPr/>
          <p:nvPr/>
        </p:nvSpPr>
        <p:spPr>
          <a:xfrm>
            <a:off x="6325309" y="3838362"/>
            <a:ext cx="742500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D24DC1-9FBE-FD46-9B99-FDCC3B38E74E}"/>
              </a:ext>
            </a:extLst>
          </p:cNvPr>
          <p:cNvSpPr/>
          <p:nvPr/>
        </p:nvSpPr>
        <p:spPr>
          <a:xfrm>
            <a:off x="4113958" y="3837585"/>
            <a:ext cx="480266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055A58-E733-424E-9DD4-28017451C366}"/>
              </a:ext>
            </a:extLst>
          </p:cNvPr>
          <p:cNvSpPr/>
          <p:nvPr/>
        </p:nvSpPr>
        <p:spPr>
          <a:xfrm>
            <a:off x="3329527" y="3836031"/>
            <a:ext cx="620560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DA4AB-BE4A-9C4A-8ECE-B71FA606B98A}"/>
              </a:ext>
            </a:extLst>
          </p:cNvPr>
          <p:cNvSpPr/>
          <p:nvPr/>
        </p:nvSpPr>
        <p:spPr>
          <a:xfrm>
            <a:off x="2213428" y="3838373"/>
            <a:ext cx="947945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0AA0F3-E5F6-B045-85B1-8EB455C6C68B}"/>
              </a:ext>
            </a:extLst>
          </p:cNvPr>
          <p:cNvSpPr/>
          <p:nvPr/>
        </p:nvSpPr>
        <p:spPr>
          <a:xfrm>
            <a:off x="1158232" y="3836031"/>
            <a:ext cx="887038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4A971-9041-5D47-9F5C-8A63B727183A}"/>
              </a:ext>
            </a:extLst>
          </p:cNvPr>
          <p:cNvSpPr/>
          <p:nvPr/>
        </p:nvSpPr>
        <p:spPr>
          <a:xfrm>
            <a:off x="102022" y="3832923"/>
            <a:ext cx="887038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614A9E-5C72-B34D-A342-DBC6A088B5DA}"/>
              </a:ext>
            </a:extLst>
          </p:cNvPr>
          <p:cNvSpPr/>
          <p:nvPr/>
        </p:nvSpPr>
        <p:spPr>
          <a:xfrm>
            <a:off x="50296" y="4625127"/>
            <a:ext cx="887038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8CF914-9F5C-9F46-8007-EBAC81E7F3D6}"/>
              </a:ext>
            </a:extLst>
          </p:cNvPr>
          <p:cNvSpPr/>
          <p:nvPr/>
        </p:nvSpPr>
        <p:spPr>
          <a:xfrm>
            <a:off x="1038044" y="4630966"/>
            <a:ext cx="1093500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F8ABA2-134C-E244-8335-33CBB1B6DBB1}"/>
              </a:ext>
            </a:extLst>
          </p:cNvPr>
          <p:cNvSpPr/>
          <p:nvPr/>
        </p:nvSpPr>
        <p:spPr>
          <a:xfrm>
            <a:off x="3337890" y="4629198"/>
            <a:ext cx="607500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343E1A-BF83-D141-8A71-5D3584DB9CA6}"/>
              </a:ext>
            </a:extLst>
          </p:cNvPr>
          <p:cNvSpPr/>
          <p:nvPr/>
        </p:nvSpPr>
        <p:spPr>
          <a:xfrm>
            <a:off x="6783857" y="4633490"/>
            <a:ext cx="1420200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1E0EE-C5FB-C44B-B644-B5E857CB8852}"/>
              </a:ext>
            </a:extLst>
          </p:cNvPr>
          <p:cNvSpPr/>
          <p:nvPr/>
        </p:nvSpPr>
        <p:spPr>
          <a:xfrm>
            <a:off x="6527200" y="5408739"/>
            <a:ext cx="2543400" cy="3000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35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BB7706-71AF-AA48-94EC-BCDC698FD46C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142344" y="1779623"/>
            <a:ext cx="728805" cy="336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6D7D03-3A91-5A48-8C4A-8EDE3E1E867B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2871149" y="1779623"/>
            <a:ext cx="715501" cy="314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7EC9B3-3F62-A940-9921-F4A4179B9D21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2142342" y="2416246"/>
            <a:ext cx="1930158" cy="496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C5513-CBB8-964F-AEC0-0F54C57E5A9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3586648" y="2394676"/>
            <a:ext cx="485852" cy="517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0A9A53-5B83-1741-8B38-7DFD7397D2B6}"/>
              </a:ext>
            </a:extLst>
          </p:cNvPr>
          <p:cNvCxnSpPr>
            <a:stCxn id="5" idx="2"/>
            <a:endCxn id="26" idx="0"/>
          </p:cNvCxnSpPr>
          <p:nvPr/>
        </p:nvCxnSpPr>
        <p:spPr>
          <a:xfrm>
            <a:off x="2142344" y="2416246"/>
            <a:ext cx="3434437" cy="496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6E8486-8545-6E45-9943-AE028AA2D5EA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3586650" y="2394676"/>
            <a:ext cx="1990131" cy="517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5E47E0-A447-E04E-8EE3-A700B6B3DCC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72500" y="1779621"/>
            <a:ext cx="2173660" cy="1132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7EB152-3A71-614C-B81A-0B37ED0A031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5576781" y="1779621"/>
            <a:ext cx="669381" cy="1132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54A7E5-22EA-A640-A6C9-7F11AD9BB0DD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 flipH="1">
            <a:off x="545543" y="3212621"/>
            <a:ext cx="3526959" cy="620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A3422E-2D34-6A4A-9681-B57D761C8AA9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 flipH="1">
            <a:off x="1601753" y="3212621"/>
            <a:ext cx="2470749" cy="623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84E438-8385-6D4B-B092-B95F0F2F980F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2687401" y="3212621"/>
            <a:ext cx="1385101" cy="625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2FF72C-6417-7846-A7C6-AE8CA4BE1CDB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flipH="1">
            <a:off x="3639809" y="3212621"/>
            <a:ext cx="432693" cy="623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15FD2F-9574-CE45-A694-A16216627B8E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4072502" y="3212621"/>
            <a:ext cx="281591" cy="624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009BA-A1CF-5B4E-BAC5-5F016992F289}"/>
              </a:ext>
            </a:extLst>
          </p:cNvPr>
          <p:cNvCxnSpPr>
            <a:stCxn id="26" idx="2"/>
            <a:endCxn id="8" idx="0"/>
          </p:cNvCxnSpPr>
          <p:nvPr/>
        </p:nvCxnSpPr>
        <p:spPr>
          <a:xfrm>
            <a:off x="5576779" y="3212623"/>
            <a:ext cx="132180" cy="647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4F66C2-49ED-2842-9DDA-0A5DC9D2EFF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5576779" y="3212623"/>
            <a:ext cx="1119780" cy="625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7378F1-FB3F-8244-A4AD-FF45A74516C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493815" y="4133005"/>
            <a:ext cx="51726" cy="492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05F367-64D7-E040-89E4-A2F7DB3F4715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545543" y="4133007"/>
            <a:ext cx="1039253" cy="497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280F7-76E7-7E4D-B624-31796A727743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3639809" y="4136115"/>
            <a:ext cx="1833" cy="493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000D80-A4DA-7845-9760-8F89A1E4FDFD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 flipH="1">
            <a:off x="6004139" y="4138446"/>
            <a:ext cx="692420" cy="516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EB8DE9-9BAE-4A4E-8E93-3664CCC74B41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>
            <a:off x="6696559" y="4138444"/>
            <a:ext cx="797398" cy="49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91FF8B-222C-5E41-9792-2579F2A48E77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4599888" y="4954549"/>
            <a:ext cx="1404253" cy="459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CA2D96-742E-E847-8151-1BFDB0A1F741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5814992" y="4954551"/>
            <a:ext cx="189149" cy="469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21E3A7-B44F-4648-BB1E-23DECDDE42C3}"/>
              </a:ext>
            </a:extLst>
          </p:cNvPr>
          <p:cNvCxnSpPr>
            <a:stCxn id="37" idx="2"/>
          </p:cNvCxnSpPr>
          <p:nvPr/>
        </p:nvCxnSpPr>
        <p:spPr>
          <a:xfrm flipH="1">
            <a:off x="6896265" y="4933574"/>
            <a:ext cx="597692" cy="47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3C231F-B17F-EA48-8B90-AD40C5F43B13}"/>
              </a:ext>
            </a:extLst>
          </p:cNvPr>
          <p:cNvCxnSpPr>
            <a:stCxn id="37" idx="2"/>
          </p:cNvCxnSpPr>
          <p:nvPr/>
        </p:nvCxnSpPr>
        <p:spPr>
          <a:xfrm>
            <a:off x="7493959" y="4933574"/>
            <a:ext cx="1079165" cy="47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EF754E2-CFA4-F743-8EE7-B782EA6EC148}"/>
              </a:ext>
            </a:extLst>
          </p:cNvPr>
          <p:cNvCxnSpPr>
            <a:stCxn id="37" idx="2"/>
          </p:cNvCxnSpPr>
          <p:nvPr/>
        </p:nvCxnSpPr>
        <p:spPr>
          <a:xfrm>
            <a:off x="7493959" y="4933574"/>
            <a:ext cx="166931" cy="480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9CB090B-751E-0544-89C4-FE243B03CA75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5814992" y="4933572"/>
            <a:ext cx="1678967" cy="490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840A8FF-C145-A842-8C1A-418F14A9E249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708959" y="4160366"/>
            <a:ext cx="1784998" cy="47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97D708-7C4A-A845-AAEE-DC9F3A48D53A}"/>
              </a:ext>
            </a:extLst>
          </p:cNvPr>
          <p:cNvSpPr/>
          <p:nvPr/>
        </p:nvSpPr>
        <p:spPr>
          <a:xfrm>
            <a:off x="74223" y="1063877"/>
            <a:ext cx="28158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F269C-45EA-D148-B722-217A8BFBEDCC}"/>
              </a:ext>
            </a:extLst>
          </p:cNvPr>
          <p:cNvSpPr txBox="1"/>
          <p:nvPr/>
        </p:nvSpPr>
        <p:spPr>
          <a:xfrm>
            <a:off x="6567389" y="2488415"/>
            <a:ext cx="2271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/>
              <a:t>TOO MANY COMPARISONS</a:t>
            </a:r>
          </a:p>
        </p:txBody>
      </p:sp>
    </p:spTree>
    <p:extLst>
      <p:ext uri="{BB962C8B-B14F-4D97-AF65-F5344CB8AC3E}">
        <p14:creationId xmlns:p14="http://schemas.microsoft.com/office/powerpoint/2010/main" val="3289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054174-3DB3-8D43-AF58-F4F65501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7" y="1786198"/>
            <a:ext cx="4762005" cy="3571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74223" y="1063877"/>
            <a:ext cx="28158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01C18-0218-964D-8162-8D752E008B02}"/>
              </a:ext>
            </a:extLst>
          </p:cNvPr>
          <p:cNvSpPr txBox="1"/>
          <p:nvPr/>
        </p:nvSpPr>
        <p:spPr>
          <a:xfrm>
            <a:off x="394856" y="5284433"/>
            <a:ext cx="411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Tajima’s D &lt; 0: excess of low frequencies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91CC6-E24F-FA4A-8DC9-FE1969E7996C}"/>
              </a:ext>
            </a:extLst>
          </p:cNvPr>
          <p:cNvSpPr txBox="1"/>
          <p:nvPr/>
        </p:nvSpPr>
        <p:spPr>
          <a:xfrm>
            <a:off x="394855" y="5622879"/>
            <a:ext cx="461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Fay and Wu’s H &gt; 0: </a:t>
            </a:r>
            <a:r>
              <a:rPr lang="en-US" sz="1200" dirty="0"/>
              <a:t>deficit of moderate- and high-frequencies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31511-EDB9-C849-9121-E13296C549C7}"/>
              </a:ext>
            </a:extLst>
          </p:cNvPr>
          <p:cNvSpPr txBox="1"/>
          <p:nvPr/>
        </p:nvSpPr>
        <p:spPr>
          <a:xfrm>
            <a:off x="394854" y="1425037"/>
            <a:ext cx="17295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A way to summarise...</a:t>
            </a:r>
          </a:p>
        </p:txBody>
      </p:sp>
    </p:spTree>
    <p:extLst>
      <p:ext uri="{BB962C8B-B14F-4D97-AF65-F5344CB8AC3E}">
        <p14:creationId xmlns:p14="http://schemas.microsoft.com/office/powerpoint/2010/main" val="158951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D9AAF6CB-8289-CE45-91AB-4B2044467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53157"/>
              </p:ext>
            </p:extLst>
          </p:nvPr>
        </p:nvGraphicFramePr>
        <p:xfrm>
          <a:off x="5229101" y="1786198"/>
          <a:ext cx="2835000" cy="340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500">
                  <a:extLst>
                    <a:ext uri="{9D8B030D-6E8A-4147-A177-3AD203B41FA5}">
                      <a16:colId xmlns:a16="http://schemas.microsoft.com/office/drawing/2014/main" val="936314970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68546823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744904588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94458499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722547086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255470262"/>
                    </a:ext>
                  </a:extLst>
                </a:gridCol>
              </a:tblGrid>
              <a:tr h="567000">
                <a:tc gridSpan="6"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SNPs</a:t>
                      </a:r>
                    </a:p>
                  </a:txBody>
                  <a:tcPr marL="70596" marR="70596" marT="35298" marB="35298" anchor="ctr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extLst>
                  <a:ext uri="{0D108BD9-81ED-4DB2-BD59-A6C34878D82A}">
                    <a16:rowId xmlns:a16="http://schemas.microsoft.com/office/drawing/2014/main" val="2312340407"/>
                  </a:ext>
                </a:extLst>
              </a:tr>
              <a:tr h="567000">
                <a:tc rowSpan="5"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INDELs</a:t>
                      </a:r>
                    </a:p>
                  </a:txBody>
                  <a:tcPr marL="70596" marR="70596" marT="35298" marB="35298" vert="vert270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D,H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All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Non-coding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Coding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Non-synonymous</a:t>
                      </a:r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1784954504"/>
                  </a:ext>
                </a:extLst>
              </a:tr>
              <a:tr h="56700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All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*,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4229002189"/>
                  </a:ext>
                </a:extLst>
              </a:tr>
              <a:tr h="567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Non-coding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*,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2347989587"/>
                  </a:ext>
                </a:extLst>
              </a:tr>
              <a:tr h="56700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Coding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*, *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651276409"/>
                  </a:ext>
                </a:extLst>
              </a:tr>
              <a:tr h="56700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94128" marR="94128" marT="47064" marB="47064"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Non-synonymous</a:t>
                      </a:r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0596" marR="70596" marT="35298" marB="35298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*, *</a:t>
                      </a:r>
                    </a:p>
                  </a:txBody>
                  <a:tcPr marL="70596" marR="70596" marT="35298" marB="35298" anchor="ctr"/>
                </a:tc>
                <a:extLst>
                  <a:ext uri="{0D108BD9-81ED-4DB2-BD59-A6C34878D82A}">
                    <a16:rowId xmlns:a16="http://schemas.microsoft.com/office/drawing/2014/main" val="241616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E14865-E1FA-5249-8311-5210EAE21CD3}"/>
              </a:ext>
            </a:extLst>
          </p:cNvPr>
          <p:cNvSpPr txBox="1"/>
          <p:nvPr/>
        </p:nvSpPr>
        <p:spPr>
          <a:xfrm>
            <a:off x="498766" y="3152001"/>
            <a:ext cx="29854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* = slope is significantly different from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6A448-4E32-4E40-B3AF-E68C781DE72E}"/>
              </a:ext>
            </a:extLst>
          </p:cNvPr>
          <p:cNvSpPr/>
          <p:nvPr/>
        </p:nvSpPr>
        <p:spPr>
          <a:xfrm>
            <a:off x="74223" y="1063877"/>
            <a:ext cx="28158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D158E-AFC2-F541-A5E7-B59349822E8C}"/>
              </a:ext>
            </a:extLst>
          </p:cNvPr>
          <p:cNvSpPr txBox="1"/>
          <p:nvPr/>
        </p:nvSpPr>
        <p:spPr>
          <a:xfrm>
            <a:off x="394854" y="1425037"/>
            <a:ext cx="29493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... And test for similarity of the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E5C6E-BFB0-B043-97C4-61467C6148AA}"/>
              </a:ext>
            </a:extLst>
          </p:cNvPr>
          <p:cNvSpPr txBox="1"/>
          <p:nvPr/>
        </p:nvSpPr>
        <p:spPr>
          <a:xfrm>
            <a:off x="498763" y="2086349"/>
            <a:ext cx="393851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One linear model for each of the four category where</a:t>
            </a:r>
          </a:p>
          <a:p>
            <a:r>
              <a:rPr lang="en-GB" sz="1350" dirty="0"/>
              <a:t>y = D or H</a:t>
            </a:r>
          </a:p>
          <a:p>
            <a:r>
              <a:rPr lang="en-GB" sz="1350" dirty="0"/>
              <a:t>x = factor with two levels, INDELs and SNPs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515D1-B0B6-AF4C-8746-2E7308FC7BE9}"/>
              </a:ext>
            </a:extLst>
          </p:cNvPr>
          <p:cNvCxnSpPr>
            <a:stCxn id="3" idx="2"/>
          </p:cNvCxnSpPr>
          <p:nvPr/>
        </p:nvCxnSpPr>
        <p:spPr>
          <a:xfrm flipH="1">
            <a:off x="1932709" y="3452085"/>
            <a:ext cx="58772" cy="50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D1BEF3-5A68-AA44-943C-1D85386394EA}"/>
              </a:ext>
            </a:extLst>
          </p:cNvPr>
          <p:cNvSpPr txBox="1"/>
          <p:nvPr/>
        </p:nvSpPr>
        <p:spPr>
          <a:xfrm>
            <a:off x="185345" y="3971416"/>
            <a:ext cx="387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INDELs and SNPs differed significantly for D and/or H</a:t>
            </a:r>
          </a:p>
        </p:txBody>
      </p:sp>
    </p:spTree>
    <p:extLst>
      <p:ext uri="{BB962C8B-B14F-4D97-AF65-F5344CB8AC3E}">
        <p14:creationId xmlns:p14="http://schemas.microsoft.com/office/powerpoint/2010/main" val="79650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1F7A85-BFDD-2B4E-95CF-48A4E6A38BB9}"/>
              </a:ext>
            </a:extLst>
          </p:cNvPr>
          <p:cNvSpPr/>
          <p:nvPr/>
        </p:nvSpPr>
        <p:spPr>
          <a:xfrm>
            <a:off x="74221" y="1063877"/>
            <a:ext cx="48798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+mj-lt"/>
              <a:buAutoNum type="arabicPeriod" startAt="2"/>
            </a:pPr>
            <a:r>
              <a:rPr lang="en-GB" sz="1350" dirty="0"/>
              <a:t>Unfolded allele frequency spectra – GC-biased gene conversion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248700-F4DD-FB47-807E-90CD9DADAFA1}"/>
              </a:ext>
            </a:extLst>
          </p:cNvPr>
          <p:cNvGrpSpPr/>
          <p:nvPr/>
        </p:nvGrpSpPr>
        <p:grpSpPr>
          <a:xfrm>
            <a:off x="3196949" y="1593052"/>
            <a:ext cx="2798660" cy="276999"/>
            <a:chOff x="3957210" y="981065"/>
            <a:chExt cx="373154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4F0FF3-CA8A-FC45-A21B-9A9010612847}"/>
                </a:ext>
              </a:extLst>
            </p:cNvPr>
            <p:cNvSpPr txBox="1"/>
            <p:nvPr/>
          </p:nvSpPr>
          <p:spPr>
            <a:xfrm>
              <a:off x="3957210" y="981065"/>
              <a:ext cx="1788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 = Strong = G or 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98497B-711A-AA4B-9D24-9EA32211BDAF}"/>
                </a:ext>
              </a:extLst>
            </p:cNvPr>
            <p:cNvSpPr txBox="1"/>
            <p:nvPr/>
          </p:nvSpPr>
          <p:spPr>
            <a:xfrm>
              <a:off x="5904763" y="981065"/>
              <a:ext cx="1783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W = Weak = A or 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ACAD1D-98FF-C147-9449-E46FCA586681}"/>
              </a:ext>
            </a:extLst>
          </p:cNvPr>
          <p:cNvGrpSpPr/>
          <p:nvPr/>
        </p:nvGrpSpPr>
        <p:grpSpPr>
          <a:xfrm>
            <a:off x="1971316" y="2174923"/>
            <a:ext cx="5244712" cy="278777"/>
            <a:chOff x="2852355" y="2243785"/>
            <a:chExt cx="6992949" cy="3717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7C0115-405B-C54F-8119-7A6A75AA221C}"/>
                </a:ext>
              </a:extLst>
            </p:cNvPr>
            <p:cNvSpPr txBox="1"/>
            <p:nvPr/>
          </p:nvSpPr>
          <p:spPr>
            <a:xfrm>
              <a:off x="6544315" y="2246156"/>
              <a:ext cx="330098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SW = Strong ancestral, Weak derived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E78988-C7F8-FC44-9EEB-4B465F6F4E27}"/>
                </a:ext>
              </a:extLst>
            </p:cNvPr>
            <p:cNvSpPr txBox="1"/>
            <p:nvPr/>
          </p:nvSpPr>
          <p:spPr>
            <a:xfrm>
              <a:off x="2852355" y="2243785"/>
              <a:ext cx="330150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WS = Weak ancestral, Strong derived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2C33838-5ACB-6B4A-BDE6-8CB74EE49D0C}"/>
              </a:ext>
            </a:extLst>
          </p:cNvPr>
          <p:cNvSpPr txBox="1"/>
          <p:nvPr/>
        </p:nvSpPr>
        <p:spPr>
          <a:xfrm>
            <a:off x="3982407" y="2834494"/>
            <a:ext cx="118878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50" dirty="0"/>
              <a:t>D: WS &gt; SW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21FC2-051B-F346-971E-0DE32BD78D00}"/>
              </a:ext>
            </a:extLst>
          </p:cNvPr>
          <p:cNvSpPr txBox="1"/>
          <p:nvPr/>
        </p:nvSpPr>
        <p:spPr>
          <a:xfrm>
            <a:off x="3981202" y="3306538"/>
            <a:ext cx="119039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50" dirty="0"/>
              <a:t>H: WS &lt; SW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E21F49-C7C9-DF48-B12E-BF746B979BCB}"/>
              </a:ext>
            </a:extLst>
          </p:cNvPr>
          <p:cNvGrpSpPr/>
          <p:nvPr/>
        </p:nvGrpSpPr>
        <p:grpSpPr>
          <a:xfrm>
            <a:off x="1349153" y="4251707"/>
            <a:ext cx="6487297" cy="300082"/>
            <a:chOff x="1974933" y="2246156"/>
            <a:chExt cx="8649730" cy="40010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819964-3EC0-184A-BEC8-1E753F91BCE8}"/>
                </a:ext>
              </a:extLst>
            </p:cNvPr>
            <p:cNvSpPr txBox="1"/>
            <p:nvPr/>
          </p:nvSpPr>
          <p:spPr>
            <a:xfrm>
              <a:off x="6544315" y="2246156"/>
              <a:ext cx="4080348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SW = more low and less high frequencies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C77ECA-04CA-F24F-A535-E64A2271E48D}"/>
                </a:ext>
              </a:extLst>
            </p:cNvPr>
            <p:cNvSpPr txBox="1"/>
            <p:nvPr/>
          </p:nvSpPr>
          <p:spPr>
            <a:xfrm>
              <a:off x="1974933" y="2246156"/>
              <a:ext cx="4080947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WS = less low and more high frequencies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92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5991</TotalTime>
  <Words>1048</Words>
  <Application>Microsoft Macintosh PowerPoint</Application>
  <PresentationFormat>On-screen Show (4:3)</PresentationFormat>
  <Paragraphs>453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</vt:lpstr>
      <vt:lpstr>Cambria Math</vt:lpstr>
      <vt:lpstr>Office Theme</vt:lpstr>
      <vt:lpstr>Short INDELS: genetic markers for divergence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INDELS: genetic markers for adaptive divergence</dc:title>
  <dc:creator>Samuel Perini</dc:creator>
  <cp:lastModifiedBy>Samuel Perini</cp:lastModifiedBy>
  <cp:revision>97</cp:revision>
  <dcterms:created xsi:type="dcterms:W3CDTF">2020-08-27T10:18:05Z</dcterms:created>
  <dcterms:modified xsi:type="dcterms:W3CDTF">2020-10-21T06:27:17Z</dcterms:modified>
</cp:coreProperties>
</file>