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A38"/>
    <a:srgbClr val="619CFF"/>
    <a:srgbClr val="F8766C"/>
    <a:srgbClr val="91C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3"/>
    <p:restoredTop sz="94780"/>
  </p:normalViewPr>
  <p:slideViewPr>
    <p:cSldViewPr snapToGrid="0" snapToObjects="1">
      <p:cViewPr varScale="1">
        <p:scale>
          <a:sx n="115" d="100"/>
          <a:sy n="115" d="100"/>
        </p:scale>
        <p:origin x="24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03C6-BB32-1847-9BA4-6A93FF920BE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2D0F-F41E-7742-88B9-1534E3544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06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A30-EE56-EF4F-AE48-3EA520AB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1822-EFC3-A24D-92F6-BCE57D11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FB74-98AA-554B-BF49-01868F7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63ED-AA78-404D-8303-07B32B1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BB61-F904-7741-B59B-991635CD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3EA-25EE-214A-90EE-5E5B5A6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F972-3848-784F-9D4F-BD5D15E3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8CFE-741A-F74F-BE6D-240473A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E30-86B7-2848-9FB8-C50E48F2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76E2-6AD7-034F-980B-EF397200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1D199-53D1-1447-8B18-0D423ECC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9D2D-F40D-C74E-8224-4672412A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6DA9-C034-2149-84C4-1453B6F2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1245-3ABA-054A-9D71-DB466C65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8EDB-33E8-AC46-9F62-7D5EA9C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DB83-1920-CB41-88A0-63C7EEAE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EC39-D8F4-B246-8673-210F0ACF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CBD2-241B-F448-BECC-562B8B7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919-0BEE-A243-BC91-570DF9F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303-6994-EA45-95B5-7127C47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B7CF-90ED-684C-8C6A-94CF2624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ECA3-A047-A249-A231-ECB06737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A199-E784-0C44-820A-4CA086E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21C4-3742-FF4C-972B-308BD10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55FA-E324-6E44-AE7C-F27D1D2D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9F12-A1A9-D644-9572-024649E0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C7AE-9F96-404D-A442-12944F86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5118-8596-1E4C-A54A-3CE81D1D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3C50-AB35-BE44-B81D-9C53F93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7078-BF59-0742-A103-6A685C4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F93A0-EFCB-974F-AE6D-7D246AD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9B73-A02E-0548-8ED8-90DDF6D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3F96-7DB9-394D-A50E-570B6402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9EEA-2525-184F-B9EF-35C5652D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4EB5A-F5A2-334F-9029-B55D14F6D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056C-067E-5945-ADC8-90851434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2E0E5-6D87-BE44-8F8D-BF4C557C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A609-42F8-C740-98C2-A58D3FD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137A-77E8-A54C-9BB6-553FCEC1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54A-E00B-F047-9D56-1D746CE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CC72-4BFD-2046-A9B9-4334A1C9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12B-FE94-5C43-A1A6-94A05B4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8C94-FC42-7245-BD7B-A859DF0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3E271-EBF9-9744-9704-6D9CB4E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66FAE-BF4D-7C43-8038-53688A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C04F-C60D-3941-9EAC-829BD5C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EFB8-CAAC-5F45-94FA-8E6216ED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0ABC-3FC9-C84C-8E89-48BD1C60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022BC-1D31-384E-8E58-F3F188FC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AB82-2421-6240-ABC2-0A21A99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0EA3-7D9D-3D48-9B2D-C0C4E10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4016-7D7E-C44A-B8B6-7DE385F3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95D2-9CF0-E04C-81EA-801DE9B7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D417D-AA2D-8C47-BBB0-020D0E57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C8A5-7CCB-CA46-804E-4126B91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2D63-7A51-F34E-929E-1B6276B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1B0A-405B-B74F-9EE9-A627966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5AB8A-ADE1-BA44-812D-C4F1BF4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9B4ED-FAC8-8442-B918-911406C7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6316-0CFF-3649-B861-652A3CB8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110A-9DAF-E34A-A9DD-F85EED80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670-22DA-CE45-BF19-C0B19D676291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D311-A86D-F349-90AA-E1DA747A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B1CA-1625-B140-8CDC-9A1F9028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D54-29CB-FC4F-8921-0635126A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 INDELS: genetic markers for adaptive divergence</a:t>
            </a:r>
          </a:p>
        </p:txBody>
      </p:sp>
    </p:spTree>
    <p:extLst>
      <p:ext uri="{BB962C8B-B14F-4D97-AF65-F5344CB8AC3E}">
        <p14:creationId xmlns:p14="http://schemas.microsoft.com/office/powerpoint/2010/main" val="17905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05133-9CEF-0040-974C-6E6A43929D30}"/>
              </a:ext>
            </a:extLst>
          </p:cNvPr>
          <p:cNvSpPr txBox="1"/>
          <p:nvPr/>
        </p:nvSpPr>
        <p:spPr>
          <a:xfrm>
            <a:off x="1076446" y="868101"/>
            <a:ext cx="786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Divergent natural selection vs neutral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Species with high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Systems with imperfect genomes can still contain useful functional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17CCC-4934-B542-8466-8FABD072DFE2}"/>
              </a:ext>
            </a:extLst>
          </p:cNvPr>
          <p:cNvSpPr txBox="1"/>
          <p:nvPr/>
        </p:nvSpPr>
        <p:spPr>
          <a:xfrm>
            <a:off x="1250066" y="3113590"/>
            <a:ext cx="4348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Clustering of (different types) markers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Unfolded allele frequency spectra (</a:t>
            </a:r>
            <a:r>
              <a:rPr lang="en-GB" dirty="0" err="1"/>
              <a:t>uAFS</a:t>
            </a:r>
            <a:r>
              <a:rPr lang="en-GB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Outlier sharing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Distributions of cline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75A65-E5F2-544E-A20B-4AC528CC804B}"/>
              </a:ext>
            </a:extLst>
          </p:cNvPr>
          <p:cNvSpPr txBox="1"/>
          <p:nvPr/>
        </p:nvSpPr>
        <p:spPr>
          <a:xfrm>
            <a:off x="1076446" y="498769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aspects of the short INDELs paper: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2EF19-BA6B-6245-89EB-9D22A3FCE7F3}"/>
              </a:ext>
            </a:extLst>
          </p:cNvPr>
          <p:cNvSpPr txBox="1"/>
          <p:nvPr/>
        </p:nvSpPr>
        <p:spPr>
          <a:xfrm>
            <a:off x="1091112" y="2744258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INDEL-SNP comparisons:</a:t>
            </a:r>
          </a:p>
        </p:txBody>
      </p:sp>
    </p:spTree>
    <p:extLst>
      <p:ext uri="{BB962C8B-B14F-4D97-AF65-F5344CB8AC3E}">
        <p14:creationId xmlns:p14="http://schemas.microsoft.com/office/powerpoint/2010/main" val="173221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969F1-B674-114B-B3E4-0FB4C9FE44A9}"/>
              </a:ext>
            </a:extLst>
          </p:cNvPr>
          <p:cNvSpPr txBox="1"/>
          <p:nvPr/>
        </p:nvSpPr>
        <p:spPr>
          <a:xfrm>
            <a:off x="3381278" y="473469"/>
            <a:ext cx="83388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5E3FD-F43F-C446-B986-41F070B85DE2}"/>
              </a:ext>
            </a:extLst>
          </p:cNvPr>
          <p:cNvSpPr txBox="1"/>
          <p:nvPr/>
        </p:nvSpPr>
        <p:spPr>
          <a:xfrm>
            <a:off x="7021220" y="2417588"/>
            <a:ext cx="83548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E0855-197B-D747-A162-02EBFD66CC04}"/>
              </a:ext>
            </a:extLst>
          </p:cNvPr>
          <p:cNvSpPr txBox="1"/>
          <p:nvPr/>
        </p:nvSpPr>
        <p:spPr>
          <a:xfrm>
            <a:off x="4793000" y="2417591"/>
            <a:ext cx="127118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/>
              <a:t>Non-coding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1765-0790-C94F-B96D-E576B6576D70}"/>
              </a:ext>
            </a:extLst>
          </p:cNvPr>
          <p:cNvSpPr txBox="1"/>
          <p:nvPr/>
        </p:nvSpPr>
        <p:spPr>
          <a:xfrm>
            <a:off x="2268473" y="1322300"/>
            <a:ext cx="111280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06D8-1280-5442-AF0D-E4083F85FBC9}"/>
              </a:ext>
            </a:extLst>
          </p:cNvPr>
          <p:cNvSpPr txBox="1"/>
          <p:nvPr/>
        </p:nvSpPr>
        <p:spPr>
          <a:xfrm>
            <a:off x="4215161" y="1293540"/>
            <a:ext cx="1073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Deletions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12F0E-1934-B447-95AE-5E014D8B94E2}"/>
              </a:ext>
            </a:extLst>
          </p:cNvPr>
          <p:cNvSpPr txBox="1"/>
          <p:nvPr/>
        </p:nvSpPr>
        <p:spPr>
          <a:xfrm>
            <a:off x="8464602" y="3647796"/>
            <a:ext cx="91916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E155A-D4FD-F641-94BF-E516F3703C44}"/>
              </a:ext>
            </a:extLst>
          </p:cNvPr>
          <p:cNvSpPr txBox="1"/>
          <p:nvPr/>
        </p:nvSpPr>
        <p:spPr>
          <a:xfrm>
            <a:off x="6985705" y="3647796"/>
            <a:ext cx="118821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Frameshift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2F537-75AC-4544-90D4-745293D4D248}"/>
              </a:ext>
            </a:extLst>
          </p:cNvPr>
          <p:cNvSpPr txBox="1"/>
          <p:nvPr/>
        </p:nvSpPr>
        <p:spPr>
          <a:xfrm>
            <a:off x="1423182" y="4701266"/>
            <a:ext cx="1386855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Downstream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0388D-38E9-A84C-8DF6-96DFD4B8DC18}"/>
              </a:ext>
            </a:extLst>
          </p:cNvPr>
          <p:cNvSpPr txBox="1"/>
          <p:nvPr/>
        </p:nvSpPr>
        <p:spPr>
          <a:xfrm>
            <a:off x="106185" y="4701266"/>
            <a:ext cx="1104470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Upstream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DB9E5-301E-BB43-85D3-C814582DA22F}"/>
              </a:ext>
            </a:extLst>
          </p:cNvPr>
          <p:cNvSpPr txBox="1"/>
          <p:nvPr/>
        </p:nvSpPr>
        <p:spPr>
          <a:xfrm>
            <a:off x="165407" y="3647796"/>
            <a:ext cx="112396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Intergenic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2773B-8756-7842-A692-E2A40ACD638C}"/>
              </a:ext>
            </a:extLst>
          </p:cNvPr>
          <p:cNvSpPr txBox="1"/>
          <p:nvPr/>
        </p:nvSpPr>
        <p:spPr>
          <a:xfrm>
            <a:off x="1580056" y="3647796"/>
            <a:ext cx="112005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Intragenic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7036E-8C39-474F-B973-E4CB11F45279}"/>
              </a:ext>
            </a:extLst>
          </p:cNvPr>
          <p:cNvSpPr txBox="1"/>
          <p:nvPr/>
        </p:nvSpPr>
        <p:spPr>
          <a:xfrm>
            <a:off x="4476807" y="3647796"/>
            <a:ext cx="759119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Intron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5EB-463A-C041-AE79-856CC87A775D}"/>
              </a:ext>
            </a:extLst>
          </p:cNvPr>
          <p:cNvSpPr txBox="1"/>
          <p:nvPr/>
        </p:nvSpPr>
        <p:spPr>
          <a:xfrm>
            <a:off x="9081748" y="4706706"/>
            <a:ext cx="1820883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Non-synonymous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BC4CB-ED86-A945-9AB4-E03E6FFEE8ED}"/>
              </a:ext>
            </a:extLst>
          </p:cNvPr>
          <p:cNvSpPr txBox="1"/>
          <p:nvPr/>
        </p:nvSpPr>
        <p:spPr>
          <a:xfrm>
            <a:off x="7286432" y="4706706"/>
            <a:ext cx="137499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Synonymous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85A27-8836-534E-A5A0-EAE52282EBE7}"/>
              </a:ext>
            </a:extLst>
          </p:cNvPr>
          <p:cNvSpPr txBox="1"/>
          <p:nvPr/>
        </p:nvSpPr>
        <p:spPr>
          <a:xfrm>
            <a:off x="9762992" y="5742279"/>
            <a:ext cx="1000595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Stop lost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AAE02-768A-5940-8A07-21BF9B35F088}"/>
              </a:ext>
            </a:extLst>
          </p:cNvPr>
          <p:cNvSpPr txBox="1"/>
          <p:nvPr/>
        </p:nvSpPr>
        <p:spPr>
          <a:xfrm>
            <a:off x="4487430" y="4698920"/>
            <a:ext cx="731290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Splice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4F11B-FC9D-0240-9F5C-6DF7F4CF66C5}"/>
              </a:ext>
            </a:extLst>
          </p:cNvPr>
          <p:cNvSpPr txBox="1"/>
          <p:nvPr/>
        </p:nvSpPr>
        <p:spPr>
          <a:xfrm>
            <a:off x="5526613" y="3647796"/>
            <a:ext cx="56938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UTR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969FB-85D7-E644-A7D5-FA2C739F4392}"/>
              </a:ext>
            </a:extLst>
          </p:cNvPr>
          <p:cNvSpPr txBox="1"/>
          <p:nvPr/>
        </p:nvSpPr>
        <p:spPr>
          <a:xfrm>
            <a:off x="8738929" y="5742279"/>
            <a:ext cx="1024063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Start lost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DFDB3-A073-6243-87E2-60E371AEC615}"/>
              </a:ext>
            </a:extLst>
          </p:cNvPr>
          <p:cNvSpPr txBox="1"/>
          <p:nvPr/>
        </p:nvSpPr>
        <p:spPr>
          <a:xfrm>
            <a:off x="10763587" y="5742279"/>
            <a:ext cx="1289007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Stop gained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9E807-A861-E24F-9754-C9B2541423CB}"/>
              </a:ext>
            </a:extLst>
          </p:cNvPr>
          <p:cNvSpPr txBox="1"/>
          <p:nvPr/>
        </p:nvSpPr>
        <p:spPr>
          <a:xfrm>
            <a:off x="5364252" y="5719127"/>
            <a:ext cx="147322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Start retained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50847-F987-4A4D-9CA0-AD8FCA4B9ED8}"/>
              </a:ext>
            </a:extLst>
          </p:cNvPr>
          <p:cNvSpPr txBox="1"/>
          <p:nvPr/>
        </p:nvSpPr>
        <p:spPr>
          <a:xfrm>
            <a:off x="6996916" y="5732585"/>
            <a:ext cx="1449756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Stop retained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2E4DE-8CEB-5A4A-9C91-328EAF4D7CE8}"/>
              </a:ext>
            </a:extLst>
          </p:cNvPr>
          <p:cNvSpPr txBox="1"/>
          <p:nvPr/>
        </p:nvSpPr>
        <p:spPr>
          <a:xfrm>
            <a:off x="2990793" y="3647796"/>
            <a:ext cx="119532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Regulatory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A9312-240E-4D41-90D6-9FE507E65AE5}"/>
              </a:ext>
            </a:extLst>
          </p:cNvPr>
          <p:cNvSpPr txBox="1"/>
          <p:nvPr/>
        </p:nvSpPr>
        <p:spPr>
          <a:xfrm>
            <a:off x="7973928" y="473469"/>
            <a:ext cx="64434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SNPs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B636-0737-904A-B5A6-C2CA37D86C89}"/>
              </a:ext>
            </a:extLst>
          </p:cNvPr>
          <p:cNvSpPr/>
          <p:nvPr/>
        </p:nvSpPr>
        <p:spPr>
          <a:xfrm>
            <a:off x="6985705" y="2384136"/>
            <a:ext cx="90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6C6EE-FFC0-DB4C-AE1A-1402525E2E7C}"/>
              </a:ext>
            </a:extLst>
          </p:cNvPr>
          <p:cNvSpPr/>
          <p:nvPr/>
        </p:nvSpPr>
        <p:spPr>
          <a:xfrm>
            <a:off x="4764000" y="2384136"/>
            <a:ext cx="1332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037EA4-61AF-8B48-A7E6-C3866B382C03}"/>
              </a:ext>
            </a:extLst>
          </p:cNvPr>
          <p:cNvSpPr/>
          <p:nvPr/>
        </p:nvSpPr>
        <p:spPr>
          <a:xfrm>
            <a:off x="8433745" y="3618566"/>
            <a:ext cx="99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24DC1-9FBE-FD46-9B99-FDCC3B38E74E}"/>
              </a:ext>
            </a:extLst>
          </p:cNvPr>
          <p:cNvSpPr/>
          <p:nvPr/>
        </p:nvSpPr>
        <p:spPr>
          <a:xfrm>
            <a:off x="5485277" y="3617530"/>
            <a:ext cx="640354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055A58-E733-424E-9DD4-28017451C366}"/>
              </a:ext>
            </a:extLst>
          </p:cNvPr>
          <p:cNvSpPr/>
          <p:nvPr/>
        </p:nvSpPr>
        <p:spPr>
          <a:xfrm>
            <a:off x="4439369" y="3615458"/>
            <a:ext cx="827413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DA4AB-BE4A-9C4A-8ECE-B71FA606B98A}"/>
              </a:ext>
            </a:extLst>
          </p:cNvPr>
          <p:cNvSpPr/>
          <p:nvPr/>
        </p:nvSpPr>
        <p:spPr>
          <a:xfrm>
            <a:off x="2951234" y="3618581"/>
            <a:ext cx="126392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0AA0F3-E5F6-B045-85B1-8EB455C6C68B}"/>
              </a:ext>
            </a:extLst>
          </p:cNvPr>
          <p:cNvSpPr/>
          <p:nvPr/>
        </p:nvSpPr>
        <p:spPr>
          <a:xfrm>
            <a:off x="1544309" y="3615458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4A971-9041-5D47-9F5C-8A63B727183A}"/>
              </a:ext>
            </a:extLst>
          </p:cNvPr>
          <p:cNvSpPr/>
          <p:nvPr/>
        </p:nvSpPr>
        <p:spPr>
          <a:xfrm>
            <a:off x="136029" y="3611314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614A9E-5C72-B34D-A342-DBC6A088B5DA}"/>
              </a:ext>
            </a:extLst>
          </p:cNvPr>
          <p:cNvSpPr/>
          <p:nvPr/>
        </p:nvSpPr>
        <p:spPr>
          <a:xfrm>
            <a:off x="67061" y="4667586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8CF914-9F5C-9F46-8007-EBAC81E7F3D6}"/>
              </a:ext>
            </a:extLst>
          </p:cNvPr>
          <p:cNvSpPr/>
          <p:nvPr/>
        </p:nvSpPr>
        <p:spPr>
          <a:xfrm>
            <a:off x="1384059" y="4675372"/>
            <a:ext cx="1458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F8ABA2-134C-E244-8335-33CBB1B6DBB1}"/>
              </a:ext>
            </a:extLst>
          </p:cNvPr>
          <p:cNvSpPr/>
          <p:nvPr/>
        </p:nvSpPr>
        <p:spPr>
          <a:xfrm>
            <a:off x="4450520" y="4673014"/>
            <a:ext cx="81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343E1A-BF83-D141-8A71-5D3584DB9CA6}"/>
              </a:ext>
            </a:extLst>
          </p:cNvPr>
          <p:cNvSpPr/>
          <p:nvPr/>
        </p:nvSpPr>
        <p:spPr>
          <a:xfrm>
            <a:off x="9045143" y="4678737"/>
            <a:ext cx="18936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1E0EE-C5FB-C44B-B644-B5E857CB8852}"/>
              </a:ext>
            </a:extLst>
          </p:cNvPr>
          <p:cNvSpPr/>
          <p:nvPr/>
        </p:nvSpPr>
        <p:spPr>
          <a:xfrm>
            <a:off x="8702933" y="5712402"/>
            <a:ext cx="33912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BB7706-71AF-AA48-94EC-BCDC698FD46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824876" y="842801"/>
            <a:ext cx="973344" cy="47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6D7D03-3A91-5A48-8C4A-8EDE3E1E867B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3798220" y="842801"/>
            <a:ext cx="953498" cy="450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7EC9B3-3F62-A940-9921-F4A4179B9D21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2824876" y="1691632"/>
            <a:ext cx="2605124" cy="692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C5513-CBB8-964F-AEC0-0F54C57E5A9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4751718" y="1662872"/>
            <a:ext cx="678282" cy="721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0A9A53-5B83-1741-8B38-7DFD7397D2B6}"/>
              </a:ext>
            </a:extLst>
          </p:cNvPr>
          <p:cNvCxnSpPr>
            <a:stCxn id="5" idx="2"/>
            <a:endCxn id="26" idx="0"/>
          </p:cNvCxnSpPr>
          <p:nvPr/>
        </p:nvCxnSpPr>
        <p:spPr>
          <a:xfrm>
            <a:off x="2824876" y="1691632"/>
            <a:ext cx="4610829" cy="692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6E8486-8545-6E45-9943-AE028AA2D5EA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4751718" y="1662872"/>
            <a:ext cx="2683987" cy="721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5E47E0-A447-E04E-8EE3-A700B6B3DCC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5430000" y="842801"/>
            <a:ext cx="2866100" cy="154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7EB152-3A71-614C-B81A-0B37ED0A031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435705" y="842801"/>
            <a:ext cx="860395" cy="154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54A7E5-22EA-A640-A6C9-7F11AD9BB0DD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 flipH="1">
            <a:off x="727388" y="2816136"/>
            <a:ext cx="4702612" cy="795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A3422E-2D34-6A4A-9681-B57D761C8AA9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 flipH="1">
            <a:off x="2135668" y="2816136"/>
            <a:ext cx="3294332" cy="79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84E438-8385-6D4B-B092-B95F0F2F980F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3583198" y="2816136"/>
            <a:ext cx="1846802" cy="802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2FF72C-6417-7846-A7C6-AE8CA4BE1CDB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flipH="1">
            <a:off x="4853076" y="2816136"/>
            <a:ext cx="576924" cy="79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15FD2F-9574-CE45-A694-A16216627B8E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5430000" y="2816136"/>
            <a:ext cx="375454" cy="801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009BA-A1CF-5B4E-BAC5-5F016992F289}"/>
              </a:ext>
            </a:extLst>
          </p:cNvPr>
          <p:cNvCxnSpPr>
            <a:stCxn id="26" idx="2"/>
            <a:endCxn id="8" idx="0"/>
          </p:cNvCxnSpPr>
          <p:nvPr/>
        </p:nvCxnSpPr>
        <p:spPr>
          <a:xfrm>
            <a:off x="7435705" y="2816136"/>
            <a:ext cx="144105" cy="831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4F66C2-49ED-2842-9DDA-0A5DC9D2EFF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435705" y="2816136"/>
            <a:ext cx="1493040" cy="80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7378F1-FB3F-8244-A4AD-FF45A74516C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658420" y="4043314"/>
            <a:ext cx="68968" cy="624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05F367-64D7-E040-89E4-A2F7DB3F4715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727388" y="4043314"/>
            <a:ext cx="1385671" cy="63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280F7-76E7-7E4D-B624-31796A727743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4853076" y="4047458"/>
            <a:ext cx="2444" cy="625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000D80-A4DA-7845-9760-8F89A1E4FDFD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 flipH="1">
            <a:off x="7973928" y="4050566"/>
            <a:ext cx="954817" cy="656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EB8DE9-9BAE-4A4E-8E93-3664CCC74B4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>
            <a:off x="8928745" y="4050566"/>
            <a:ext cx="1063198" cy="628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91FF8B-222C-5E41-9792-2579F2A48E77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6100864" y="5076038"/>
            <a:ext cx="1873064" cy="643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CA2D96-742E-E847-8151-1BFDB0A1F741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7721794" y="5076038"/>
            <a:ext cx="252134" cy="656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21E3A7-B44F-4648-BB1E-23DECDDE42C3}"/>
              </a:ext>
            </a:extLst>
          </p:cNvPr>
          <p:cNvCxnSpPr>
            <a:stCxn id="37" idx="2"/>
          </p:cNvCxnSpPr>
          <p:nvPr/>
        </p:nvCxnSpPr>
        <p:spPr>
          <a:xfrm flipH="1">
            <a:off x="9195018" y="5110737"/>
            <a:ext cx="796925" cy="60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3C231F-B17F-EA48-8B90-AD40C5F43B13}"/>
              </a:ext>
            </a:extLst>
          </p:cNvPr>
          <p:cNvCxnSpPr>
            <a:stCxn id="37" idx="2"/>
          </p:cNvCxnSpPr>
          <p:nvPr/>
        </p:nvCxnSpPr>
        <p:spPr>
          <a:xfrm>
            <a:off x="9991943" y="5110737"/>
            <a:ext cx="1438885" cy="60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EF754E2-CFA4-F743-8EE7-B782EA6EC148}"/>
              </a:ext>
            </a:extLst>
          </p:cNvPr>
          <p:cNvCxnSpPr>
            <a:stCxn id="37" idx="2"/>
          </p:cNvCxnSpPr>
          <p:nvPr/>
        </p:nvCxnSpPr>
        <p:spPr>
          <a:xfrm>
            <a:off x="9991943" y="5110737"/>
            <a:ext cx="222574" cy="608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9CB090B-751E-0544-89C4-FE243B03CA75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7721794" y="5110737"/>
            <a:ext cx="2270149" cy="621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40A8FF-C145-A842-8C1A-418F14A9E249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7579810" y="4017128"/>
            <a:ext cx="2412133" cy="661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67FED-0BFB-CB4E-913B-B8B586FA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2857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FC3BD-B8C6-EF4E-9710-55F9E857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143" y="0"/>
            <a:ext cx="5142857" cy="36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0E5C3F-73E8-9145-8127-BCED947F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714" y="3258000"/>
            <a:ext cx="514285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F6CD1B-C711-254F-A0D6-714C177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2857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D7FF9-2595-3B46-9840-AA5FC42C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143" y="0"/>
            <a:ext cx="5142857" cy="36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25FFD8-0A81-054D-A15B-41223CB7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571" y="3258000"/>
            <a:ext cx="514285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D6925-4CD7-C545-B456-6B1095D358BE}"/>
              </a:ext>
            </a:extLst>
          </p:cNvPr>
          <p:cNvSpPr/>
          <p:nvPr/>
        </p:nvSpPr>
        <p:spPr>
          <a:xfrm>
            <a:off x="293914" y="329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biased gene conversion is common, the SFS might differ depending on whether the ancestral allele was A,C,G or 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11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F91D12-60F2-994B-AC21-13DFDFF91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3459"/>
              </p:ext>
            </p:extLst>
          </p:nvPr>
        </p:nvGraphicFramePr>
        <p:xfrm>
          <a:off x="228601" y="174172"/>
          <a:ext cx="5758542" cy="5363992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919515">
                  <a:extLst>
                    <a:ext uri="{9D8B030D-6E8A-4147-A177-3AD203B41FA5}">
                      <a16:colId xmlns:a16="http://schemas.microsoft.com/office/drawing/2014/main" val="2923626518"/>
                    </a:ext>
                  </a:extLst>
                </a:gridCol>
                <a:gridCol w="579071">
                  <a:extLst>
                    <a:ext uri="{9D8B030D-6E8A-4147-A177-3AD203B41FA5}">
                      <a16:colId xmlns:a16="http://schemas.microsoft.com/office/drawing/2014/main" val="452554895"/>
                    </a:ext>
                  </a:extLst>
                </a:gridCol>
                <a:gridCol w="804266">
                  <a:extLst>
                    <a:ext uri="{9D8B030D-6E8A-4147-A177-3AD203B41FA5}">
                      <a16:colId xmlns:a16="http://schemas.microsoft.com/office/drawing/2014/main" val="561882411"/>
                    </a:ext>
                  </a:extLst>
                </a:gridCol>
                <a:gridCol w="686308">
                  <a:extLst>
                    <a:ext uri="{9D8B030D-6E8A-4147-A177-3AD203B41FA5}">
                      <a16:colId xmlns:a16="http://schemas.microsoft.com/office/drawing/2014/main" val="2288600022"/>
                    </a:ext>
                  </a:extLst>
                </a:gridCol>
                <a:gridCol w="589794">
                  <a:extLst>
                    <a:ext uri="{9D8B030D-6E8A-4147-A177-3AD203B41FA5}">
                      <a16:colId xmlns:a16="http://schemas.microsoft.com/office/drawing/2014/main" val="1556746078"/>
                    </a:ext>
                  </a:extLst>
                </a:gridCol>
                <a:gridCol w="589794">
                  <a:extLst>
                    <a:ext uri="{9D8B030D-6E8A-4147-A177-3AD203B41FA5}">
                      <a16:colId xmlns:a16="http://schemas.microsoft.com/office/drawing/2014/main" val="1739187260"/>
                    </a:ext>
                  </a:extLst>
                </a:gridCol>
                <a:gridCol w="589794">
                  <a:extLst>
                    <a:ext uri="{9D8B030D-6E8A-4147-A177-3AD203B41FA5}">
                      <a16:colId xmlns:a16="http://schemas.microsoft.com/office/drawing/2014/main" val="3506428114"/>
                    </a:ext>
                  </a:extLst>
                </a:gridCol>
              </a:tblGrid>
              <a:tr h="219964"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Ontology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Deletion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991837355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Coding sequence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60823624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chromosome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454360514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duplication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566176233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inversion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5516208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Inframe 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76129378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Disruptive inframe 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947686707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Inframe deletion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559747122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Disruptive inframe deletion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634610650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Downstream gene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98522795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Exon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98371217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Exon loss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354176574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Frameshift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51414336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Gene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112909057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Feature ablation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877531148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Gene fusion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31589672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Bidirectional gene fusion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320174973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Rearranged at DNA level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07584808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Intergenic region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62142385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Conserved intergenic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111761948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Intragenic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897051480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Intron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783669870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Conserved intron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075171317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miRNA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194223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F1CD4-41BA-1940-8BFF-0CA3A4D9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225"/>
              </p:ext>
            </p:extLst>
          </p:nvPr>
        </p:nvGraphicFramePr>
        <p:xfrm>
          <a:off x="6204858" y="174172"/>
          <a:ext cx="5758543" cy="5381726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362199">
                  <a:extLst>
                    <a:ext uri="{9D8B030D-6E8A-4147-A177-3AD203B41FA5}">
                      <a16:colId xmlns:a16="http://schemas.microsoft.com/office/drawing/2014/main" val="2894905876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2314591802"/>
                    </a:ext>
                  </a:extLst>
                </a:gridCol>
                <a:gridCol w="745304">
                  <a:extLst>
                    <a:ext uri="{9D8B030D-6E8A-4147-A177-3AD203B41FA5}">
                      <a16:colId xmlns:a16="http://schemas.microsoft.com/office/drawing/2014/main" val="220046480"/>
                    </a:ext>
                  </a:extLst>
                </a:gridCol>
                <a:gridCol w="478184">
                  <a:extLst>
                    <a:ext uri="{9D8B030D-6E8A-4147-A177-3AD203B41FA5}">
                      <a16:colId xmlns:a16="http://schemas.microsoft.com/office/drawing/2014/main" val="3818953595"/>
                    </a:ext>
                  </a:extLst>
                </a:gridCol>
                <a:gridCol w="539228">
                  <a:extLst>
                    <a:ext uri="{9D8B030D-6E8A-4147-A177-3AD203B41FA5}">
                      <a16:colId xmlns:a16="http://schemas.microsoft.com/office/drawing/2014/main" val="228894490"/>
                    </a:ext>
                  </a:extLst>
                </a:gridCol>
                <a:gridCol w="539228">
                  <a:extLst>
                    <a:ext uri="{9D8B030D-6E8A-4147-A177-3AD203B41FA5}">
                      <a16:colId xmlns:a16="http://schemas.microsoft.com/office/drawing/2014/main" val="499626063"/>
                    </a:ext>
                  </a:extLst>
                </a:gridCol>
                <a:gridCol w="539228">
                  <a:extLst>
                    <a:ext uri="{9D8B030D-6E8A-4147-A177-3AD203B41FA5}">
                      <a16:colId xmlns:a16="http://schemas.microsoft.com/office/drawing/2014/main" val="2920147501"/>
                    </a:ext>
                  </a:extLst>
                </a:gridCol>
              </a:tblGrid>
              <a:tr h="254865"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Ontology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Deletion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289563073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Missense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65437815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Initiator codon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96942135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retained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583258939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Protein protein contact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38972840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Structural interaction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562795983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Rare amino acid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24076029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Splice acceptor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726775334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Splice donor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263389492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Splice region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811592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lost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148455816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5prime UTR premature start codon gain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36439729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Start lost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934025316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gained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050982702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Synonymous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97619912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Start retained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97179538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retained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159975216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Transcript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14124741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Regulatory region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7606798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Upstream gene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4171222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3prime UTR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235860287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3prime UTR truncation + exon loss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84872394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5prime UTR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014721210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5prime UTR truncation + exon loss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896775474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Sequence feature + exon loss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  <a:endParaRPr lang="en-US" sz="1050" dirty="0">
                        <a:effectLst/>
                      </a:endParaRP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2381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9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541</Words>
  <Application>Microsoft Macintosh PowerPoint</Application>
  <PresentationFormat>Widescreen</PresentationFormat>
  <Paragraphs>377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Short INDELS: genetic markers for adaptive divergence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INDELS: genetic markers for adaptive divergence</dc:title>
  <dc:creator>Samuel Perini</dc:creator>
  <cp:lastModifiedBy>Samuel Perini</cp:lastModifiedBy>
  <cp:revision>35</cp:revision>
  <dcterms:created xsi:type="dcterms:W3CDTF">2020-08-27T10:18:05Z</dcterms:created>
  <dcterms:modified xsi:type="dcterms:W3CDTF">2020-09-23T10:08:42Z</dcterms:modified>
</cp:coreProperties>
</file>