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9" r:id="rId4"/>
    <p:sldId id="264" r:id="rId5"/>
    <p:sldId id="265" r:id="rId6"/>
    <p:sldId id="260" r:id="rId7"/>
    <p:sldId id="263" r:id="rId8"/>
    <p:sldId id="272" r:id="rId9"/>
    <p:sldId id="258" r:id="rId10"/>
    <p:sldId id="271" r:id="rId11"/>
    <p:sldId id="261" r:id="rId12"/>
    <p:sldId id="262" r:id="rId13"/>
    <p:sldId id="266" r:id="rId14"/>
    <p:sldId id="267" r:id="rId15"/>
    <p:sldId id="269" r:id="rId16"/>
    <p:sldId id="273" r:id="rId17"/>
    <p:sldId id="274" r:id="rId18"/>
    <p:sldId id="275" r:id="rId19"/>
    <p:sldId id="277" r:id="rId20"/>
    <p:sldId id="276"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p:restoredTop sz="94780"/>
  </p:normalViewPr>
  <p:slideViewPr>
    <p:cSldViewPr snapToGrid="0" snapToObjects="1">
      <p:cViewPr varScale="1">
        <p:scale>
          <a:sx n="110" d="100"/>
          <a:sy n="110" d="100"/>
        </p:scale>
        <p:origin x="184"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02/07/2020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15</a:t>
            </a:fld>
            <a:endParaRPr lang="en-GB"/>
          </a:p>
        </p:txBody>
      </p:sp>
    </p:spTree>
    <p:extLst>
      <p:ext uri="{BB962C8B-B14F-4D97-AF65-F5344CB8AC3E}">
        <p14:creationId xmlns:p14="http://schemas.microsoft.com/office/powerpoint/2010/main" val="372799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02/07/2020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02/07/2020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206973" y="1443919"/>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206973" y="1443919"/>
                <a:ext cx="1823769" cy="525913"/>
              </a:xfrm>
              <a:prstGeom prst="rect">
                <a:avLst/>
              </a:prstGeom>
              <a:blipFill>
                <a:blip r:embed="rId2"/>
                <a:stretch>
                  <a:fillRect l="-690" t="-7143" r="-2069" b="-30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239804" y="1408401"/>
                <a:ext cx="341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239804" y="1408401"/>
                <a:ext cx="3416192" cy="276999"/>
              </a:xfrm>
              <a:prstGeom prst="rect">
                <a:avLst/>
              </a:prstGeom>
              <a:blipFill>
                <a:blip r:embed="rId3"/>
                <a:stretch>
                  <a:fillRect l="-370" t="-8696" r="-741"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239804" y="1764750"/>
                <a:ext cx="28926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239804" y="1764750"/>
                <a:ext cx="2892651" cy="276999"/>
              </a:xfrm>
              <a:prstGeom prst="rect">
                <a:avLst/>
              </a:prstGeom>
              <a:blipFill>
                <a:blip r:embed="rId4"/>
                <a:stretch>
                  <a:fillRect l="-873" t="-4348" r="-1310" b="-30435"/>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3270447"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 clinal + non-clinal</a:t>
            </a:r>
          </a:p>
        </p:txBody>
      </p:sp>
      <p:pic>
        <p:nvPicPr>
          <p:cNvPr id="18" name="Picture 17">
            <a:extLst>
              <a:ext uri="{FF2B5EF4-FFF2-40B4-BE49-F238E27FC236}">
                <a16:creationId xmlns:a16="http://schemas.microsoft.com/office/drawing/2014/main" id="{3A6E1AE8-CC84-5D43-8042-501E7887701C}"/>
              </a:ext>
            </a:extLst>
          </p:cNvPr>
          <p:cNvPicPr>
            <a:picLocks noChangeAspect="1"/>
          </p:cNvPicPr>
          <p:nvPr/>
        </p:nvPicPr>
        <p:blipFill>
          <a:blip r:embed="rId5"/>
          <a:stretch>
            <a:fillRect/>
          </a:stretch>
        </p:blipFill>
        <p:spPr>
          <a:xfrm>
            <a:off x="89627" y="2041749"/>
            <a:ext cx="5960697" cy="3960000"/>
          </a:xfrm>
          <a:prstGeom prst="rect">
            <a:avLst/>
          </a:prstGeom>
        </p:spPr>
      </p:pic>
      <p:pic>
        <p:nvPicPr>
          <p:cNvPr id="20" name="Picture 19">
            <a:extLst>
              <a:ext uri="{FF2B5EF4-FFF2-40B4-BE49-F238E27FC236}">
                <a16:creationId xmlns:a16="http://schemas.microsoft.com/office/drawing/2014/main" id="{90670FAE-1DA9-3946-84FF-21B14E688E33}"/>
              </a:ext>
            </a:extLst>
          </p:cNvPr>
          <p:cNvPicPr>
            <a:picLocks noChangeAspect="1"/>
          </p:cNvPicPr>
          <p:nvPr/>
        </p:nvPicPr>
        <p:blipFill>
          <a:blip r:embed="rId6"/>
          <a:stretch>
            <a:fillRect/>
          </a:stretch>
        </p:blipFill>
        <p:spPr>
          <a:xfrm>
            <a:off x="6166082" y="2041749"/>
            <a:ext cx="5960697" cy="3960000"/>
          </a:xfrm>
          <a:prstGeom prst="rect">
            <a:avLst/>
          </a:prstGeom>
        </p:spPr>
      </p:pic>
      <p:sp>
        <p:nvSpPr>
          <p:cNvPr id="21" name="TextBox 20">
            <a:extLst>
              <a:ext uri="{FF2B5EF4-FFF2-40B4-BE49-F238E27FC236}">
                <a16:creationId xmlns:a16="http://schemas.microsoft.com/office/drawing/2014/main" id="{EB528DF0-ED52-C643-A25D-EE710F3E6CF2}"/>
              </a:ext>
            </a:extLst>
          </p:cNvPr>
          <p:cNvSpPr txBox="1"/>
          <p:nvPr/>
        </p:nvSpPr>
        <p:spPr>
          <a:xfrm>
            <a:off x="89627" y="6090207"/>
            <a:ext cx="6468822" cy="369332"/>
          </a:xfrm>
          <a:prstGeom prst="rect">
            <a:avLst/>
          </a:prstGeom>
          <a:noFill/>
        </p:spPr>
        <p:txBody>
          <a:bodyPr wrap="none" rtlCol="0">
            <a:spAutoFit/>
          </a:bodyPr>
          <a:lstStyle/>
          <a:p>
            <a:r>
              <a:rPr lang="en-GB" i="1" dirty="0"/>
              <a:t>Figure 3a. Proportions (left) and counts (right) of INDELs per contig.</a:t>
            </a:r>
          </a:p>
        </p:txBody>
      </p:sp>
      <p:cxnSp>
        <p:nvCxnSpPr>
          <p:cNvPr id="8" name="Straight Connector 7">
            <a:extLst>
              <a:ext uri="{FF2B5EF4-FFF2-40B4-BE49-F238E27FC236}">
                <a16:creationId xmlns:a16="http://schemas.microsoft.com/office/drawing/2014/main" id="{044E0B42-E344-CB41-8B32-BCD8660ECFE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9C7059-2376-6042-9D29-5C8F989882C3}"/>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47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146150" y="1464702"/>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146150" y="1464702"/>
                <a:ext cx="1823769" cy="525913"/>
              </a:xfrm>
              <a:prstGeom prst="rect">
                <a:avLst/>
              </a:prstGeom>
              <a:blipFill>
                <a:blip r:embed="rId2"/>
                <a:stretch>
                  <a:fillRect l="-2098" t="-6977" r="-2098" b="-27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178981" y="1429184"/>
                <a:ext cx="31757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178981" y="1429184"/>
                <a:ext cx="3175741" cy="276999"/>
              </a:xfrm>
              <a:prstGeom prst="rect">
                <a:avLst/>
              </a:prstGeom>
              <a:blipFill>
                <a:blip r:embed="rId3"/>
                <a:stretch>
                  <a:fillRect l="-797" t="-9091" r="-398" b="-3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178981" y="1785533"/>
                <a:ext cx="2652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178981" y="1785533"/>
                <a:ext cx="2652201" cy="276999"/>
              </a:xfrm>
              <a:prstGeom prst="rect">
                <a:avLst/>
              </a:prstGeom>
              <a:blipFill>
                <a:blip r:embed="rId4"/>
                <a:stretch>
                  <a:fillRect l="-1435" t="-9091" r="-1435" b="-3636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58278"/>
            <a:ext cx="3080908"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SNPs = clinal + non-clinal</a:t>
            </a:r>
          </a:p>
        </p:txBody>
      </p:sp>
      <p:pic>
        <p:nvPicPr>
          <p:cNvPr id="4" name="Picture 3">
            <a:extLst>
              <a:ext uri="{FF2B5EF4-FFF2-40B4-BE49-F238E27FC236}">
                <a16:creationId xmlns:a16="http://schemas.microsoft.com/office/drawing/2014/main" id="{04DD2A22-19B5-F842-8D6E-BCE4E3C449E4}"/>
              </a:ext>
            </a:extLst>
          </p:cNvPr>
          <p:cNvPicPr>
            <a:picLocks noChangeAspect="1"/>
          </p:cNvPicPr>
          <p:nvPr/>
        </p:nvPicPr>
        <p:blipFill>
          <a:blip r:embed="rId5"/>
          <a:stretch>
            <a:fillRect/>
          </a:stretch>
        </p:blipFill>
        <p:spPr>
          <a:xfrm>
            <a:off x="146150" y="2145915"/>
            <a:ext cx="5960697" cy="3960000"/>
          </a:xfrm>
          <a:prstGeom prst="rect">
            <a:avLst/>
          </a:prstGeom>
        </p:spPr>
      </p:pic>
      <p:pic>
        <p:nvPicPr>
          <p:cNvPr id="6" name="Picture 5">
            <a:extLst>
              <a:ext uri="{FF2B5EF4-FFF2-40B4-BE49-F238E27FC236}">
                <a16:creationId xmlns:a16="http://schemas.microsoft.com/office/drawing/2014/main" id="{D6F6B9D0-6650-2B4B-886A-5E5A448D8A04}"/>
              </a:ext>
            </a:extLst>
          </p:cNvPr>
          <p:cNvPicPr>
            <a:picLocks noChangeAspect="1"/>
          </p:cNvPicPr>
          <p:nvPr/>
        </p:nvPicPr>
        <p:blipFill>
          <a:blip r:embed="rId6"/>
          <a:stretch>
            <a:fillRect/>
          </a:stretch>
        </p:blipFill>
        <p:spPr>
          <a:xfrm>
            <a:off x="6150867" y="2145915"/>
            <a:ext cx="5960697" cy="3960000"/>
          </a:xfrm>
          <a:prstGeom prst="rect">
            <a:avLst/>
          </a:prstGeom>
        </p:spPr>
      </p:pic>
      <p:sp>
        <p:nvSpPr>
          <p:cNvPr id="13" name="TextBox 12">
            <a:extLst>
              <a:ext uri="{FF2B5EF4-FFF2-40B4-BE49-F238E27FC236}">
                <a16:creationId xmlns:a16="http://schemas.microsoft.com/office/drawing/2014/main" id="{7329FC58-40F8-DB4D-8891-3BB44E562421}"/>
              </a:ext>
            </a:extLst>
          </p:cNvPr>
          <p:cNvSpPr txBox="1"/>
          <p:nvPr/>
        </p:nvSpPr>
        <p:spPr>
          <a:xfrm>
            <a:off x="89627" y="6090207"/>
            <a:ext cx="6281271" cy="369332"/>
          </a:xfrm>
          <a:prstGeom prst="rect">
            <a:avLst/>
          </a:prstGeom>
          <a:noFill/>
        </p:spPr>
        <p:txBody>
          <a:bodyPr wrap="none" rtlCol="0">
            <a:spAutoFit/>
          </a:bodyPr>
          <a:lstStyle/>
          <a:p>
            <a:r>
              <a:rPr lang="en-GB" i="1" dirty="0"/>
              <a:t>Figure 3b. Proportions (left) and counts (right) of SNPs per contig.</a:t>
            </a:r>
          </a:p>
        </p:txBody>
      </p:sp>
      <p:cxnSp>
        <p:nvCxnSpPr>
          <p:cNvPr id="11" name="Straight Connector 10">
            <a:extLst>
              <a:ext uri="{FF2B5EF4-FFF2-40B4-BE49-F238E27FC236}">
                <a16:creationId xmlns:a16="http://schemas.microsoft.com/office/drawing/2014/main" id="{3C422FCA-49D3-C648-A86D-B03728EEF9C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53B69C-DAB5-6E43-B8B5-02A57FCB05EE}"/>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4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420057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and SNPs in the same contigs</a:t>
            </a:r>
          </a:p>
        </p:txBody>
      </p:sp>
      <p:pic>
        <p:nvPicPr>
          <p:cNvPr id="5" name="Picture 4">
            <a:extLst>
              <a:ext uri="{FF2B5EF4-FFF2-40B4-BE49-F238E27FC236}">
                <a16:creationId xmlns:a16="http://schemas.microsoft.com/office/drawing/2014/main" id="{45111D7B-4ED4-EF4A-AB65-A68ADF1553DB}"/>
              </a:ext>
            </a:extLst>
          </p:cNvPr>
          <p:cNvPicPr>
            <a:picLocks noChangeAspect="1"/>
          </p:cNvPicPr>
          <p:nvPr/>
        </p:nvPicPr>
        <p:blipFill>
          <a:blip r:embed="rId2"/>
          <a:stretch>
            <a:fillRect/>
          </a:stretch>
        </p:blipFill>
        <p:spPr>
          <a:xfrm>
            <a:off x="6231303" y="2139711"/>
            <a:ext cx="5960697" cy="3960000"/>
          </a:xfrm>
          <a:prstGeom prst="rect">
            <a:avLst/>
          </a:prstGeom>
        </p:spPr>
      </p:pic>
      <p:pic>
        <p:nvPicPr>
          <p:cNvPr id="11" name="Picture 10">
            <a:extLst>
              <a:ext uri="{FF2B5EF4-FFF2-40B4-BE49-F238E27FC236}">
                <a16:creationId xmlns:a16="http://schemas.microsoft.com/office/drawing/2014/main" id="{4FC862F5-8C05-C843-B607-99A4AC1DBDDB}"/>
              </a:ext>
            </a:extLst>
          </p:cNvPr>
          <p:cNvPicPr>
            <a:picLocks noChangeAspect="1"/>
          </p:cNvPicPr>
          <p:nvPr/>
        </p:nvPicPr>
        <p:blipFill>
          <a:blip r:embed="rId3"/>
          <a:stretch>
            <a:fillRect/>
          </a:stretch>
        </p:blipFill>
        <p:spPr>
          <a:xfrm>
            <a:off x="147500" y="2139711"/>
            <a:ext cx="5960697" cy="3960000"/>
          </a:xfrm>
          <a:prstGeom prst="rect">
            <a:avLst/>
          </a:prstGeom>
        </p:spPr>
      </p:pic>
      <p:sp>
        <p:nvSpPr>
          <p:cNvPr id="13" name="TextBox 12">
            <a:extLst>
              <a:ext uri="{FF2B5EF4-FFF2-40B4-BE49-F238E27FC236}">
                <a16:creationId xmlns:a16="http://schemas.microsoft.com/office/drawing/2014/main" id="{98F2178F-C54F-B04E-8B00-BD411D876DA6}"/>
              </a:ext>
            </a:extLst>
          </p:cNvPr>
          <p:cNvSpPr txBox="1"/>
          <p:nvPr/>
        </p:nvSpPr>
        <p:spPr>
          <a:xfrm>
            <a:off x="89627" y="6090207"/>
            <a:ext cx="11704976" cy="646331"/>
          </a:xfrm>
          <a:prstGeom prst="rect">
            <a:avLst/>
          </a:prstGeom>
          <a:noFill/>
        </p:spPr>
        <p:txBody>
          <a:bodyPr wrap="square" rtlCol="0">
            <a:spAutoFit/>
          </a:bodyPr>
          <a:lstStyle/>
          <a:p>
            <a:r>
              <a:rPr lang="en-GB" i="1" dirty="0"/>
              <a:t>Figure 3c. Relationship between SNPs and INDELs with respect to their proportions (left) and their counts (right) per contig. Proportions and counts of SNPs and INDELs are the same as in Fig. 1-2.</a:t>
            </a:r>
          </a:p>
        </p:txBody>
      </p:sp>
      <p:cxnSp>
        <p:nvCxnSpPr>
          <p:cNvPr id="7" name="Straight Connector 6">
            <a:extLst>
              <a:ext uri="{FF2B5EF4-FFF2-40B4-BE49-F238E27FC236}">
                <a16:creationId xmlns:a16="http://schemas.microsoft.com/office/drawing/2014/main" id="{280DFD0C-89B1-2743-9C6A-E5F6A5C7CAF1}"/>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2EC0C1-E7E2-C04C-9789-285679EB037C}"/>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5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8211992" cy="369332"/>
          </a:xfrm>
          <a:prstGeom prst="rect">
            <a:avLst/>
          </a:prstGeom>
        </p:spPr>
        <p:txBody>
          <a:bodyPr wrap="none">
            <a:spAutoFit/>
          </a:bodyPr>
          <a:lstStyle/>
          <a:p>
            <a:pPr marL="342900" indent="-342900">
              <a:buFont typeface="+mj-lt"/>
              <a:buAutoNum type="arabicPeriod" startAt="3"/>
            </a:pPr>
            <a:r>
              <a:rPr lang="en-GB" b="1" dirty="0"/>
              <a:t>Derived allele frequencies (in progress; for now minor allele frequencies Fig. 4-5)</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5664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Ancestral state was inferred from called genotypes:</a:t>
            </a:r>
            <a:br>
              <a:rPr lang="en-GB" dirty="0"/>
            </a:br>
            <a:endParaRPr lang="en-GB" dirty="0"/>
          </a:p>
          <a:p>
            <a:pPr marL="800100" lvl="1" indent="-342900">
              <a:buFont typeface="+mj-lt"/>
              <a:buAutoNum type="arabicPeriod"/>
            </a:pPr>
            <a:r>
              <a:rPr lang="en-GB" dirty="0"/>
              <a:t>Reference allele = ancestral allele</a:t>
            </a:r>
            <a:br>
              <a:rPr lang="en-GB" dirty="0"/>
            </a:br>
            <a:r>
              <a:rPr lang="en-GB" i="1" dirty="0"/>
              <a:t>compressa</a:t>
            </a:r>
            <a:r>
              <a:rPr lang="en-GB" dirty="0"/>
              <a:t> is homo for the reference allele (0)</a:t>
            </a:r>
            <a:br>
              <a:rPr lang="en-GB" dirty="0"/>
            </a:br>
            <a:endParaRPr lang="en-GB" dirty="0"/>
          </a:p>
          <a:p>
            <a:pPr marL="800100" lvl="1" indent="-342900">
              <a:buFont typeface="+mj-lt"/>
              <a:buAutoNum type="arabicPeriod"/>
            </a:pPr>
            <a:r>
              <a:rPr lang="en-GB" dirty="0"/>
              <a:t>Alternative allele = ancestral allele</a:t>
            </a:r>
            <a:br>
              <a:rPr lang="en-GB" dirty="0"/>
            </a:br>
            <a:r>
              <a:rPr lang="en-GB" i="1" dirty="0"/>
              <a:t>compressa</a:t>
            </a:r>
            <a:r>
              <a:rPr lang="en-GB" dirty="0"/>
              <a:t> is homo for the alternative allele (2)</a:t>
            </a:r>
            <a:br>
              <a:rPr lang="en-GB" dirty="0"/>
            </a:br>
            <a:endParaRPr lang="en-GB" dirty="0"/>
          </a:p>
          <a:p>
            <a:pPr marL="800100" lvl="1" indent="-342900">
              <a:buFont typeface="+mj-lt"/>
              <a:buAutoNum type="arabicPeriod"/>
            </a:pPr>
            <a:r>
              <a:rPr lang="en-GB" dirty="0"/>
              <a:t>Unknown ancestry</a:t>
            </a:r>
            <a:br>
              <a:rPr lang="en-GB" dirty="0"/>
            </a:br>
            <a:r>
              <a:rPr lang="en-GB" i="1" dirty="0"/>
              <a:t>compressa </a:t>
            </a:r>
            <a:r>
              <a:rPr lang="en-GB" dirty="0"/>
              <a:t>is het (1)</a:t>
            </a:r>
          </a:p>
        </p:txBody>
      </p:sp>
    </p:spTree>
    <p:extLst>
      <p:ext uri="{BB962C8B-B14F-4D97-AF65-F5344CB8AC3E}">
        <p14:creationId xmlns:p14="http://schemas.microsoft.com/office/powerpoint/2010/main" val="123893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A02DE3-9DEE-5840-B379-16AFACC5D9AC}"/>
              </a:ext>
            </a:extLst>
          </p:cNvPr>
          <p:cNvPicPr>
            <a:picLocks noChangeAspect="1"/>
          </p:cNvPicPr>
          <p:nvPr/>
        </p:nvPicPr>
        <p:blipFill>
          <a:blip r:embed="rId2"/>
          <a:stretch>
            <a:fillRect/>
          </a:stretch>
        </p:blipFill>
        <p:spPr>
          <a:xfrm>
            <a:off x="5603631" y="2713892"/>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4. Proportions of minor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pic>
        <p:nvPicPr>
          <p:cNvPr id="11" name="Picture 10">
            <a:extLst>
              <a:ext uri="{FF2B5EF4-FFF2-40B4-BE49-F238E27FC236}">
                <a16:creationId xmlns:a16="http://schemas.microsoft.com/office/drawing/2014/main" id="{0775009B-A71A-6244-97F2-12C8C71C8E7A}"/>
              </a:ext>
            </a:extLst>
          </p:cNvPr>
          <p:cNvPicPr>
            <a:picLocks noChangeAspect="1"/>
          </p:cNvPicPr>
          <p:nvPr/>
        </p:nvPicPr>
        <p:blipFill>
          <a:blip r:embed="rId3"/>
          <a:stretch>
            <a:fillRect/>
          </a:stretch>
        </p:blipFill>
        <p:spPr>
          <a:xfrm>
            <a:off x="199292" y="2713892"/>
            <a:ext cx="5760000" cy="2880000"/>
          </a:xfrm>
          <a:prstGeom prst="rect">
            <a:avLst/>
          </a:prstGeom>
        </p:spPr>
      </p:pic>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384737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7E9318-BF9F-2940-A44C-B892A84DF9BB}"/>
              </a:ext>
            </a:extLst>
          </p:cNvPr>
          <p:cNvPicPr>
            <a:picLocks noChangeAspect="1"/>
          </p:cNvPicPr>
          <p:nvPr/>
        </p:nvPicPr>
        <p:blipFill>
          <a:blip r:embed="rId3"/>
          <a:stretch>
            <a:fillRect/>
          </a:stretch>
        </p:blipFill>
        <p:spPr>
          <a:xfrm>
            <a:off x="5486399" y="2529000"/>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35303" y="5409000"/>
            <a:ext cx="11111096" cy="646331"/>
          </a:xfrm>
          <a:prstGeom prst="rect">
            <a:avLst/>
          </a:prstGeom>
          <a:noFill/>
        </p:spPr>
        <p:txBody>
          <a:bodyPr wrap="square" rtlCol="0">
            <a:spAutoFit/>
          </a:bodyPr>
          <a:lstStyle/>
          <a:p>
            <a:r>
              <a:rPr lang="en-GB" i="1" dirty="0"/>
              <a:t>Figure 5. Proportions of minor allele frequencies of INDELs (left) and SNPs (right) after filtering and cline analysis. Bin width is 0.05. Clinal variants are dark coloured and non-clinal variants are light coloured.</a:t>
            </a:r>
          </a:p>
        </p:txBody>
      </p:sp>
      <p:sp>
        <p:nvSpPr>
          <p:cNvPr id="5" name="Rectangle 4">
            <a:extLst>
              <a:ext uri="{FF2B5EF4-FFF2-40B4-BE49-F238E27FC236}">
                <a16:creationId xmlns:a16="http://schemas.microsoft.com/office/drawing/2014/main" id="{B5029453-F260-2F4A-9482-46B71CB5D15B}"/>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pic>
        <p:nvPicPr>
          <p:cNvPr id="6" name="Picture 5">
            <a:extLst>
              <a:ext uri="{FF2B5EF4-FFF2-40B4-BE49-F238E27FC236}">
                <a16:creationId xmlns:a16="http://schemas.microsoft.com/office/drawing/2014/main" id="{14A7D7EB-82F1-DA44-8981-52DCC221EFEA}"/>
              </a:ext>
            </a:extLst>
          </p:cNvPr>
          <p:cNvPicPr>
            <a:picLocks noChangeAspect="1"/>
          </p:cNvPicPr>
          <p:nvPr/>
        </p:nvPicPr>
        <p:blipFill>
          <a:blip r:embed="rId4"/>
          <a:stretch>
            <a:fillRect/>
          </a:stretch>
        </p:blipFill>
        <p:spPr>
          <a:xfrm>
            <a:off x="135303" y="2529000"/>
            <a:ext cx="5760000" cy="2880000"/>
          </a:xfrm>
          <a:prstGeom prst="rect">
            <a:avLst/>
          </a:prstGeom>
        </p:spPr>
      </p:pic>
      <p:sp>
        <p:nvSpPr>
          <p:cNvPr id="10" name="TextBox 9">
            <a:extLst>
              <a:ext uri="{FF2B5EF4-FFF2-40B4-BE49-F238E27FC236}">
                <a16:creationId xmlns:a16="http://schemas.microsoft.com/office/drawing/2014/main" id="{0CE43A45-523E-814F-B92B-F7A499D61264}"/>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a:t>
            </a:r>
            <a:r>
              <a:rPr lang="en-GB"/>
              <a:t>filtering and cline </a:t>
            </a:r>
            <a:r>
              <a:rPr lang="en-GB" dirty="0"/>
              <a:t>analysis.</a:t>
            </a:r>
          </a:p>
        </p:txBody>
      </p:sp>
      <p:sp>
        <p:nvSpPr>
          <p:cNvPr id="7" name="TextBox 6">
            <a:extLst>
              <a:ext uri="{FF2B5EF4-FFF2-40B4-BE49-F238E27FC236}">
                <a16:creationId xmlns:a16="http://schemas.microsoft.com/office/drawing/2014/main" id="{0B4004D7-42A5-614A-A3AB-37C9CD9224BB}"/>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3" name="TextBox 2">
            <a:extLst>
              <a:ext uri="{FF2B5EF4-FFF2-40B4-BE49-F238E27FC236}">
                <a16:creationId xmlns:a16="http://schemas.microsoft.com/office/drawing/2014/main" id="{CD188F6B-5B4A-1344-9EAE-99E14FF0C698}"/>
              </a:ext>
            </a:extLst>
          </p:cNvPr>
          <p:cNvSpPr txBox="1"/>
          <p:nvPr/>
        </p:nvSpPr>
        <p:spPr>
          <a:xfrm>
            <a:off x="6952192" y="409596"/>
            <a:ext cx="4657216" cy="646331"/>
          </a:xfrm>
          <a:prstGeom prst="rect">
            <a:avLst/>
          </a:prstGeom>
          <a:noFill/>
        </p:spPr>
        <p:txBody>
          <a:bodyPr wrap="square" rtlCol="0">
            <a:spAutoFit/>
          </a:bodyPr>
          <a:lstStyle/>
          <a:p>
            <a:r>
              <a:rPr lang="en-GB" b="1" dirty="0"/>
              <a:t>For the joint AFS between INDELs and SNPs, see (attached) file short_indels.nb.html</a:t>
            </a:r>
          </a:p>
        </p:txBody>
      </p:sp>
    </p:spTree>
    <p:extLst>
      <p:ext uri="{BB962C8B-B14F-4D97-AF65-F5344CB8AC3E}">
        <p14:creationId xmlns:p14="http://schemas.microsoft.com/office/powerpoint/2010/main" val="86180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3844450" cy="369332"/>
          </a:xfrm>
          <a:prstGeom prst="rect">
            <a:avLst/>
          </a:prstGeom>
        </p:spPr>
        <p:txBody>
          <a:bodyPr wrap="none">
            <a:spAutoFit/>
          </a:bodyPr>
          <a:lstStyle/>
          <a:p>
            <a:pPr marL="342900" indent="-342900">
              <a:buFont typeface="+mj-lt"/>
              <a:buAutoNum type="arabicPeriod" startAt="3"/>
            </a:pPr>
            <a:r>
              <a:rPr lang="en-GB" b="1" dirty="0"/>
              <a:t>Derived allele frequencies - INDELs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2153132980"/>
              </p:ext>
            </p:extLst>
          </p:nvPr>
        </p:nvGraphicFramePr>
        <p:xfrm>
          <a:off x="5204178"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spTree>
    <p:extLst>
      <p:ext uri="{BB962C8B-B14F-4D97-AF65-F5344CB8AC3E}">
        <p14:creationId xmlns:p14="http://schemas.microsoft.com/office/powerpoint/2010/main" val="155750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6. Proportions of derived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pic>
        <p:nvPicPr>
          <p:cNvPr id="9" name="Picture 8">
            <a:extLst>
              <a:ext uri="{FF2B5EF4-FFF2-40B4-BE49-F238E27FC236}">
                <a16:creationId xmlns:a16="http://schemas.microsoft.com/office/drawing/2014/main" id="{E64E354F-A363-0B4A-8988-37C554E88852}"/>
              </a:ext>
            </a:extLst>
          </p:cNvPr>
          <p:cNvPicPr>
            <a:picLocks noChangeAspect="1"/>
          </p:cNvPicPr>
          <p:nvPr/>
        </p:nvPicPr>
        <p:blipFill>
          <a:blip r:embed="rId2"/>
          <a:stretch>
            <a:fillRect/>
          </a:stretch>
        </p:blipFill>
        <p:spPr>
          <a:xfrm>
            <a:off x="5835097" y="2514874"/>
            <a:ext cx="6157613" cy="3078807"/>
          </a:xfrm>
          <a:prstGeom prst="rect">
            <a:avLst/>
          </a:prstGeom>
        </p:spPr>
      </p:pic>
      <p:pic>
        <p:nvPicPr>
          <p:cNvPr id="6" name="Picture 5">
            <a:extLst>
              <a:ext uri="{FF2B5EF4-FFF2-40B4-BE49-F238E27FC236}">
                <a16:creationId xmlns:a16="http://schemas.microsoft.com/office/drawing/2014/main" id="{C2162285-C021-CB45-A5E6-FF4AACA50A74}"/>
              </a:ext>
            </a:extLst>
          </p:cNvPr>
          <p:cNvPicPr>
            <a:picLocks noChangeAspect="1"/>
          </p:cNvPicPr>
          <p:nvPr/>
        </p:nvPicPr>
        <p:blipFill>
          <a:blip r:embed="rId3"/>
          <a:stretch>
            <a:fillRect/>
          </a:stretch>
        </p:blipFill>
        <p:spPr>
          <a:xfrm>
            <a:off x="199290" y="2515295"/>
            <a:ext cx="6156354" cy="3078177"/>
          </a:xfrm>
          <a:prstGeom prst="rect">
            <a:avLst/>
          </a:prstGeom>
        </p:spPr>
      </p:pic>
    </p:spTree>
    <p:extLst>
      <p:ext uri="{BB962C8B-B14F-4D97-AF65-F5344CB8AC3E}">
        <p14:creationId xmlns:p14="http://schemas.microsoft.com/office/powerpoint/2010/main" val="394240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212026" y="3680431"/>
            <a:ext cx="3174641" cy="2800767"/>
          </a:xfrm>
          <a:prstGeom prst="rect">
            <a:avLst/>
          </a:prstGeom>
          <a:noFill/>
        </p:spPr>
        <p:txBody>
          <a:bodyPr wrap="square" rtlCol="0">
            <a:spAutoFit/>
          </a:bodyPr>
          <a:lstStyle/>
          <a:p>
            <a:r>
              <a:rPr lang="en-GB" sz="1600" i="1" dirty="0"/>
              <a:t>Figure 7. Proportions of SNPs against proportions of INDELs per contig and per derived allele frequency class. Contigs were grouped by length into ten bins of size = 50000 bp (from bin 1 in grey of range 0-50000 bp to bin 10 in black of range 450000-500000 bp). The derived frequency spectrum was divided into 20 classes of 0.05 frequency difference (facets).</a:t>
            </a:r>
          </a:p>
        </p:txBody>
      </p:sp>
      <p:sp>
        <p:nvSpPr>
          <p:cNvPr id="4" name="Rectangle 3">
            <a:extLst>
              <a:ext uri="{FF2B5EF4-FFF2-40B4-BE49-F238E27FC236}">
                <a16:creationId xmlns:a16="http://schemas.microsoft.com/office/drawing/2014/main" id="{8B6E133F-8983-6A46-A224-E9FA2B0D9F3F}"/>
              </a:ext>
            </a:extLst>
          </p:cNvPr>
          <p:cNvSpPr/>
          <p:nvPr/>
        </p:nvSpPr>
        <p:spPr>
          <a:xfrm>
            <a:off x="528116" y="409596"/>
            <a:ext cx="2858552" cy="646331"/>
          </a:xfrm>
          <a:prstGeom prst="rect">
            <a:avLst/>
          </a:prstGeom>
        </p:spPr>
        <p:txBody>
          <a:bodyPr wrap="squar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2168182"/>
            <a:ext cx="30008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six hybrid zones combined.</a:t>
            </a:r>
          </a:p>
        </p:txBody>
      </p:sp>
      <p:pic>
        <p:nvPicPr>
          <p:cNvPr id="8" name="Picture 7">
            <a:extLst>
              <a:ext uri="{FF2B5EF4-FFF2-40B4-BE49-F238E27FC236}">
                <a16:creationId xmlns:a16="http://schemas.microsoft.com/office/drawing/2014/main" id="{6E9E2496-1CD1-C441-803C-5C20630263EF}"/>
              </a:ext>
            </a:extLst>
          </p:cNvPr>
          <p:cNvPicPr>
            <a:picLocks noChangeAspect="1"/>
          </p:cNvPicPr>
          <p:nvPr/>
        </p:nvPicPr>
        <p:blipFill>
          <a:blip r:embed="rId2"/>
          <a:stretch>
            <a:fillRect/>
          </a:stretch>
        </p:blipFill>
        <p:spPr>
          <a:xfrm>
            <a:off x="3528934" y="0"/>
            <a:ext cx="8572500" cy="6858000"/>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6E133F-8983-6A46-A224-E9FA2B0D9F3F}"/>
              </a:ext>
            </a:extLst>
          </p:cNvPr>
          <p:cNvSpPr/>
          <p:nvPr/>
        </p:nvSpPr>
        <p:spPr>
          <a:xfrm>
            <a:off x="528116" y="409596"/>
            <a:ext cx="2858552" cy="646331"/>
          </a:xfrm>
          <a:prstGeom prst="rect">
            <a:avLst/>
          </a:prstGeom>
        </p:spPr>
        <p:txBody>
          <a:bodyPr wrap="squar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2168182"/>
            <a:ext cx="30008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six hybrid zones combined.</a:t>
            </a:r>
          </a:p>
        </p:txBody>
      </p:sp>
      <p:sp>
        <p:nvSpPr>
          <p:cNvPr id="9" name="TextBox 8">
            <a:extLst>
              <a:ext uri="{FF2B5EF4-FFF2-40B4-BE49-F238E27FC236}">
                <a16:creationId xmlns:a16="http://schemas.microsoft.com/office/drawing/2014/main" id="{FF7CE02B-0C71-9F4E-9116-32A9DFE34841}"/>
              </a:ext>
            </a:extLst>
          </p:cNvPr>
          <p:cNvSpPr txBox="1"/>
          <p:nvPr/>
        </p:nvSpPr>
        <p:spPr>
          <a:xfrm>
            <a:off x="528115" y="3429000"/>
            <a:ext cx="8514285" cy="3416320"/>
          </a:xfrm>
          <a:prstGeom prst="rect">
            <a:avLst/>
          </a:prstGeom>
          <a:noFill/>
        </p:spPr>
        <p:txBody>
          <a:bodyPr wrap="square" rtlCol="0">
            <a:spAutoFit/>
          </a:bodyPr>
          <a:lstStyle/>
          <a:p>
            <a:pPr marL="285750" indent="-285750">
              <a:buFont typeface="Arial" panose="020B0604020202020204" pitchFamily="34" charset="0"/>
              <a:buChar char="•"/>
            </a:pPr>
            <a:r>
              <a:rPr lang="en-GB" dirty="0"/>
              <a:t>From the simple comparison between proportions of filtered SNPs and filtered INDELs (Fig. 7), we can further group variants by genomic location (coding vs. non-coding) and fitness effect (e.g., low impact for synonymous SNPs and intergenic INDELs and high impact for nonsynonymous SNPs and frameshift INDELs). In progress ...</a:t>
            </a:r>
            <a:br>
              <a:rPr lang="en-GB" dirty="0"/>
            </a:br>
            <a:endParaRPr lang="en-GB" dirty="0"/>
          </a:p>
          <a:p>
            <a:pPr marL="285750" indent="-285750">
              <a:buFont typeface="Arial" panose="020B0604020202020204" pitchFamily="34" charset="0"/>
              <a:buChar char="•"/>
            </a:pPr>
            <a:r>
              <a:rPr lang="en-GB" dirty="0"/>
              <a:t>Similarly, we can compare INDELs-SNPs </a:t>
            </a:r>
            <a:r>
              <a:rPr lang="en-GB" dirty="0" err="1"/>
              <a:t>proporitons</a:t>
            </a:r>
            <a:r>
              <a:rPr lang="en-GB" dirty="0"/>
              <a:t> with respect to the cline parameters:</a:t>
            </a:r>
          </a:p>
          <a:p>
            <a:pPr marL="742950" lvl="1" indent="-285750">
              <a:buFont typeface="Arial" panose="020B0604020202020204" pitchFamily="34" charset="0"/>
              <a:buChar char="•"/>
            </a:pPr>
            <a:r>
              <a:rPr lang="en-GB" dirty="0"/>
              <a:t>Centre (Fig. 8)</a:t>
            </a:r>
          </a:p>
          <a:p>
            <a:pPr marL="742950" lvl="1" indent="-285750">
              <a:buFont typeface="Arial" panose="020B0604020202020204" pitchFamily="34" charset="0"/>
              <a:buChar char="•"/>
            </a:pPr>
            <a:r>
              <a:rPr lang="en-GB" dirty="0"/>
              <a:t>Width (Fig. 9)</a:t>
            </a:r>
          </a:p>
          <a:p>
            <a:pPr marL="742950" lvl="1" indent="-285750">
              <a:buFont typeface="Arial" panose="020B0604020202020204" pitchFamily="34" charset="0"/>
              <a:buChar char="•"/>
            </a:pPr>
            <a:r>
              <a:rPr lang="en-GB" dirty="0"/>
              <a:t>Slope (Fig. 10)</a:t>
            </a:r>
          </a:p>
          <a:p>
            <a:pPr marL="742950" lvl="1" indent="-285750">
              <a:buFont typeface="Arial" panose="020B0604020202020204" pitchFamily="34" charset="0"/>
              <a:buChar char="•"/>
            </a:pPr>
            <a:r>
              <a:rPr lang="en-GB" dirty="0"/>
              <a:t>Crab-Wave frequency difference (</a:t>
            </a:r>
            <a:r>
              <a:rPr lang="en-GB" dirty="0" err="1"/>
              <a:t>p_diff</a:t>
            </a:r>
            <a:r>
              <a:rPr lang="en-GB" dirty="0"/>
              <a:t>) (Fig. 11)</a:t>
            </a:r>
          </a:p>
          <a:p>
            <a:pPr marL="742950" lvl="1" indent="-285750">
              <a:buFont typeface="Arial" panose="020B0604020202020204" pitchFamily="34" charset="0"/>
              <a:buChar char="•"/>
            </a:pPr>
            <a:r>
              <a:rPr lang="en-GB" dirty="0"/>
              <a:t>Variance explained (</a:t>
            </a:r>
            <a:r>
              <a:rPr lang="en-GB" dirty="0" err="1"/>
              <a:t>Var.Ex</a:t>
            </a:r>
            <a:r>
              <a:rPr lang="en-GB" dirty="0"/>
              <a:t>) (Fig. 12)</a:t>
            </a:r>
          </a:p>
        </p:txBody>
      </p:sp>
    </p:spTree>
    <p:extLst>
      <p:ext uri="{BB962C8B-B14F-4D97-AF65-F5344CB8AC3E}">
        <p14:creationId xmlns:p14="http://schemas.microsoft.com/office/powerpoint/2010/main" val="186538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665105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Derived allele frequencies (in progress and for now simply minor)</a:t>
            </a:r>
          </a:p>
          <a:p>
            <a:pPr marL="342900" indent="-342900">
              <a:buFont typeface="+mj-lt"/>
              <a:buAutoNum type="arabicPeriod"/>
            </a:pPr>
            <a:r>
              <a:rPr lang="en-GB" dirty="0"/>
              <a:t>Distributions of cline parameters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BA103D5-B217-C541-8E32-223F0BF48FE1}"/>
              </a:ext>
            </a:extLst>
          </p:cNvPr>
          <p:cNvPicPr>
            <a:picLocks noChangeAspect="1"/>
          </p:cNvPicPr>
          <p:nvPr/>
        </p:nvPicPr>
        <p:blipFill>
          <a:blip r:embed="rId2"/>
          <a:stretch>
            <a:fillRect/>
          </a:stretch>
        </p:blipFill>
        <p:spPr>
          <a:xfrm>
            <a:off x="528115" y="1388550"/>
            <a:ext cx="7714286" cy="540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611986" cy="369332"/>
          </a:xfrm>
          <a:prstGeom prst="rect">
            <a:avLst/>
          </a:prstGeom>
        </p:spPr>
        <p:txBody>
          <a:bodyPr wrap="none">
            <a:spAutoFit/>
          </a:bodyPr>
          <a:lstStyle/>
          <a:p>
            <a:pPr marL="342900" indent="-342900">
              <a:buFont typeface="+mj-lt"/>
              <a:buAutoNum type="arabicPeriod" startAt="4"/>
            </a:pPr>
            <a:r>
              <a:rPr lang="en-GB" b="1" dirty="0"/>
              <a:t>Distributions of cline parameters - centres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6428128" y="6203775"/>
            <a:ext cx="5235757" cy="584775"/>
          </a:xfrm>
          <a:prstGeom prst="rect">
            <a:avLst/>
          </a:prstGeom>
          <a:noFill/>
        </p:spPr>
        <p:txBody>
          <a:bodyPr wrap="square" rtlCol="0">
            <a:spAutoFit/>
          </a:bodyPr>
          <a:lstStyle/>
          <a:p>
            <a:r>
              <a:rPr lang="en-GB" sz="1600" i="1" dirty="0"/>
              <a:t>Figure 8. Proportions of SNPs vs INDELs for a given range of cline centres (colours).</a:t>
            </a:r>
          </a:p>
        </p:txBody>
      </p:sp>
    </p:spTree>
    <p:extLst>
      <p:ext uri="{BB962C8B-B14F-4D97-AF65-F5344CB8AC3E}">
        <p14:creationId xmlns:p14="http://schemas.microsoft.com/office/powerpoint/2010/main" val="220222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0D1348-DB7B-4D45-BC6E-211E3CFB7534}"/>
              </a:ext>
            </a:extLst>
          </p:cNvPr>
          <p:cNvPicPr>
            <a:picLocks noChangeAspect="1"/>
          </p:cNvPicPr>
          <p:nvPr/>
        </p:nvPicPr>
        <p:blipFill>
          <a:blip r:embed="rId2"/>
          <a:stretch>
            <a:fillRect/>
          </a:stretch>
        </p:blipFill>
        <p:spPr>
          <a:xfrm>
            <a:off x="528115" y="1074850"/>
            <a:ext cx="8228572"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467587" cy="369332"/>
          </a:xfrm>
          <a:prstGeom prst="rect">
            <a:avLst/>
          </a:prstGeom>
        </p:spPr>
        <p:txBody>
          <a:bodyPr wrap="none">
            <a:spAutoFit/>
          </a:bodyPr>
          <a:lstStyle/>
          <a:p>
            <a:pPr marL="342900" indent="-342900">
              <a:buFont typeface="+mj-lt"/>
              <a:buAutoNum type="arabicPeriod" startAt="4"/>
            </a:pPr>
            <a:r>
              <a:rPr lang="en-GB" b="1" dirty="0"/>
              <a:t>Distributions of cline parameters - width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8756687" y="6048919"/>
            <a:ext cx="3292825" cy="830997"/>
          </a:xfrm>
          <a:prstGeom prst="rect">
            <a:avLst/>
          </a:prstGeom>
          <a:noFill/>
        </p:spPr>
        <p:txBody>
          <a:bodyPr wrap="square" rtlCol="0">
            <a:spAutoFit/>
          </a:bodyPr>
          <a:lstStyle/>
          <a:p>
            <a:r>
              <a:rPr lang="en-GB" sz="1600" i="1" dirty="0"/>
              <a:t>Figure 9. Proportions of SNPs vs INDELs for a given range of cline widths (colours).</a:t>
            </a:r>
          </a:p>
        </p:txBody>
      </p:sp>
    </p:spTree>
    <p:extLst>
      <p:ext uri="{BB962C8B-B14F-4D97-AF65-F5344CB8AC3E}">
        <p14:creationId xmlns:p14="http://schemas.microsoft.com/office/powerpoint/2010/main" val="170368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F924E1-FEE8-9041-AB2A-34CCD9E090BA}"/>
              </a:ext>
            </a:extLst>
          </p:cNvPr>
          <p:cNvPicPr>
            <a:picLocks noChangeAspect="1"/>
          </p:cNvPicPr>
          <p:nvPr/>
        </p:nvPicPr>
        <p:blipFill>
          <a:blip r:embed="rId2"/>
          <a:stretch>
            <a:fillRect/>
          </a:stretch>
        </p:blipFill>
        <p:spPr>
          <a:xfrm>
            <a:off x="528115" y="993747"/>
            <a:ext cx="8228571"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422703" cy="369332"/>
          </a:xfrm>
          <a:prstGeom prst="rect">
            <a:avLst/>
          </a:prstGeom>
        </p:spPr>
        <p:txBody>
          <a:bodyPr wrap="none">
            <a:spAutoFit/>
          </a:bodyPr>
          <a:lstStyle/>
          <a:p>
            <a:pPr marL="342900" indent="-342900">
              <a:buFont typeface="+mj-lt"/>
              <a:buAutoNum type="arabicPeriod" startAt="4"/>
            </a:pPr>
            <a:r>
              <a:rPr lang="en-GB" b="1" dirty="0"/>
              <a:t>Distributions of cline parameters - slope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5745952" y="5922750"/>
            <a:ext cx="5446767" cy="584775"/>
          </a:xfrm>
          <a:prstGeom prst="rect">
            <a:avLst/>
          </a:prstGeom>
          <a:noFill/>
        </p:spPr>
        <p:txBody>
          <a:bodyPr wrap="square" rtlCol="0">
            <a:spAutoFit/>
          </a:bodyPr>
          <a:lstStyle/>
          <a:p>
            <a:r>
              <a:rPr lang="en-GB" sz="1600" i="1" dirty="0"/>
              <a:t>Figure 10. Proportions of SNPs vs INDELs for a given range of cline slopes (colours).</a:t>
            </a:r>
          </a:p>
        </p:txBody>
      </p:sp>
    </p:spTree>
    <p:extLst>
      <p:ext uri="{BB962C8B-B14F-4D97-AF65-F5344CB8AC3E}">
        <p14:creationId xmlns:p14="http://schemas.microsoft.com/office/powerpoint/2010/main" val="308364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C83DEF-541B-2540-88D1-54ED2E49E36B}"/>
              </a:ext>
            </a:extLst>
          </p:cNvPr>
          <p:cNvPicPr>
            <a:picLocks noChangeAspect="1"/>
          </p:cNvPicPr>
          <p:nvPr/>
        </p:nvPicPr>
        <p:blipFill>
          <a:blip r:embed="rId2"/>
          <a:stretch>
            <a:fillRect/>
          </a:stretch>
        </p:blipFill>
        <p:spPr>
          <a:xfrm>
            <a:off x="528115" y="993747"/>
            <a:ext cx="8228571"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523692" cy="369332"/>
          </a:xfrm>
          <a:prstGeom prst="rect">
            <a:avLst/>
          </a:prstGeom>
        </p:spPr>
        <p:txBody>
          <a:bodyPr wrap="none">
            <a:spAutoFit/>
          </a:bodyPr>
          <a:lstStyle/>
          <a:p>
            <a:pPr marL="342900" indent="-342900">
              <a:buFont typeface="+mj-lt"/>
              <a:buAutoNum type="arabicPeriod" startAt="4"/>
            </a:pPr>
            <a:r>
              <a:rPr lang="en-GB" b="1" dirty="0"/>
              <a:t>Distributions of cline parameters – </a:t>
            </a:r>
            <a:r>
              <a:rPr lang="en-GB" b="1" dirty="0" err="1"/>
              <a:t>p_diff</a:t>
            </a:r>
            <a:r>
              <a:rPr lang="en-GB" b="1" dirty="0"/>
              <a:t>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7736798" y="5922750"/>
            <a:ext cx="4173551" cy="830997"/>
          </a:xfrm>
          <a:prstGeom prst="rect">
            <a:avLst/>
          </a:prstGeom>
          <a:noFill/>
        </p:spPr>
        <p:txBody>
          <a:bodyPr wrap="square" rtlCol="0">
            <a:spAutoFit/>
          </a:bodyPr>
          <a:lstStyle/>
          <a:p>
            <a:r>
              <a:rPr lang="en-GB" sz="1600" i="1" dirty="0"/>
              <a:t>Figure 11. Proportions of SNPs vs INDELs for a given range of cline end frequencies difference (colours).</a:t>
            </a:r>
          </a:p>
        </p:txBody>
      </p:sp>
    </p:spTree>
    <p:extLst>
      <p:ext uri="{BB962C8B-B14F-4D97-AF65-F5344CB8AC3E}">
        <p14:creationId xmlns:p14="http://schemas.microsoft.com/office/powerpoint/2010/main" val="2959286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A90278-B252-2E4B-970D-2386C78C7D34}"/>
              </a:ext>
            </a:extLst>
          </p:cNvPr>
          <p:cNvPicPr>
            <a:picLocks noChangeAspect="1"/>
          </p:cNvPicPr>
          <p:nvPr/>
        </p:nvPicPr>
        <p:blipFill>
          <a:blip r:embed="rId2"/>
          <a:stretch>
            <a:fillRect/>
          </a:stretch>
        </p:blipFill>
        <p:spPr>
          <a:xfrm>
            <a:off x="528115" y="993747"/>
            <a:ext cx="8228571" cy="5760000"/>
          </a:xfrm>
          <a:prstGeom prst="rect">
            <a:avLst/>
          </a:prstGeom>
        </p:spPr>
      </p:pic>
      <p:sp>
        <p:nvSpPr>
          <p:cNvPr id="2" name="Rectangle 1">
            <a:extLst>
              <a:ext uri="{FF2B5EF4-FFF2-40B4-BE49-F238E27FC236}">
                <a16:creationId xmlns:a16="http://schemas.microsoft.com/office/drawing/2014/main" id="{D91655BD-4E82-BE49-A7CD-CA31E3AFCA3B}"/>
              </a:ext>
            </a:extLst>
          </p:cNvPr>
          <p:cNvSpPr/>
          <p:nvPr/>
        </p:nvSpPr>
        <p:spPr>
          <a:xfrm>
            <a:off x="528115" y="409596"/>
            <a:ext cx="5535554" cy="369332"/>
          </a:xfrm>
          <a:prstGeom prst="rect">
            <a:avLst/>
          </a:prstGeom>
        </p:spPr>
        <p:txBody>
          <a:bodyPr wrap="none">
            <a:spAutoFit/>
          </a:bodyPr>
          <a:lstStyle/>
          <a:p>
            <a:pPr marL="342900" indent="-342900">
              <a:buFont typeface="+mj-lt"/>
              <a:buAutoNum type="arabicPeriod" startAt="4"/>
            </a:pPr>
            <a:r>
              <a:rPr lang="en-GB" b="1" dirty="0"/>
              <a:t>Distributions of cline parameters – </a:t>
            </a:r>
            <a:r>
              <a:rPr lang="en-GB" b="1" dirty="0" err="1"/>
              <a:t>Var.Ex</a:t>
            </a:r>
            <a:r>
              <a:rPr lang="en-GB" b="1" dirty="0"/>
              <a:t>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6709458" y="409596"/>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Clinal INDELs and SNPs.</a:t>
            </a:r>
          </a:p>
        </p:txBody>
      </p:sp>
      <p:sp>
        <p:nvSpPr>
          <p:cNvPr id="4" name="TextBox 3">
            <a:extLst>
              <a:ext uri="{FF2B5EF4-FFF2-40B4-BE49-F238E27FC236}">
                <a16:creationId xmlns:a16="http://schemas.microsoft.com/office/drawing/2014/main" id="{3E27703C-140A-0642-910C-7B09247141B0}"/>
              </a:ext>
            </a:extLst>
          </p:cNvPr>
          <p:cNvSpPr txBox="1"/>
          <p:nvPr/>
        </p:nvSpPr>
        <p:spPr>
          <a:xfrm>
            <a:off x="6709458" y="809081"/>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11" name="TextBox 10">
            <a:extLst>
              <a:ext uri="{FF2B5EF4-FFF2-40B4-BE49-F238E27FC236}">
                <a16:creationId xmlns:a16="http://schemas.microsoft.com/office/drawing/2014/main" id="{0204D076-8329-5844-9B89-47D809811C38}"/>
              </a:ext>
            </a:extLst>
          </p:cNvPr>
          <p:cNvSpPr txBox="1"/>
          <p:nvPr/>
        </p:nvSpPr>
        <p:spPr>
          <a:xfrm>
            <a:off x="6709458" y="6168972"/>
            <a:ext cx="4173551" cy="584775"/>
          </a:xfrm>
          <a:prstGeom prst="rect">
            <a:avLst/>
          </a:prstGeom>
          <a:noFill/>
        </p:spPr>
        <p:txBody>
          <a:bodyPr wrap="square" rtlCol="0">
            <a:spAutoFit/>
          </a:bodyPr>
          <a:lstStyle/>
          <a:p>
            <a:r>
              <a:rPr lang="en-GB" sz="1600" i="1"/>
              <a:t>Figure 1</a:t>
            </a:r>
            <a:r>
              <a:rPr lang="en-GB" sz="1600" i="1" dirty="0"/>
              <a:t>2</a:t>
            </a:r>
            <a:r>
              <a:rPr lang="en-GB" sz="1600" i="1"/>
              <a:t>. </a:t>
            </a:r>
            <a:r>
              <a:rPr lang="en-GB" sz="1600" i="1" dirty="0"/>
              <a:t>Proportions of SNPs vs INDELs for a given range of variance explained (colours).</a:t>
            </a:r>
          </a:p>
        </p:txBody>
      </p:sp>
    </p:spTree>
    <p:extLst>
      <p:ext uri="{BB962C8B-B14F-4D97-AF65-F5344CB8AC3E}">
        <p14:creationId xmlns:p14="http://schemas.microsoft.com/office/powerpoint/2010/main" val="538201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524719" y="543309"/>
            <a:ext cx="3961937" cy="5816977"/>
          </a:xfrm>
          <a:prstGeom prst="rect">
            <a:avLst/>
          </a:prstGeom>
        </p:spPr>
        <p:txBody>
          <a:bodyPr wrap="square">
            <a:spAutoFit/>
          </a:bodyPr>
          <a:lstStyle/>
          <a:p>
            <a:r>
              <a:rPr lang="en-GB" sz="1200" dirty="0"/>
              <a:t>Total number of Anja’s SNP: </a:t>
            </a:r>
            <a:r>
              <a:rPr lang="en-GB" sz="1200" dirty="0">
                <a:solidFill>
                  <a:srgbClr val="FF0000"/>
                </a:solidFill>
              </a:rPr>
              <a:t>55106</a:t>
            </a:r>
          </a:p>
          <a:p>
            <a:endParaRPr lang="en-GB" sz="1200" dirty="0"/>
          </a:p>
          <a:p>
            <a:r>
              <a:rPr lang="en-GB" sz="1200" dirty="0"/>
              <a:t>Proportion of SNP  with significant clines.</a:t>
            </a:r>
          </a:p>
          <a:p>
            <a:r>
              <a:rPr lang="en-GB" sz="1200" dirty="0"/>
              <a:t>CZA left: 0.5122128</a:t>
            </a:r>
          </a:p>
          <a:p>
            <a:r>
              <a:rPr lang="en-GB" sz="1200" dirty="0"/>
              <a:t>CZA right: 0.4238377</a:t>
            </a:r>
          </a:p>
          <a:p>
            <a:r>
              <a:rPr lang="en-GB" sz="1200" dirty="0"/>
              <a:t>CZB left: 0.3201829</a:t>
            </a:r>
          </a:p>
          <a:p>
            <a:r>
              <a:rPr lang="en-GB" sz="1200" dirty="0"/>
              <a:t>CZB right: 0.4114071</a:t>
            </a:r>
          </a:p>
          <a:p>
            <a:r>
              <a:rPr lang="en-GB" sz="1200" dirty="0"/>
              <a:t>CZD left: 0.4393351</a:t>
            </a:r>
          </a:p>
          <a:p>
            <a:r>
              <a:rPr lang="en-GB" sz="1200" dirty="0"/>
              <a:t>CZD right: 0.4732697</a:t>
            </a:r>
          </a:p>
          <a:p>
            <a:endParaRPr lang="en-GB" sz="1200" dirty="0"/>
          </a:p>
          <a:p>
            <a:r>
              <a:rPr lang="en-GB" sz="1200" dirty="0"/>
              <a:t>Proportions of SNP  outliers that are shared.</a:t>
            </a:r>
          </a:p>
          <a:p>
            <a:r>
              <a:rPr lang="en-GB" sz="1200" dirty="0"/>
              <a:t>CZA left and right: 0.707804</a:t>
            </a:r>
          </a:p>
          <a:p>
            <a:r>
              <a:rPr lang="en-GB" sz="1200" dirty="0"/>
              <a:t>CZB left and right: 0.5680581</a:t>
            </a:r>
          </a:p>
          <a:p>
            <a:r>
              <a:rPr lang="en-GB" sz="1200" dirty="0"/>
              <a:t>CZD left and right: 0.6569873</a:t>
            </a:r>
          </a:p>
          <a:p>
            <a:r>
              <a:rPr lang="en-GB" sz="1200" dirty="0"/>
              <a:t>CZA and CZB: 0.4650635</a:t>
            </a:r>
          </a:p>
          <a:p>
            <a:r>
              <a:rPr lang="en-GB" sz="1200" dirty="0"/>
              <a:t>CZA and CZD: 0.508167</a:t>
            </a:r>
          </a:p>
          <a:p>
            <a:r>
              <a:rPr lang="en-GB" sz="1200" dirty="0"/>
              <a:t>CZB and CZD: 0.5426497</a:t>
            </a:r>
          </a:p>
          <a:p>
            <a:endParaRPr lang="en-GB" sz="1200" dirty="0"/>
          </a:p>
          <a:p>
            <a:r>
              <a:rPr lang="en-GB" sz="1200" dirty="0"/>
              <a:t>Number of SNP  outliers found in 1 hybrid zone(s): 602</a:t>
            </a:r>
          </a:p>
          <a:p>
            <a:r>
              <a:rPr lang="en-GB" sz="1200" dirty="0"/>
              <a:t>Number of SNP  outliers found in 2 hybrid zone(s): 258</a:t>
            </a:r>
          </a:p>
          <a:p>
            <a:r>
              <a:rPr lang="en-GB" sz="1200" dirty="0"/>
              <a:t>Number of SNP  outliers found in 3 hybrid zone(s): 137</a:t>
            </a:r>
          </a:p>
          <a:p>
            <a:r>
              <a:rPr lang="en-GB" sz="1200" dirty="0"/>
              <a:t>Number of SNP  outliers found in 4 hybrid zone(s): 117</a:t>
            </a:r>
          </a:p>
          <a:p>
            <a:r>
              <a:rPr lang="en-GB" sz="1200" dirty="0"/>
              <a:t>Number of SNP  outliers found in 5 hybrid zone(s): 95</a:t>
            </a:r>
          </a:p>
          <a:p>
            <a:r>
              <a:rPr lang="en-GB" sz="1200" dirty="0"/>
              <a:t>Number of SNP  outliers found in 6 hybrid zone(s): 139</a:t>
            </a:r>
          </a:p>
          <a:p>
            <a:endParaRPr lang="en-GB" sz="1200" dirty="0"/>
          </a:p>
          <a:p>
            <a:r>
              <a:rPr lang="en-GB" sz="1200" dirty="0"/>
              <a:t>Prop. of SNP  outliers in inversions found in 1 zone(s): 0.648</a:t>
            </a:r>
          </a:p>
          <a:p>
            <a:r>
              <a:rPr lang="en-GB" sz="1200" dirty="0"/>
              <a:t>Prop. of SNP  outliers in inversions found in 2 zone(s): 0.698</a:t>
            </a:r>
          </a:p>
          <a:p>
            <a:r>
              <a:rPr lang="en-GB" sz="1200" dirty="0"/>
              <a:t>Prop. of SNP  outliers in inversions found in 3 zone(s): 0.912</a:t>
            </a:r>
          </a:p>
          <a:p>
            <a:r>
              <a:rPr lang="en-GB" sz="1200" dirty="0"/>
              <a:t>Prop. of SNP  outliers in inversions found in 4 zone(s): 0.923</a:t>
            </a:r>
          </a:p>
          <a:p>
            <a:r>
              <a:rPr lang="en-GB" sz="1200" dirty="0"/>
              <a:t>Prop. of SNP  outliers in inversions found in 5 zone(s): 0.979</a:t>
            </a:r>
          </a:p>
          <a:p>
            <a:r>
              <a:rPr lang="en-GB" sz="1200" dirty="0"/>
              <a:t>Prop. of SNP  outliers in inversions found in 6 zone(s): 1</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4286943" cy="369332"/>
          </a:xfrm>
          <a:prstGeom prst="rect">
            <a:avLst/>
          </a:prstGeom>
          <a:noFill/>
        </p:spPr>
        <p:txBody>
          <a:bodyPr wrap="none" rtlCol="0">
            <a:spAutoFit/>
          </a:bodyPr>
          <a:lstStyle/>
          <a:p>
            <a:pPr marL="285750" indent="-285750">
              <a:buFont typeface="Arial" panose="020B0604020202020204" pitchFamily="34" charset="0"/>
              <a:buChar char="•"/>
            </a:pPr>
            <a:r>
              <a:rPr lang="en-GB" dirty="0"/>
              <a:t>Contigs after coverage filter (in progress)</a:t>
            </a:r>
          </a:p>
        </p:txBody>
      </p:sp>
    </p:spTree>
    <p:extLst>
      <p:ext uri="{BB962C8B-B14F-4D97-AF65-F5344CB8AC3E}">
        <p14:creationId xmlns:p14="http://schemas.microsoft.com/office/powerpoint/2010/main" val="184467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3879780"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(in progress)</a:t>
            </a:r>
          </a:p>
        </p:txBody>
      </p:sp>
    </p:spTree>
    <p:extLst>
      <p:ext uri="{BB962C8B-B14F-4D97-AF65-F5344CB8AC3E}">
        <p14:creationId xmlns:p14="http://schemas.microsoft.com/office/powerpoint/2010/main" val="144588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pic>
        <p:nvPicPr>
          <p:cNvPr id="8" name="Picture 7">
            <a:extLst>
              <a:ext uri="{FF2B5EF4-FFF2-40B4-BE49-F238E27FC236}">
                <a16:creationId xmlns:a16="http://schemas.microsoft.com/office/drawing/2014/main" id="{A4DAEDC7-A8EC-254B-A191-547A1418B8F6}"/>
              </a:ext>
            </a:extLst>
          </p:cNvPr>
          <p:cNvPicPr>
            <a:picLocks noChangeAspect="1"/>
          </p:cNvPicPr>
          <p:nvPr/>
        </p:nvPicPr>
        <p:blipFill rotWithShape="1">
          <a:blip r:embed="rId2"/>
          <a:srcRect l="5258" t="9091" r="3176" b="5574"/>
          <a:stretch/>
        </p:blipFill>
        <p:spPr>
          <a:xfrm>
            <a:off x="6231038" y="2037678"/>
            <a:ext cx="5366790" cy="3326660"/>
          </a:xfrm>
          <a:prstGeom prst="rect">
            <a:avLst/>
          </a:prstGeom>
        </p:spPr>
      </p:pic>
      <p:pic>
        <p:nvPicPr>
          <p:cNvPr id="10" name="Picture 9">
            <a:extLst>
              <a:ext uri="{FF2B5EF4-FFF2-40B4-BE49-F238E27FC236}">
                <a16:creationId xmlns:a16="http://schemas.microsoft.com/office/drawing/2014/main" id="{AD14FF7D-63FD-9847-8532-4DE77B1CB03B}"/>
              </a:ext>
            </a:extLst>
          </p:cNvPr>
          <p:cNvPicPr>
            <a:picLocks noChangeAspect="1"/>
          </p:cNvPicPr>
          <p:nvPr/>
        </p:nvPicPr>
        <p:blipFill rotWithShape="1">
          <a:blip r:embed="rId3"/>
          <a:srcRect l="4662" t="7646" r="3563" b="4847"/>
          <a:stretch/>
        </p:blipFill>
        <p:spPr>
          <a:xfrm>
            <a:off x="838726" y="1985060"/>
            <a:ext cx="5062966" cy="3379278"/>
          </a:xfrm>
          <a:prstGeom prst="rect">
            <a:avLst/>
          </a:prstGeom>
        </p:spPr>
      </p:pic>
      <p:sp>
        <p:nvSpPr>
          <p:cNvPr id="11" name="TextBox 10">
            <a:extLst>
              <a:ext uri="{FF2B5EF4-FFF2-40B4-BE49-F238E27FC236}">
                <a16:creationId xmlns:a16="http://schemas.microsoft.com/office/drawing/2014/main" id="{8E989DF7-7D26-A445-A99A-2791D7F96721}"/>
              </a:ext>
            </a:extLst>
          </p:cNvPr>
          <p:cNvSpPr txBox="1"/>
          <p:nvPr/>
        </p:nvSpPr>
        <p:spPr>
          <a:xfrm>
            <a:off x="838629" y="1801172"/>
            <a:ext cx="3076035" cy="307777"/>
          </a:xfrm>
          <a:prstGeom prst="rect">
            <a:avLst/>
          </a:prstGeom>
          <a:noFill/>
        </p:spPr>
        <p:txBody>
          <a:bodyPr wrap="none" rtlCol="0">
            <a:spAutoFit/>
          </a:bodyPr>
          <a:lstStyle/>
          <a:p>
            <a:r>
              <a:rPr lang="en-GB" sz="1400" dirty="0"/>
              <a:t>any_outliers = outlier in at least one CZ.</a:t>
            </a:r>
          </a:p>
        </p:txBody>
      </p:sp>
      <p:sp>
        <p:nvSpPr>
          <p:cNvPr id="12" name="TextBox 11">
            <a:extLst>
              <a:ext uri="{FF2B5EF4-FFF2-40B4-BE49-F238E27FC236}">
                <a16:creationId xmlns:a16="http://schemas.microsoft.com/office/drawing/2014/main" id="{7E719FF2-7BA6-5944-8D5D-B76085F0436D}"/>
              </a:ext>
            </a:extLst>
          </p:cNvPr>
          <p:cNvSpPr txBox="1"/>
          <p:nvPr/>
        </p:nvSpPr>
        <p:spPr>
          <a:xfrm>
            <a:off x="6231038" y="1801172"/>
            <a:ext cx="4439036" cy="307777"/>
          </a:xfrm>
          <a:prstGeom prst="rect">
            <a:avLst/>
          </a:prstGeom>
          <a:noFill/>
        </p:spPr>
        <p:txBody>
          <a:bodyPr wrap="none" rtlCol="0">
            <a:spAutoFit/>
          </a:bodyPr>
          <a:lstStyle/>
          <a:p>
            <a:r>
              <a:rPr lang="en-GB" sz="1400" dirty="0"/>
              <a:t>all_outliers = outlier shared by all six CZs (two per islands).</a:t>
            </a:r>
          </a:p>
        </p:txBody>
      </p:sp>
      <p:sp>
        <p:nvSpPr>
          <p:cNvPr id="13" name="TextBox 12">
            <a:extLst>
              <a:ext uri="{FF2B5EF4-FFF2-40B4-BE49-F238E27FC236}">
                <a16:creationId xmlns:a16="http://schemas.microsoft.com/office/drawing/2014/main" id="{E7AE7D32-9459-A144-A881-63F92D4E6C1F}"/>
              </a:ext>
            </a:extLst>
          </p:cNvPr>
          <p:cNvSpPr txBox="1"/>
          <p:nvPr/>
        </p:nvSpPr>
        <p:spPr>
          <a:xfrm>
            <a:off x="838629" y="1157735"/>
            <a:ext cx="7953267"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and cline/outlier analysis (i.e., clinal and non-clinal SNPs)</a:t>
            </a:r>
          </a:p>
        </p:txBody>
      </p:sp>
      <p:sp>
        <p:nvSpPr>
          <p:cNvPr id="14" name="TextBox 13">
            <a:extLst>
              <a:ext uri="{FF2B5EF4-FFF2-40B4-BE49-F238E27FC236}">
                <a16:creationId xmlns:a16="http://schemas.microsoft.com/office/drawing/2014/main" id="{1BC812F4-C87A-6E46-A099-DE8B2DEAFABB}"/>
              </a:ext>
            </a:extLst>
          </p:cNvPr>
          <p:cNvSpPr txBox="1"/>
          <p:nvPr/>
        </p:nvSpPr>
        <p:spPr>
          <a:xfrm>
            <a:off x="838629" y="5452999"/>
            <a:ext cx="10759199" cy="923330"/>
          </a:xfrm>
          <a:prstGeom prst="rect">
            <a:avLst/>
          </a:prstGeom>
          <a:noFill/>
        </p:spPr>
        <p:txBody>
          <a:bodyPr wrap="square" rtlCol="0">
            <a:spAutoFit/>
          </a:bodyPr>
          <a:lstStyle/>
          <a:p>
            <a:r>
              <a:rPr lang="en-GB" i="1" dirty="0"/>
              <a:t>Figure 1. Venn diagrams of the number of SNPs after filtering and cline analysis. Left: SAMtools and GATK calls are intersected with the respective outliers that were at least present in one hybrid zone. Right: SAMtools and GATK calls are intersected with the respective outliers that were present in all six hybrid zones (two per islands).</a:t>
            </a:r>
          </a:p>
        </p:txBody>
      </p:sp>
    </p:spTree>
    <p:extLst>
      <p:ext uri="{BB962C8B-B14F-4D97-AF65-F5344CB8AC3E}">
        <p14:creationId xmlns:p14="http://schemas.microsoft.com/office/powerpoint/2010/main" val="6785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FEF38-FC25-AB4C-80F4-66DE30BC3B8F}"/>
              </a:ext>
            </a:extLst>
          </p:cNvPr>
          <p:cNvPicPr>
            <a:picLocks noChangeAspect="1"/>
          </p:cNvPicPr>
          <p:nvPr/>
        </p:nvPicPr>
        <p:blipFill rotWithShape="1">
          <a:blip r:embed="rId2"/>
          <a:srcRect b="25739"/>
          <a:stretch/>
        </p:blipFill>
        <p:spPr>
          <a:xfrm>
            <a:off x="54036" y="739392"/>
            <a:ext cx="8241136" cy="612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469569" cy="369332"/>
          </a:xfrm>
          <a:prstGeom prst="rect">
            <a:avLst/>
          </a:prstGeom>
          <a:noFill/>
        </p:spPr>
        <p:txBody>
          <a:bodyPr wrap="none" rtlCol="0">
            <a:spAutoFit/>
          </a:bodyPr>
          <a:lstStyle/>
          <a:p>
            <a:r>
              <a:rPr lang="en-GB" dirty="0"/>
              <a:t>GATK SNP call</a:t>
            </a:r>
          </a:p>
        </p:txBody>
      </p:sp>
      <p:sp>
        <p:nvSpPr>
          <p:cNvPr id="5" name="TextBox 4">
            <a:extLst>
              <a:ext uri="{FF2B5EF4-FFF2-40B4-BE49-F238E27FC236}">
                <a16:creationId xmlns:a16="http://schemas.microsoft.com/office/drawing/2014/main" id="{321E6931-B8DB-3A49-849B-8FE2E1030096}"/>
              </a:ext>
            </a:extLst>
          </p:cNvPr>
          <p:cNvSpPr txBox="1"/>
          <p:nvPr/>
        </p:nvSpPr>
        <p:spPr>
          <a:xfrm>
            <a:off x="8295172" y="855139"/>
            <a:ext cx="3742499" cy="1200329"/>
          </a:xfrm>
          <a:prstGeom prst="rect">
            <a:avLst/>
          </a:prstGeom>
          <a:noFill/>
        </p:spPr>
        <p:txBody>
          <a:bodyPr wrap="square" rtlCol="0">
            <a:spAutoFit/>
          </a:bodyPr>
          <a:lstStyle/>
          <a:p>
            <a:r>
              <a:rPr lang="en-GB" dirty="0"/>
              <a:t>Except this difference in the total number of SNPs, the map positions look quite similar but I have not run any statistics to test for significance.</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923330"/>
          </a:xfrm>
          <a:prstGeom prst="rect">
            <a:avLst/>
          </a:prstGeom>
          <a:noFill/>
        </p:spPr>
        <p:txBody>
          <a:bodyPr wrap="square" rtlCol="0">
            <a:spAutoFit/>
          </a:bodyPr>
          <a:lstStyle/>
          <a:p>
            <a:r>
              <a:rPr lang="en-GB" i="1" dirty="0"/>
              <a:t>Figure 2a. The same as in Anja’s paper with the exception that the SNPs were called using GATK.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080795"/>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EA1A3D-23B2-C146-B377-4A4EBF6DE001}"/>
              </a:ext>
            </a:extLst>
          </p:cNvPr>
          <p:cNvCxnSpPr>
            <a:cxnSpLocks/>
          </p:cNvCxnSpPr>
          <p:nvPr/>
        </p:nvCxnSpPr>
        <p:spPr>
          <a:xfrm>
            <a:off x="393539" y="5073570"/>
            <a:ext cx="486136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6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51C45-9F33-9944-BE6F-A6C08AE80E91}"/>
              </a:ext>
            </a:extLst>
          </p:cNvPr>
          <p:cNvPicPr>
            <a:picLocks noChangeAspect="1"/>
          </p:cNvPicPr>
          <p:nvPr/>
        </p:nvPicPr>
        <p:blipFill rotWithShape="1">
          <a:blip r:embed="rId2"/>
          <a:srcRect l="3384" b="50548"/>
          <a:stretch/>
        </p:blipFill>
        <p:spPr>
          <a:xfrm>
            <a:off x="208344" y="704667"/>
            <a:ext cx="9143563" cy="468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655518" cy="369332"/>
          </a:xfrm>
          <a:prstGeom prst="rect">
            <a:avLst/>
          </a:prstGeom>
          <a:noFill/>
        </p:spPr>
        <p:txBody>
          <a:bodyPr wrap="none" rtlCol="0">
            <a:spAutoFit/>
          </a:bodyPr>
          <a:lstStyle/>
          <a:p>
            <a:r>
              <a:rPr lang="en-GB" dirty="0"/>
              <a:t>GATK INDEL call</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646331"/>
          </a:xfrm>
          <a:prstGeom prst="rect">
            <a:avLst/>
          </a:prstGeom>
          <a:noFill/>
        </p:spPr>
        <p:txBody>
          <a:bodyPr wrap="square" rtlCol="0">
            <a:spAutoFit/>
          </a:bodyPr>
          <a:lstStyle/>
          <a:p>
            <a:r>
              <a:rPr lang="en-GB" i="1" dirty="0"/>
              <a:t>Figure 2b. The same as in Anja’s paper but with INDELs.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404886"/>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1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5069786" cy="369332"/>
          </a:xfrm>
          <a:prstGeom prst="rect">
            <a:avLst/>
          </a:prstGeom>
          <a:noFill/>
        </p:spPr>
        <p:txBody>
          <a:bodyPr wrap="none" rtlCol="0">
            <a:spAutoFit/>
          </a:bodyPr>
          <a:lstStyle/>
          <a:p>
            <a:pPr marL="285750" indent="-285750">
              <a:buFont typeface="Arial" panose="020B0604020202020204" pitchFamily="34" charset="0"/>
              <a:buChar char="•"/>
            </a:pPr>
            <a:r>
              <a:rPr lang="en-GB" dirty="0"/>
              <a:t>INDELs and SNPs after filtering and cline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B528DF0-ED52-C643-A25D-EE710F3E6CF2}"/>
                  </a:ext>
                </a:extLst>
              </p:cNvPr>
              <p:cNvSpPr txBox="1"/>
              <p:nvPr/>
            </p:nvSpPr>
            <p:spPr>
              <a:xfrm>
                <a:off x="528115" y="6002654"/>
                <a:ext cx="10806121" cy="830997"/>
              </a:xfrm>
              <a:prstGeom prst="rect">
                <a:avLst/>
              </a:prstGeom>
              <a:noFill/>
            </p:spPr>
            <p:txBody>
              <a:bodyPr wrap="square" rtlCol="0">
                <a:spAutoFit/>
              </a:bodyPr>
              <a:lstStyle/>
              <a:p>
                <a:r>
                  <a:rPr lang="en-GB" sz="1600" i="1" dirty="0"/>
                  <a:t>Figure 3a. Marker proportions over contig length. </a:t>
                </a:r>
                <a14:m>
                  <m:oMath xmlns:m="http://schemas.openxmlformats.org/officeDocument/2006/math">
                    <m:r>
                      <a:rPr lang="sv-SE" sz="1600" b="0" i="1" smtClean="0">
                        <a:latin typeface="Cambria Math" panose="02040503050406030204" pitchFamily="18" charset="0"/>
                      </a:rPr>
                      <m:t>𝑃𝑟𝑜𝑝𝑜𝑟𝑡𝑖𝑜𝑛</m:t>
                    </m:r>
                    <m:r>
                      <a:rPr lang="sv-SE" sz="1600" b="0" i="1" smtClean="0">
                        <a:latin typeface="Cambria Math" panose="02040503050406030204" pitchFamily="18" charset="0"/>
                      </a:rPr>
                      <m:t>=</m:t>
                    </m:r>
                    <m:f>
                      <m:fPr>
                        <m:type m:val="lin"/>
                        <m:ctrlPr>
                          <a:rPr lang="sv-SE" sz="1600" b="0" i="1" smtClean="0">
                            <a:latin typeface="Cambria Math" panose="02040503050406030204" pitchFamily="18" charset="0"/>
                          </a:rPr>
                        </m:ctrlPr>
                      </m:fPr>
                      <m:num>
                        <m:r>
                          <a:rPr lang="sv-SE" sz="1600" b="0" i="1" smtClean="0">
                            <a:latin typeface="Cambria Math" panose="02040503050406030204" pitchFamily="18" charset="0"/>
                          </a:rPr>
                          <m:t>𝑐𝑜𝑢𝑛𝑡</m:t>
                        </m:r>
                      </m:num>
                      <m:den>
                        <m:r>
                          <m:rPr>
                            <m:sty m:val="p"/>
                          </m:rPr>
                          <a:rPr lang="el-GR" sz="1600" b="0" i="1" smtClean="0">
                            <a:latin typeface="Cambria Math" panose="02040503050406030204" pitchFamily="18" charset="0"/>
                            <a:ea typeface="Cambria Math" panose="02040503050406030204" pitchFamily="18" charset="0"/>
                          </a:rPr>
                          <m:t>Σ</m:t>
                        </m:r>
                        <m:r>
                          <a:rPr lang="sv-SE" sz="1600" b="0" i="1"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𝑐𝑜𝑢𝑛𝑡</m:t>
                        </m:r>
                      </m:den>
                    </m:f>
                  </m:oMath>
                </a14:m>
                <a:r>
                  <a:rPr lang="en-GB" sz="1600" i="1" dirty="0"/>
                  <a:t> per marker type and bin width = 15000 base pairs. Clinal variants are dark coloured and non-clinal variants are light coloured. Left: SNP call using SAMtools and INDEL call using GATK. Right: both INDELs and SNPs were called with GATK.</a:t>
                </a:r>
              </a:p>
            </p:txBody>
          </p:sp>
        </mc:Choice>
        <mc:Fallback xmlns="">
          <p:sp>
            <p:nvSpPr>
              <p:cNvPr id="21" name="TextBox 20">
                <a:extLst>
                  <a:ext uri="{FF2B5EF4-FFF2-40B4-BE49-F238E27FC236}">
                    <a16:creationId xmlns:a16="http://schemas.microsoft.com/office/drawing/2014/main" id="{EB528DF0-ED52-C643-A25D-EE710F3E6CF2}"/>
                  </a:ext>
                </a:extLst>
              </p:cNvPr>
              <p:cNvSpPr txBox="1">
                <a:spLocks noRot="1" noChangeAspect="1" noMove="1" noResize="1" noEditPoints="1" noAdjustHandles="1" noChangeArrowheads="1" noChangeShapeType="1" noTextEdit="1"/>
              </p:cNvSpPr>
              <p:nvPr/>
            </p:nvSpPr>
            <p:spPr>
              <a:xfrm>
                <a:off x="528115" y="6002654"/>
                <a:ext cx="10806121" cy="830997"/>
              </a:xfrm>
              <a:prstGeom prst="rect">
                <a:avLst/>
              </a:prstGeom>
              <a:blipFill>
                <a:blip r:embed="rId2"/>
                <a:stretch>
                  <a:fillRect l="-353" t="-45455" b="-13636"/>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5C5BD71F-7247-0F4C-ACCE-522A0428BB58}"/>
              </a:ext>
            </a:extLst>
          </p:cNvPr>
          <p:cNvPicPr>
            <a:picLocks noChangeAspect="1"/>
          </p:cNvPicPr>
          <p:nvPr/>
        </p:nvPicPr>
        <p:blipFill>
          <a:blip r:embed="rId3"/>
          <a:stretch>
            <a:fillRect/>
          </a:stretch>
        </p:blipFill>
        <p:spPr>
          <a:xfrm>
            <a:off x="934578" y="0"/>
            <a:ext cx="0" cy="0"/>
          </a:xfrm>
          <a:prstGeom prst="rect">
            <a:avLst/>
          </a:prstGeom>
        </p:spPr>
      </p:pic>
      <p:pic>
        <p:nvPicPr>
          <p:cNvPr id="15" name="Picture 14">
            <a:extLst>
              <a:ext uri="{FF2B5EF4-FFF2-40B4-BE49-F238E27FC236}">
                <a16:creationId xmlns:a16="http://schemas.microsoft.com/office/drawing/2014/main" id="{EBE394C9-8E25-2746-A78F-121C8A879BD2}"/>
              </a:ext>
            </a:extLst>
          </p:cNvPr>
          <p:cNvPicPr>
            <a:picLocks noChangeAspect="1"/>
          </p:cNvPicPr>
          <p:nvPr/>
        </p:nvPicPr>
        <p:blipFill>
          <a:blip r:embed="rId4"/>
          <a:stretch>
            <a:fillRect/>
          </a:stretch>
        </p:blipFill>
        <p:spPr>
          <a:xfrm>
            <a:off x="528115" y="1207500"/>
            <a:ext cx="5040000" cy="2520000"/>
          </a:xfrm>
          <a:prstGeom prst="rect">
            <a:avLst/>
          </a:prstGeom>
        </p:spPr>
      </p:pic>
      <p:pic>
        <p:nvPicPr>
          <p:cNvPr id="17" name="Picture 16">
            <a:extLst>
              <a:ext uri="{FF2B5EF4-FFF2-40B4-BE49-F238E27FC236}">
                <a16:creationId xmlns:a16="http://schemas.microsoft.com/office/drawing/2014/main" id="{03EE4186-B3B4-F142-86E5-5DC225B6B5AC}"/>
              </a:ext>
            </a:extLst>
          </p:cNvPr>
          <p:cNvPicPr>
            <a:picLocks noChangeAspect="1"/>
          </p:cNvPicPr>
          <p:nvPr/>
        </p:nvPicPr>
        <p:blipFill>
          <a:blip r:embed="rId5"/>
          <a:stretch>
            <a:fillRect/>
          </a:stretch>
        </p:blipFill>
        <p:spPr>
          <a:xfrm>
            <a:off x="528115" y="3482654"/>
            <a:ext cx="5040000" cy="2520000"/>
          </a:xfrm>
          <a:prstGeom prst="rect">
            <a:avLst/>
          </a:prstGeom>
        </p:spPr>
      </p:pic>
      <p:pic>
        <p:nvPicPr>
          <p:cNvPr id="19" name="Picture 18">
            <a:extLst>
              <a:ext uri="{FF2B5EF4-FFF2-40B4-BE49-F238E27FC236}">
                <a16:creationId xmlns:a16="http://schemas.microsoft.com/office/drawing/2014/main" id="{160F0608-A0B7-0545-BE6D-F8EC0CA4795F}"/>
              </a:ext>
            </a:extLst>
          </p:cNvPr>
          <p:cNvPicPr>
            <a:picLocks noChangeAspect="1"/>
          </p:cNvPicPr>
          <p:nvPr/>
        </p:nvPicPr>
        <p:blipFill>
          <a:blip r:embed="rId4"/>
          <a:stretch>
            <a:fillRect/>
          </a:stretch>
        </p:blipFill>
        <p:spPr>
          <a:xfrm>
            <a:off x="6294236" y="1207500"/>
            <a:ext cx="5040000" cy="2520000"/>
          </a:xfrm>
          <a:prstGeom prst="rect">
            <a:avLst/>
          </a:prstGeom>
        </p:spPr>
      </p:pic>
      <p:pic>
        <p:nvPicPr>
          <p:cNvPr id="20" name="Picture 19">
            <a:extLst>
              <a:ext uri="{FF2B5EF4-FFF2-40B4-BE49-F238E27FC236}">
                <a16:creationId xmlns:a16="http://schemas.microsoft.com/office/drawing/2014/main" id="{3CC15D35-D657-8D45-A477-3C9BEBCEF428}"/>
              </a:ext>
            </a:extLst>
          </p:cNvPr>
          <p:cNvPicPr>
            <a:picLocks noChangeAspect="1"/>
          </p:cNvPicPr>
          <p:nvPr/>
        </p:nvPicPr>
        <p:blipFill>
          <a:blip r:embed="rId6"/>
          <a:stretch>
            <a:fillRect/>
          </a:stretch>
        </p:blipFill>
        <p:spPr>
          <a:xfrm>
            <a:off x="6294236" y="3482654"/>
            <a:ext cx="5040000" cy="2520000"/>
          </a:xfrm>
          <a:prstGeom prst="rect">
            <a:avLst/>
          </a:prstGeom>
        </p:spPr>
      </p:pic>
      <p:sp>
        <p:nvSpPr>
          <p:cNvPr id="10" name="TextBox 9">
            <a:extLst>
              <a:ext uri="{FF2B5EF4-FFF2-40B4-BE49-F238E27FC236}">
                <a16:creationId xmlns:a16="http://schemas.microsoft.com/office/drawing/2014/main" id="{FAAE64C4-0597-BE4E-AA0C-C2E80A8CCFF1}"/>
              </a:ext>
            </a:extLst>
          </p:cNvPr>
          <p:cNvSpPr txBox="1"/>
          <p:nvPr/>
        </p:nvSpPr>
        <p:spPr>
          <a:xfrm>
            <a:off x="5657629" y="811350"/>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258540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10893</TotalTime>
  <Words>1903</Words>
  <Application>Microsoft Macintosh PowerPoint</Application>
  <PresentationFormat>Widescreen</PresentationFormat>
  <Paragraphs>261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135</cp:revision>
  <dcterms:created xsi:type="dcterms:W3CDTF">2020-06-09T11:59:43Z</dcterms:created>
  <dcterms:modified xsi:type="dcterms:W3CDTF">2020-07-02T08:54:56Z</dcterms:modified>
</cp:coreProperties>
</file>