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301" r:id="rId4"/>
    <p:sldId id="302" r:id="rId5"/>
    <p:sldId id="275" r:id="rId6"/>
    <p:sldId id="299" r:id="rId7"/>
    <p:sldId id="273" r:id="rId8"/>
    <p:sldId id="303" r:id="rId9"/>
    <p:sldId id="288" r:id="rId10"/>
    <p:sldId id="289" r:id="rId11"/>
    <p:sldId id="292" r:id="rId12"/>
    <p:sldId id="293" r:id="rId13"/>
    <p:sldId id="297"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CFF"/>
    <a:srgbClr val="0EBA38"/>
    <a:srgbClr val="F8766C"/>
    <a:srgbClr val="91C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773"/>
  </p:normalViewPr>
  <p:slideViewPr>
    <p:cSldViewPr snapToGrid="0" snapToObjects="1">
      <p:cViewPr varScale="1">
        <p:scale>
          <a:sx n="120" d="100"/>
          <a:sy n="120"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7</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27/08/2020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27/08/2020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3F0727-7F5F-E947-AB1A-33BFBA8C725F}"/>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B4020A-CDB6-5243-ACC8-3BBF9A1D305B}"/>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0541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418603-6370-D546-8218-8D70E777FB2E}"/>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4907-3C55-8F4F-AFAD-76D22D98602A}"/>
              </a:ext>
            </a:extLst>
          </p:cNvPr>
          <p:cNvPicPr>
            <a:picLocks noChangeAspect="1"/>
          </p:cNvPicPr>
          <p:nvPr/>
        </p:nvPicPr>
        <p:blipFill>
          <a:blip r:embed="rId2"/>
          <a:stretch>
            <a:fillRect/>
          </a:stretch>
        </p:blipFill>
        <p:spPr>
          <a:xfrm>
            <a:off x="1631950" y="342900"/>
            <a:ext cx="8928100" cy="6172200"/>
          </a:xfrm>
          <a:prstGeom prst="rect">
            <a:avLst/>
          </a:prstGeom>
        </p:spPr>
      </p:pic>
      <p:sp>
        <p:nvSpPr>
          <p:cNvPr id="7" name="Rectangle 6">
            <a:extLst>
              <a:ext uri="{FF2B5EF4-FFF2-40B4-BE49-F238E27FC236}">
                <a16:creationId xmlns:a16="http://schemas.microsoft.com/office/drawing/2014/main" id="{A8D2AC74-9C08-904B-A6DF-4BE10C6CF2CD}"/>
              </a:ext>
            </a:extLst>
          </p:cNvPr>
          <p:cNvSpPr/>
          <p:nvPr/>
        </p:nvSpPr>
        <p:spPr>
          <a:xfrm>
            <a:off x="2166257" y="1338943"/>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737C90-FDBF-A54A-8528-1D17F933391D}"/>
              </a:ext>
            </a:extLst>
          </p:cNvPr>
          <p:cNvSpPr/>
          <p:nvPr/>
        </p:nvSpPr>
        <p:spPr>
          <a:xfrm>
            <a:off x="2166257" y="3271159"/>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47DB824-3D7C-0C43-9AD1-E17F69EF721F}"/>
              </a:ext>
            </a:extLst>
          </p:cNvPr>
          <p:cNvSpPr/>
          <p:nvPr/>
        </p:nvSpPr>
        <p:spPr>
          <a:xfrm>
            <a:off x="2166257" y="5203374"/>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553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488A9-9024-294F-BC6D-2BE50DD98EB6}"/>
              </a:ext>
            </a:extLst>
          </p:cNvPr>
          <p:cNvPicPr>
            <a:picLocks noChangeAspect="1"/>
          </p:cNvPicPr>
          <p:nvPr/>
        </p:nvPicPr>
        <p:blipFill rotWithShape="1">
          <a:blip r:embed="rId2"/>
          <a:srcRect r="14641"/>
          <a:stretch/>
        </p:blipFill>
        <p:spPr>
          <a:xfrm>
            <a:off x="1631950" y="342900"/>
            <a:ext cx="7620907" cy="6172200"/>
          </a:xfrm>
          <a:prstGeom prst="rect">
            <a:avLst/>
          </a:prstGeom>
        </p:spPr>
      </p:pic>
      <p:sp>
        <p:nvSpPr>
          <p:cNvPr id="2" name="TextBox 1">
            <a:extLst>
              <a:ext uri="{FF2B5EF4-FFF2-40B4-BE49-F238E27FC236}">
                <a16:creationId xmlns:a16="http://schemas.microsoft.com/office/drawing/2014/main" id="{2358ACF7-0E4D-F540-8FB4-A7D50A9353B3}"/>
              </a:ext>
            </a:extLst>
          </p:cNvPr>
          <p:cNvSpPr txBox="1"/>
          <p:nvPr/>
        </p:nvSpPr>
        <p:spPr>
          <a:xfrm>
            <a:off x="3183225" y="1817531"/>
            <a:ext cx="418704" cy="369332"/>
          </a:xfrm>
          <a:prstGeom prst="rect">
            <a:avLst/>
          </a:prstGeom>
          <a:noFill/>
        </p:spPr>
        <p:txBody>
          <a:bodyPr wrap="none" rtlCol="0">
            <a:spAutoFit/>
          </a:bodyPr>
          <a:lstStyle/>
          <a:p>
            <a:r>
              <a:rPr lang="en-GB" dirty="0">
                <a:solidFill>
                  <a:srgbClr val="F8766C"/>
                </a:solidFill>
              </a:rPr>
              <a:t>69</a:t>
            </a:r>
          </a:p>
        </p:txBody>
      </p:sp>
      <p:sp>
        <p:nvSpPr>
          <p:cNvPr id="6" name="TextBox 5">
            <a:extLst>
              <a:ext uri="{FF2B5EF4-FFF2-40B4-BE49-F238E27FC236}">
                <a16:creationId xmlns:a16="http://schemas.microsoft.com/office/drawing/2014/main" id="{CE99F707-4686-124C-897D-ABCF4DE3D19A}"/>
              </a:ext>
            </a:extLst>
          </p:cNvPr>
          <p:cNvSpPr txBox="1"/>
          <p:nvPr/>
        </p:nvSpPr>
        <p:spPr>
          <a:xfrm>
            <a:off x="2604550" y="683469"/>
            <a:ext cx="418704" cy="369332"/>
          </a:xfrm>
          <a:prstGeom prst="rect">
            <a:avLst/>
          </a:prstGeom>
          <a:noFill/>
        </p:spPr>
        <p:txBody>
          <a:bodyPr wrap="none" rtlCol="0">
            <a:spAutoFit/>
          </a:bodyPr>
          <a:lstStyle/>
          <a:p>
            <a:r>
              <a:rPr lang="en-GB" dirty="0">
                <a:solidFill>
                  <a:srgbClr val="0EBA38"/>
                </a:solidFill>
              </a:rPr>
              <a:t>62</a:t>
            </a:r>
          </a:p>
        </p:txBody>
      </p:sp>
      <p:sp>
        <p:nvSpPr>
          <p:cNvPr id="7" name="TextBox 6">
            <a:extLst>
              <a:ext uri="{FF2B5EF4-FFF2-40B4-BE49-F238E27FC236}">
                <a16:creationId xmlns:a16="http://schemas.microsoft.com/office/drawing/2014/main" id="{66FC0E91-028C-8249-B594-C251CFF04171}"/>
              </a:ext>
            </a:extLst>
          </p:cNvPr>
          <p:cNvSpPr txBox="1"/>
          <p:nvPr/>
        </p:nvSpPr>
        <p:spPr>
          <a:xfrm>
            <a:off x="3183225" y="3682483"/>
            <a:ext cx="418704" cy="369332"/>
          </a:xfrm>
          <a:prstGeom prst="rect">
            <a:avLst/>
          </a:prstGeom>
          <a:noFill/>
        </p:spPr>
        <p:txBody>
          <a:bodyPr wrap="none" rtlCol="0">
            <a:spAutoFit/>
          </a:bodyPr>
          <a:lstStyle/>
          <a:p>
            <a:r>
              <a:rPr lang="en-GB" dirty="0">
                <a:solidFill>
                  <a:srgbClr val="F8766C"/>
                </a:solidFill>
              </a:rPr>
              <a:t>64</a:t>
            </a:r>
          </a:p>
        </p:txBody>
      </p:sp>
      <p:sp>
        <p:nvSpPr>
          <p:cNvPr id="8" name="TextBox 7">
            <a:extLst>
              <a:ext uri="{FF2B5EF4-FFF2-40B4-BE49-F238E27FC236}">
                <a16:creationId xmlns:a16="http://schemas.microsoft.com/office/drawing/2014/main" id="{BDFB3F2F-79B4-1A44-8BA7-338BBEF294AA}"/>
              </a:ext>
            </a:extLst>
          </p:cNvPr>
          <p:cNvSpPr txBox="1"/>
          <p:nvPr/>
        </p:nvSpPr>
        <p:spPr>
          <a:xfrm>
            <a:off x="3183225" y="5547435"/>
            <a:ext cx="418704" cy="369332"/>
          </a:xfrm>
          <a:prstGeom prst="rect">
            <a:avLst/>
          </a:prstGeom>
          <a:noFill/>
        </p:spPr>
        <p:txBody>
          <a:bodyPr wrap="none" rtlCol="0">
            <a:spAutoFit/>
          </a:bodyPr>
          <a:lstStyle/>
          <a:p>
            <a:r>
              <a:rPr lang="en-GB" dirty="0">
                <a:solidFill>
                  <a:srgbClr val="F8766C"/>
                </a:solidFill>
              </a:rPr>
              <a:t>67</a:t>
            </a:r>
          </a:p>
        </p:txBody>
      </p:sp>
      <p:sp>
        <p:nvSpPr>
          <p:cNvPr id="9" name="TextBox 8">
            <a:extLst>
              <a:ext uri="{FF2B5EF4-FFF2-40B4-BE49-F238E27FC236}">
                <a16:creationId xmlns:a16="http://schemas.microsoft.com/office/drawing/2014/main" id="{CA938858-1A6F-E642-B6D7-7958211856D3}"/>
              </a:ext>
            </a:extLst>
          </p:cNvPr>
          <p:cNvSpPr txBox="1"/>
          <p:nvPr/>
        </p:nvSpPr>
        <p:spPr>
          <a:xfrm>
            <a:off x="2604550" y="3229952"/>
            <a:ext cx="418704" cy="369332"/>
          </a:xfrm>
          <a:prstGeom prst="rect">
            <a:avLst/>
          </a:prstGeom>
          <a:noFill/>
        </p:spPr>
        <p:txBody>
          <a:bodyPr wrap="none" rtlCol="0">
            <a:spAutoFit/>
          </a:bodyPr>
          <a:lstStyle/>
          <a:p>
            <a:r>
              <a:rPr lang="en-GB" dirty="0">
                <a:solidFill>
                  <a:srgbClr val="0EBA38"/>
                </a:solidFill>
              </a:rPr>
              <a:t>59</a:t>
            </a:r>
          </a:p>
        </p:txBody>
      </p:sp>
      <p:sp>
        <p:nvSpPr>
          <p:cNvPr id="10" name="TextBox 9">
            <a:extLst>
              <a:ext uri="{FF2B5EF4-FFF2-40B4-BE49-F238E27FC236}">
                <a16:creationId xmlns:a16="http://schemas.microsoft.com/office/drawing/2014/main" id="{0A0858AB-6AA3-5243-A117-773CE0061DB8}"/>
              </a:ext>
            </a:extLst>
          </p:cNvPr>
          <p:cNvSpPr txBox="1"/>
          <p:nvPr/>
        </p:nvSpPr>
        <p:spPr>
          <a:xfrm>
            <a:off x="2604550" y="4867215"/>
            <a:ext cx="418704" cy="369332"/>
          </a:xfrm>
          <a:prstGeom prst="rect">
            <a:avLst/>
          </a:prstGeom>
          <a:noFill/>
        </p:spPr>
        <p:txBody>
          <a:bodyPr wrap="none" rtlCol="0">
            <a:spAutoFit/>
          </a:bodyPr>
          <a:lstStyle/>
          <a:p>
            <a:r>
              <a:rPr lang="en-GB" dirty="0">
                <a:solidFill>
                  <a:srgbClr val="0EBA38"/>
                </a:solidFill>
              </a:rPr>
              <a:t>31</a:t>
            </a:r>
          </a:p>
        </p:txBody>
      </p:sp>
      <p:sp>
        <p:nvSpPr>
          <p:cNvPr id="11" name="TextBox 10">
            <a:extLst>
              <a:ext uri="{FF2B5EF4-FFF2-40B4-BE49-F238E27FC236}">
                <a16:creationId xmlns:a16="http://schemas.microsoft.com/office/drawing/2014/main" id="{5FC228BA-BC77-6441-8F6D-C5572323BB6E}"/>
              </a:ext>
            </a:extLst>
          </p:cNvPr>
          <p:cNvSpPr txBox="1"/>
          <p:nvPr/>
        </p:nvSpPr>
        <p:spPr>
          <a:xfrm>
            <a:off x="7318064" y="2605057"/>
            <a:ext cx="418704" cy="369332"/>
          </a:xfrm>
          <a:prstGeom prst="rect">
            <a:avLst/>
          </a:prstGeom>
          <a:noFill/>
        </p:spPr>
        <p:txBody>
          <a:bodyPr wrap="none" rtlCol="0">
            <a:spAutoFit/>
          </a:bodyPr>
          <a:lstStyle/>
          <a:p>
            <a:r>
              <a:rPr lang="en-GB" dirty="0">
                <a:solidFill>
                  <a:srgbClr val="619CFF"/>
                </a:solidFill>
              </a:rPr>
              <a:t>45</a:t>
            </a:r>
          </a:p>
        </p:txBody>
      </p:sp>
      <p:sp>
        <p:nvSpPr>
          <p:cNvPr id="12" name="TextBox 11">
            <a:extLst>
              <a:ext uri="{FF2B5EF4-FFF2-40B4-BE49-F238E27FC236}">
                <a16:creationId xmlns:a16="http://schemas.microsoft.com/office/drawing/2014/main" id="{211AEF15-E4E2-5748-BB99-05887933DB15}"/>
              </a:ext>
            </a:extLst>
          </p:cNvPr>
          <p:cNvSpPr txBox="1"/>
          <p:nvPr/>
        </p:nvSpPr>
        <p:spPr>
          <a:xfrm>
            <a:off x="7318064" y="4867215"/>
            <a:ext cx="418704" cy="369332"/>
          </a:xfrm>
          <a:prstGeom prst="rect">
            <a:avLst/>
          </a:prstGeom>
          <a:noFill/>
        </p:spPr>
        <p:txBody>
          <a:bodyPr wrap="none" rtlCol="0">
            <a:spAutoFit/>
          </a:bodyPr>
          <a:lstStyle/>
          <a:p>
            <a:r>
              <a:rPr lang="en-GB" dirty="0">
                <a:solidFill>
                  <a:srgbClr val="619CFF"/>
                </a:solidFill>
              </a:rPr>
              <a:t>73</a:t>
            </a:r>
          </a:p>
        </p:txBody>
      </p:sp>
      <p:sp>
        <p:nvSpPr>
          <p:cNvPr id="13" name="TextBox 12">
            <a:extLst>
              <a:ext uri="{FF2B5EF4-FFF2-40B4-BE49-F238E27FC236}">
                <a16:creationId xmlns:a16="http://schemas.microsoft.com/office/drawing/2014/main" id="{A2ADDBC3-EDB0-2143-9633-0F152DB07C99}"/>
              </a:ext>
            </a:extLst>
          </p:cNvPr>
          <p:cNvSpPr txBox="1"/>
          <p:nvPr/>
        </p:nvSpPr>
        <p:spPr>
          <a:xfrm>
            <a:off x="7318064" y="1326504"/>
            <a:ext cx="418704" cy="369332"/>
          </a:xfrm>
          <a:prstGeom prst="rect">
            <a:avLst/>
          </a:prstGeom>
          <a:noFill/>
        </p:spPr>
        <p:txBody>
          <a:bodyPr wrap="none" rtlCol="0">
            <a:spAutoFit/>
          </a:bodyPr>
          <a:lstStyle/>
          <a:p>
            <a:r>
              <a:rPr lang="en-GB" dirty="0">
                <a:solidFill>
                  <a:srgbClr val="619CFF"/>
                </a:solidFill>
              </a:rPr>
              <a:t>2</a:t>
            </a:r>
            <a:r>
              <a:rPr lang="en-GB">
                <a:solidFill>
                  <a:srgbClr val="619CFF"/>
                </a:solidFill>
              </a:rPr>
              <a:t>3</a:t>
            </a:r>
            <a:endParaRPr lang="en-GB" dirty="0">
              <a:solidFill>
                <a:srgbClr val="619CFF"/>
              </a:solidFill>
            </a:endParaRPr>
          </a:p>
        </p:txBody>
      </p:sp>
    </p:spTree>
    <p:extLst>
      <p:ext uri="{BB962C8B-B14F-4D97-AF65-F5344CB8AC3E}">
        <p14:creationId xmlns:p14="http://schemas.microsoft.com/office/powerpoint/2010/main" val="24788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46001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variants inside and outside inversions</a:t>
            </a:r>
            <a:br>
              <a:rPr lang="en-GB" dirty="0">
                <a:solidFill>
                  <a:schemeClr val="bg2">
                    <a:lumMod val="90000"/>
                  </a:schemeClr>
                </a:solidFill>
              </a:rPr>
            </a:br>
            <a:r>
              <a:rPr lang="en-GB" dirty="0">
                <a:solidFill>
                  <a:schemeClr val="bg2">
                    <a:lumMod val="90000"/>
                  </a:schemeClr>
                </a:solidFill>
              </a:rPr>
              <a:t>Unique INDELs = 20005</a:t>
            </a:r>
            <a:br>
              <a:rPr lang="en-GB" dirty="0">
                <a:solidFill>
                  <a:schemeClr val="bg2">
                    <a:lumMod val="90000"/>
                  </a:schemeClr>
                </a:solidFill>
              </a:rPr>
            </a:br>
            <a:r>
              <a:rPr lang="en-GB" dirty="0">
                <a:solidFill>
                  <a:schemeClr val="bg2">
                    <a:lumMod val="90000"/>
                  </a:schemeClr>
                </a:solidFill>
              </a:rPr>
              <a:t>Unique SNPs = 89770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inversions</a:t>
            </a:r>
            <a:br>
              <a:rPr lang="en-GB" dirty="0"/>
            </a:br>
            <a:r>
              <a:rPr lang="en-GB" dirty="0"/>
              <a:t>Unique INDELs = 7206</a:t>
            </a:r>
            <a:br>
              <a:rPr lang="en-GB" dirty="0"/>
            </a:br>
            <a:r>
              <a:rPr lang="en-GB" dirty="0"/>
              <a:t>Unique SNPs = 34287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2724688889"/>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0.56</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0.55</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7" name="Picture 6">
            <a:extLst>
              <a:ext uri="{FF2B5EF4-FFF2-40B4-BE49-F238E27FC236}">
                <a16:creationId xmlns:a16="http://schemas.microsoft.com/office/drawing/2014/main" id="{12AEE58D-CB15-6B43-9852-2176587C7C6F}"/>
              </a:ext>
            </a:extLst>
          </p:cNvPr>
          <p:cNvPicPr>
            <a:picLocks noChangeAspect="1"/>
          </p:cNvPicPr>
          <p:nvPr/>
        </p:nvPicPr>
        <p:blipFill>
          <a:blip r:embed="rId2"/>
          <a:stretch>
            <a:fillRect/>
          </a:stretch>
        </p:blipFill>
        <p:spPr>
          <a:xfrm>
            <a:off x="0" y="778928"/>
            <a:ext cx="6079072" cy="6079072"/>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only variants outside inversions</a:t>
            </a:r>
            <a:br>
              <a:rPr lang="en-GB" dirty="0">
                <a:solidFill>
                  <a:schemeClr val="bg2">
                    <a:lumMod val="90000"/>
                  </a:schemeClr>
                </a:solidFill>
              </a:rPr>
            </a:br>
            <a:r>
              <a:rPr lang="en-GB" dirty="0">
                <a:solidFill>
                  <a:schemeClr val="bg2">
                    <a:lumMod val="90000"/>
                  </a:schemeClr>
                </a:solidFill>
              </a:rPr>
              <a:t>Unique INDELs = 18373</a:t>
            </a:r>
            <a:br>
              <a:rPr lang="en-GB" dirty="0">
                <a:solidFill>
                  <a:schemeClr val="bg2">
                    <a:lumMod val="90000"/>
                  </a:schemeClr>
                </a:solidFill>
              </a:rPr>
            </a:br>
            <a:r>
              <a:rPr lang="en-GB" dirty="0">
                <a:solidFill>
                  <a:schemeClr val="bg2">
                    <a:lumMod val="90000"/>
                  </a:schemeClr>
                </a:solidFill>
              </a:rPr>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no inversions</a:t>
            </a:r>
            <a:br>
              <a:rPr lang="en-GB" dirty="0"/>
            </a:br>
            <a:r>
              <a:rPr lang="en-GB" dirty="0"/>
              <a:t>Unique INDELs = 5576</a:t>
            </a:r>
            <a:br>
              <a:rPr lang="en-GB" dirty="0"/>
            </a:br>
            <a:r>
              <a:rPr lang="en-GB" dirty="0"/>
              <a:t>Unique SNPs = 26604</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195240577"/>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0.55</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0.54</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3" name="Picture 2">
            <a:extLst>
              <a:ext uri="{FF2B5EF4-FFF2-40B4-BE49-F238E27FC236}">
                <a16:creationId xmlns:a16="http://schemas.microsoft.com/office/drawing/2014/main" id="{4EFDAD11-8B08-F543-BD34-E305D9DC2C99}"/>
              </a:ext>
            </a:extLst>
          </p:cNvPr>
          <p:cNvPicPr>
            <a:picLocks noChangeAspect="1"/>
          </p:cNvPicPr>
          <p:nvPr/>
        </p:nvPicPr>
        <p:blipFill>
          <a:blip r:embed="rId2"/>
          <a:stretch>
            <a:fillRect/>
          </a:stretch>
        </p:blipFill>
        <p:spPr>
          <a:xfrm>
            <a:off x="0" y="778928"/>
            <a:ext cx="6079072" cy="6079072"/>
          </a:xfrm>
          <a:prstGeom prst="rect">
            <a:avLst/>
          </a:prstGeom>
        </p:spPr>
      </p:pic>
    </p:spTree>
    <p:extLst>
      <p:ext uri="{BB962C8B-B14F-4D97-AF65-F5344CB8AC3E}">
        <p14:creationId xmlns:p14="http://schemas.microsoft.com/office/powerpoint/2010/main" val="311857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graphicFrame>
        <p:nvGraphicFramePr>
          <p:cNvPr id="5" name="Table 5">
            <a:extLst>
              <a:ext uri="{FF2B5EF4-FFF2-40B4-BE49-F238E27FC236}">
                <a16:creationId xmlns:a16="http://schemas.microsoft.com/office/drawing/2014/main" id="{2F45DF47-5452-2B49-B3D9-35915068DF35}"/>
              </a:ext>
            </a:extLst>
          </p:cNvPr>
          <p:cNvGraphicFramePr>
            <a:graphicFrameLocks noGrp="1"/>
          </p:cNvGraphicFramePr>
          <p:nvPr>
            <p:extLst>
              <p:ext uri="{D42A27DB-BD31-4B8C-83A1-F6EECF244321}">
                <p14:modId xmlns:p14="http://schemas.microsoft.com/office/powerpoint/2010/main" val="1146172740"/>
              </p:ext>
            </p:extLst>
          </p:nvPr>
        </p:nvGraphicFramePr>
        <p:xfrm>
          <a:off x="528116" y="3429000"/>
          <a:ext cx="3390741" cy="1545771"/>
        </p:xfrm>
        <a:graphic>
          <a:graphicData uri="http://schemas.openxmlformats.org/drawingml/2006/table">
            <a:tbl>
              <a:tblPr>
                <a:tableStyleId>{5940675A-B579-460E-94D1-54222C63F5DA}</a:tableStyleId>
              </a:tblPr>
              <a:tblGrid>
                <a:gridCol w="767284">
                  <a:extLst>
                    <a:ext uri="{9D8B030D-6E8A-4147-A177-3AD203B41FA5}">
                      <a16:colId xmlns:a16="http://schemas.microsoft.com/office/drawing/2014/main" val="298993595"/>
                    </a:ext>
                  </a:extLst>
                </a:gridCol>
                <a:gridCol w="740229">
                  <a:extLst>
                    <a:ext uri="{9D8B030D-6E8A-4147-A177-3AD203B41FA5}">
                      <a16:colId xmlns:a16="http://schemas.microsoft.com/office/drawing/2014/main" val="3856636425"/>
                    </a:ext>
                  </a:extLst>
                </a:gridCol>
                <a:gridCol w="1164771">
                  <a:extLst>
                    <a:ext uri="{9D8B030D-6E8A-4147-A177-3AD203B41FA5}">
                      <a16:colId xmlns:a16="http://schemas.microsoft.com/office/drawing/2014/main" val="1194037803"/>
                    </a:ext>
                  </a:extLst>
                </a:gridCol>
                <a:gridCol w="718457">
                  <a:extLst>
                    <a:ext uri="{9D8B030D-6E8A-4147-A177-3AD203B41FA5}">
                      <a16:colId xmlns:a16="http://schemas.microsoft.com/office/drawing/2014/main" val="3198074171"/>
                    </a:ext>
                  </a:extLst>
                </a:gridCol>
              </a:tblGrid>
              <a:tr h="515257">
                <a:tc>
                  <a:txBody>
                    <a:bodyPr/>
                    <a:lstStyle/>
                    <a:p>
                      <a:endParaRPr lang="en-GB" sz="1400" dirty="0"/>
                    </a:p>
                  </a:txBody>
                  <a:tcPr>
                    <a:noFill/>
                  </a:tcPr>
                </a:tc>
                <a:tc>
                  <a:txBody>
                    <a:bodyPr/>
                    <a:lstStyle/>
                    <a:p>
                      <a:r>
                        <a:rPr lang="en-GB" sz="1400" dirty="0"/>
                        <a:t>Fixed</a:t>
                      </a:r>
                    </a:p>
                  </a:txBody>
                  <a:tcPr>
                    <a:solidFill>
                      <a:schemeClr val="bg1">
                        <a:lumMod val="85000"/>
                      </a:schemeClr>
                    </a:solidFill>
                  </a:tcPr>
                </a:tc>
                <a:tc>
                  <a:txBody>
                    <a:bodyPr/>
                    <a:lstStyle/>
                    <a:p>
                      <a:r>
                        <a:rPr lang="en-GB" sz="1400" dirty="0"/>
                        <a:t>Polymorphic</a:t>
                      </a:r>
                    </a:p>
                  </a:txBody>
                  <a:tcPr>
                    <a:solidFill>
                      <a:srgbClr val="91CE4F"/>
                    </a:solidFill>
                  </a:tcPr>
                </a:tc>
                <a:tc>
                  <a:txBody>
                    <a:bodyPr/>
                    <a:lstStyle/>
                    <a:p>
                      <a:r>
                        <a:rPr lang="en-GB" sz="1400" dirty="0"/>
                        <a:t>Ratio</a:t>
                      </a:r>
                    </a:p>
                  </a:txBody>
                  <a:tcPr>
                    <a:solidFill>
                      <a:schemeClr val="bg1">
                        <a:lumMod val="85000"/>
                      </a:schemeClr>
                    </a:solidFill>
                  </a:tcPr>
                </a:tc>
                <a:extLst>
                  <a:ext uri="{0D108BD9-81ED-4DB2-BD59-A6C34878D82A}">
                    <a16:rowId xmlns:a16="http://schemas.microsoft.com/office/drawing/2014/main" val="2156922573"/>
                  </a:ext>
                </a:extLst>
              </a:tr>
              <a:tr h="515257">
                <a:tc>
                  <a:txBody>
                    <a:bodyPr/>
                    <a:lstStyle/>
                    <a:p>
                      <a:r>
                        <a:rPr lang="en-GB" sz="1400" dirty="0"/>
                        <a:t>INDELs</a:t>
                      </a:r>
                    </a:p>
                  </a:txBody>
                  <a:tcPr>
                    <a:solidFill>
                      <a:schemeClr val="bg1">
                        <a:lumMod val="85000"/>
                      </a:schemeClr>
                    </a:solidFill>
                  </a:tcPr>
                </a:tc>
                <a:tc>
                  <a:txBody>
                    <a:bodyPr/>
                    <a:lstStyle/>
                    <a:p>
                      <a:r>
                        <a:rPr lang="en-GB" sz="1400" dirty="0"/>
                        <a:t>10511</a:t>
                      </a:r>
                    </a:p>
                  </a:txBody>
                  <a:tcPr/>
                </a:tc>
                <a:tc>
                  <a:txBody>
                    <a:bodyPr/>
                    <a:lstStyle/>
                    <a:p>
                      <a:r>
                        <a:rPr lang="en-GB" sz="1400" dirty="0"/>
                        <a:t>20000</a:t>
                      </a:r>
                    </a:p>
                  </a:txBody>
                  <a:tcPr>
                    <a:solidFill>
                      <a:srgbClr val="91CE4F"/>
                    </a:solidFill>
                  </a:tcPr>
                </a:tc>
                <a:tc>
                  <a:txBody>
                    <a:bodyPr/>
                    <a:lstStyle/>
                    <a:p>
                      <a:r>
                        <a:rPr lang="en-GB" sz="1400" dirty="0"/>
                        <a:t>1.9</a:t>
                      </a:r>
                    </a:p>
                  </a:txBody>
                  <a:tcPr/>
                </a:tc>
                <a:extLst>
                  <a:ext uri="{0D108BD9-81ED-4DB2-BD59-A6C34878D82A}">
                    <a16:rowId xmlns:a16="http://schemas.microsoft.com/office/drawing/2014/main" val="2484650901"/>
                  </a:ext>
                </a:extLst>
              </a:tr>
              <a:tr h="515257">
                <a:tc>
                  <a:txBody>
                    <a:bodyPr/>
                    <a:lstStyle/>
                    <a:p>
                      <a:r>
                        <a:rPr lang="en-GB" sz="1400" dirty="0"/>
                        <a:t>SNPs</a:t>
                      </a:r>
                    </a:p>
                  </a:txBody>
                  <a:tcPr>
                    <a:solidFill>
                      <a:schemeClr val="bg1">
                        <a:lumMod val="85000"/>
                      </a:schemeClr>
                    </a:solidFill>
                  </a:tcPr>
                </a:tc>
                <a:tc>
                  <a:txBody>
                    <a:bodyPr/>
                    <a:lstStyle/>
                    <a:p>
                      <a:r>
                        <a:rPr lang="en-GB" sz="1400" dirty="0"/>
                        <a:t>43355</a:t>
                      </a:r>
                    </a:p>
                  </a:txBody>
                  <a:tcPr/>
                </a:tc>
                <a:tc>
                  <a:txBody>
                    <a:bodyPr/>
                    <a:lstStyle/>
                    <a:p>
                      <a:r>
                        <a:rPr lang="en-GB" sz="1400" dirty="0"/>
                        <a:t>89745</a:t>
                      </a:r>
                    </a:p>
                  </a:txBody>
                  <a:tcPr>
                    <a:solidFill>
                      <a:srgbClr val="91CE4F"/>
                    </a:solidFill>
                  </a:tcPr>
                </a:tc>
                <a:tc>
                  <a:txBody>
                    <a:bodyPr/>
                    <a:lstStyle/>
                    <a:p>
                      <a:r>
                        <a:rPr lang="en-GB" sz="1400" dirty="0"/>
                        <a:t>2.1</a:t>
                      </a:r>
                    </a:p>
                  </a:txBody>
                  <a:tcPr/>
                </a:tc>
                <a:extLst>
                  <a:ext uri="{0D108BD9-81ED-4DB2-BD59-A6C34878D82A}">
                    <a16:rowId xmlns:a16="http://schemas.microsoft.com/office/drawing/2014/main" val="825248952"/>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8E011B-3B23-CF40-BCD3-C4CB7FD8EBE8}"/>
              </a:ext>
            </a:extLst>
          </p:cNvPr>
          <p:cNvGraphicFramePr>
            <a:graphicFrameLocks noGrp="1"/>
          </p:cNvGraphicFramePr>
          <p:nvPr>
            <p:extLst>
              <p:ext uri="{D42A27DB-BD31-4B8C-83A1-F6EECF244321}">
                <p14:modId xmlns:p14="http://schemas.microsoft.com/office/powerpoint/2010/main" val="1686893740"/>
              </p:ext>
            </p:extLst>
          </p:nvPr>
        </p:nvGraphicFramePr>
        <p:xfrm>
          <a:off x="83458"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69</a:t>
                      </a:r>
                    </a:p>
                  </a:txBody>
                  <a:tcPr/>
                </a:tc>
                <a:tc>
                  <a:txBody>
                    <a:bodyPr/>
                    <a:lstStyle/>
                    <a:p>
                      <a:r>
                        <a:rPr lang="en-GB" sz="1400" dirty="0"/>
                        <a:t>7977</a:t>
                      </a:r>
                    </a:p>
                  </a:txBody>
                  <a:tcPr/>
                </a:tc>
                <a:tc>
                  <a:txBody>
                    <a:bodyPr/>
                    <a:lstStyle/>
                    <a:p>
                      <a:r>
                        <a:rPr lang="en-GB" sz="1400" dirty="0"/>
                        <a:t>38304</a:t>
                      </a:r>
                    </a:p>
                  </a:txBody>
                  <a:tcPr/>
                </a:tc>
                <a:tc>
                  <a:txBody>
                    <a:bodyPr/>
                    <a:lstStyle/>
                    <a:p>
                      <a:r>
                        <a:rPr lang="en-GB" sz="1400" dirty="0"/>
                        <a:t>46281</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62</a:t>
                      </a:r>
                    </a:p>
                  </a:txBody>
                  <a:tcPr/>
                </a:tc>
                <a:tc>
                  <a:txBody>
                    <a:bodyPr/>
                    <a:lstStyle/>
                    <a:p>
                      <a:r>
                        <a:rPr lang="en-GB" sz="1400" dirty="0"/>
                        <a:t>7836</a:t>
                      </a:r>
                    </a:p>
                  </a:txBody>
                  <a:tcPr/>
                </a:tc>
                <a:tc>
                  <a:txBody>
                    <a:bodyPr/>
                    <a:lstStyle/>
                    <a:p>
                      <a:r>
                        <a:rPr lang="en-GB" sz="1400" dirty="0"/>
                        <a:t>37843</a:t>
                      </a:r>
                    </a:p>
                  </a:txBody>
                  <a:tcPr/>
                </a:tc>
                <a:tc>
                  <a:txBody>
                    <a:bodyPr/>
                    <a:lstStyle/>
                    <a:p>
                      <a:r>
                        <a:rPr lang="en-GB" sz="1400" dirty="0"/>
                        <a:t>45679</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23</a:t>
                      </a:r>
                    </a:p>
                  </a:txBody>
                  <a:tcPr/>
                </a:tc>
                <a:tc>
                  <a:txBody>
                    <a:bodyPr/>
                    <a:lstStyle/>
                    <a:p>
                      <a:r>
                        <a:rPr lang="en-GB" sz="1400" dirty="0"/>
                        <a:t>9352</a:t>
                      </a:r>
                    </a:p>
                  </a:txBody>
                  <a:tcPr/>
                </a:tc>
                <a:tc>
                  <a:txBody>
                    <a:bodyPr/>
                    <a:lstStyle/>
                    <a:p>
                      <a:r>
                        <a:rPr lang="en-GB" sz="1400" dirty="0"/>
                        <a:t>44548</a:t>
                      </a:r>
                    </a:p>
                  </a:txBody>
                  <a:tcPr/>
                </a:tc>
                <a:tc>
                  <a:txBody>
                    <a:bodyPr/>
                    <a:lstStyle/>
                    <a:p>
                      <a:r>
                        <a:rPr lang="en-GB" sz="1400" dirty="0"/>
                        <a:t>53900</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64</a:t>
                      </a:r>
                    </a:p>
                  </a:txBody>
                  <a:tcPr/>
                </a:tc>
                <a:tc>
                  <a:txBody>
                    <a:bodyPr/>
                    <a:lstStyle/>
                    <a:p>
                      <a:r>
                        <a:rPr lang="en-GB" sz="1400" dirty="0"/>
                        <a:t>9751</a:t>
                      </a:r>
                    </a:p>
                  </a:txBody>
                  <a:tcPr/>
                </a:tc>
                <a:tc>
                  <a:txBody>
                    <a:bodyPr/>
                    <a:lstStyle/>
                    <a:p>
                      <a:r>
                        <a:rPr lang="en-GB" sz="1400" dirty="0"/>
                        <a:t>46233</a:t>
                      </a:r>
                    </a:p>
                  </a:txBody>
                  <a:tcPr/>
                </a:tc>
                <a:tc>
                  <a:txBody>
                    <a:bodyPr/>
                    <a:lstStyle/>
                    <a:p>
                      <a:r>
                        <a:rPr lang="en-GB" sz="1400" dirty="0"/>
                        <a:t>55984</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59</a:t>
                      </a:r>
                    </a:p>
                  </a:txBody>
                  <a:tcPr/>
                </a:tc>
                <a:tc>
                  <a:txBody>
                    <a:bodyPr/>
                    <a:lstStyle/>
                    <a:p>
                      <a:r>
                        <a:rPr lang="en-GB" sz="1400" dirty="0"/>
                        <a:t>9394</a:t>
                      </a:r>
                    </a:p>
                  </a:txBody>
                  <a:tcPr/>
                </a:tc>
                <a:tc>
                  <a:txBody>
                    <a:bodyPr/>
                    <a:lstStyle/>
                    <a:p>
                      <a:r>
                        <a:rPr lang="en-GB" sz="1400" dirty="0"/>
                        <a:t>44480</a:t>
                      </a:r>
                    </a:p>
                  </a:txBody>
                  <a:tcPr/>
                </a:tc>
                <a:tc>
                  <a:txBody>
                    <a:bodyPr/>
                    <a:lstStyle/>
                    <a:p>
                      <a:r>
                        <a:rPr lang="en-GB" sz="1400" dirty="0"/>
                        <a:t>53874</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45</a:t>
                      </a:r>
                    </a:p>
                  </a:txBody>
                  <a:tcPr/>
                </a:tc>
                <a:tc>
                  <a:txBody>
                    <a:bodyPr/>
                    <a:lstStyle/>
                    <a:p>
                      <a:r>
                        <a:rPr lang="en-GB" sz="1400" dirty="0"/>
                        <a:t>10311</a:t>
                      </a:r>
                    </a:p>
                  </a:txBody>
                  <a:tcPr/>
                </a:tc>
                <a:tc>
                  <a:txBody>
                    <a:bodyPr/>
                    <a:lstStyle/>
                    <a:p>
                      <a:r>
                        <a:rPr lang="en-GB" sz="1400" dirty="0"/>
                        <a:t>48558</a:t>
                      </a:r>
                    </a:p>
                  </a:txBody>
                  <a:tcPr/>
                </a:tc>
                <a:tc>
                  <a:txBody>
                    <a:bodyPr/>
                    <a:lstStyle/>
                    <a:p>
                      <a:r>
                        <a:rPr lang="en-GB" sz="1400" dirty="0"/>
                        <a:t>58869</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67</a:t>
                      </a:r>
                    </a:p>
                  </a:txBody>
                  <a:tcPr/>
                </a:tc>
                <a:tc>
                  <a:txBody>
                    <a:bodyPr/>
                    <a:lstStyle/>
                    <a:p>
                      <a:r>
                        <a:rPr lang="en-GB" sz="1400" dirty="0"/>
                        <a:t>9764</a:t>
                      </a:r>
                    </a:p>
                  </a:txBody>
                  <a:tcPr/>
                </a:tc>
                <a:tc>
                  <a:txBody>
                    <a:bodyPr/>
                    <a:lstStyle/>
                    <a:p>
                      <a:r>
                        <a:rPr lang="en-GB" sz="1400" dirty="0"/>
                        <a:t>46659</a:t>
                      </a:r>
                    </a:p>
                  </a:txBody>
                  <a:tcPr/>
                </a:tc>
                <a:tc>
                  <a:txBody>
                    <a:bodyPr/>
                    <a:lstStyle/>
                    <a:p>
                      <a:r>
                        <a:rPr lang="en-GB" sz="1400" dirty="0"/>
                        <a:t>56423</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31</a:t>
                      </a:r>
                    </a:p>
                  </a:txBody>
                  <a:tcPr/>
                </a:tc>
                <a:tc>
                  <a:txBody>
                    <a:bodyPr/>
                    <a:lstStyle/>
                    <a:p>
                      <a:r>
                        <a:rPr lang="en-GB" sz="1400" dirty="0"/>
                        <a:t>10864</a:t>
                      </a:r>
                    </a:p>
                  </a:txBody>
                  <a:tcPr/>
                </a:tc>
                <a:tc>
                  <a:txBody>
                    <a:bodyPr/>
                    <a:lstStyle/>
                    <a:p>
                      <a:r>
                        <a:rPr lang="en-GB" sz="1400" dirty="0"/>
                        <a:t>51446</a:t>
                      </a:r>
                    </a:p>
                  </a:txBody>
                  <a:tcPr/>
                </a:tc>
                <a:tc>
                  <a:txBody>
                    <a:bodyPr/>
                    <a:lstStyle/>
                    <a:p>
                      <a:r>
                        <a:rPr lang="en-GB" sz="1400" dirty="0"/>
                        <a:t>62310</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73</a:t>
                      </a:r>
                    </a:p>
                  </a:txBody>
                  <a:tcPr/>
                </a:tc>
                <a:tc>
                  <a:txBody>
                    <a:bodyPr/>
                    <a:lstStyle/>
                    <a:p>
                      <a:r>
                        <a:rPr lang="en-GB" sz="1400" dirty="0"/>
                        <a:t>9732</a:t>
                      </a:r>
                    </a:p>
                  </a:txBody>
                  <a:tcPr/>
                </a:tc>
                <a:tc>
                  <a:txBody>
                    <a:bodyPr/>
                    <a:lstStyle/>
                    <a:p>
                      <a:r>
                        <a:rPr lang="en-GB" sz="1400" dirty="0"/>
                        <a:t>46449</a:t>
                      </a:r>
                    </a:p>
                  </a:txBody>
                  <a:tcPr/>
                </a:tc>
                <a:tc>
                  <a:txBody>
                    <a:bodyPr/>
                    <a:lstStyle/>
                    <a:p>
                      <a:r>
                        <a:rPr lang="en-GB" sz="1400" dirty="0"/>
                        <a:t>56181</a:t>
                      </a:r>
                    </a:p>
                  </a:txBody>
                  <a:tcPr/>
                </a:tc>
                <a:extLst>
                  <a:ext uri="{0D108BD9-81ED-4DB2-BD59-A6C34878D82A}">
                    <a16:rowId xmlns:a16="http://schemas.microsoft.com/office/drawing/2014/main" val="2443884119"/>
                  </a:ext>
                </a:extLst>
              </a:tr>
            </a:tbl>
          </a:graphicData>
        </a:graphic>
      </p:graphicFrame>
      <p:sp>
        <p:nvSpPr>
          <p:cNvPr id="5" name="TextBox 4">
            <a:extLst>
              <a:ext uri="{FF2B5EF4-FFF2-40B4-BE49-F238E27FC236}">
                <a16:creationId xmlns:a16="http://schemas.microsoft.com/office/drawing/2014/main" id="{43772F90-F9EF-9D47-8D3A-E1BBA6B64DA0}"/>
              </a:ext>
            </a:extLst>
          </p:cNvPr>
          <p:cNvSpPr txBox="1"/>
          <p:nvPr/>
        </p:nvSpPr>
        <p:spPr>
          <a:xfrm>
            <a:off x="478971" y="424543"/>
            <a:ext cx="2365071" cy="369332"/>
          </a:xfrm>
          <a:prstGeom prst="rect">
            <a:avLst/>
          </a:prstGeom>
          <a:noFill/>
        </p:spPr>
        <p:txBody>
          <a:bodyPr wrap="none" rtlCol="0">
            <a:spAutoFit/>
          </a:bodyPr>
          <a:lstStyle/>
          <a:p>
            <a:pPr marL="285750" indent="-285750">
              <a:buFont typeface="Arial" panose="020B0604020202020204" pitchFamily="34" charset="0"/>
              <a:buChar char="•"/>
            </a:pPr>
            <a:r>
              <a:rPr lang="en-GB" dirty="0"/>
              <a:t>Fixed + polymorphic</a:t>
            </a:r>
          </a:p>
        </p:txBody>
      </p:sp>
      <p:graphicFrame>
        <p:nvGraphicFramePr>
          <p:cNvPr id="6" name="Table 2">
            <a:extLst>
              <a:ext uri="{FF2B5EF4-FFF2-40B4-BE49-F238E27FC236}">
                <a16:creationId xmlns:a16="http://schemas.microsoft.com/office/drawing/2014/main" id="{A0E2C456-F7F4-E743-A8C2-D121D6D0E810}"/>
              </a:ext>
            </a:extLst>
          </p:cNvPr>
          <p:cNvGraphicFramePr>
            <a:graphicFrameLocks noGrp="1"/>
          </p:cNvGraphicFramePr>
          <p:nvPr>
            <p:extLst>
              <p:ext uri="{D42A27DB-BD31-4B8C-83A1-F6EECF244321}">
                <p14:modId xmlns:p14="http://schemas.microsoft.com/office/powerpoint/2010/main" val="1354552893"/>
              </p:ext>
            </p:extLst>
          </p:nvPr>
        </p:nvGraphicFramePr>
        <p:xfrm>
          <a:off x="6168572"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N-1</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68</a:t>
                      </a:r>
                    </a:p>
                  </a:txBody>
                  <a:tcPr/>
                </a:tc>
                <a:tc>
                  <a:txBody>
                    <a:bodyPr/>
                    <a:lstStyle/>
                    <a:p>
                      <a:r>
                        <a:rPr lang="en-GB" sz="1400" dirty="0"/>
                        <a:t>9180</a:t>
                      </a:r>
                    </a:p>
                  </a:txBody>
                  <a:tcPr/>
                </a:tc>
                <a:tc>
                  <a:txBody>
                    <a:bodyPr/>
                    <a:lstStyle/>
                    <a:p>
                      <a:r>
                        <a:rPr lang="en-GB" sz="1400" dirty="0"/>
                        <a:t>43755</a:t>
                      </a:r>
                    </a:p>
                  </a:txBody>
                  <a:tcPr/>
                </a:tc>
                <a:tc>
                  <a:txBody>
                    <a:bodyPr/>
                    <a:lstStyle/>
                    <a:p>
                      <a:r>
                        <a:rPr lang="en-GB" sz="1400" dirty="0"/>
                        <a:t>52935</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61</a:t>
                      </a:r>
                    </a:p>
                  </a:txBody>
                  <a:tcPr/>
                </a:tc>
                <a:tc>
                  <a:txBody>
                    <a:bodyPr/>
                    <a:lstStyle/>
                    <a:p>
                      <a:r>
                        <a:rPr lang="en-GB" sz="1400" dirty="0"/>
                        <a:t>9114</a:t>
                      </a:r>
                    </a:p>
                  </a:txBody>
                  <a:tcPr/>
                </a:tc>
                <a:tc>
                  <a:txBody>
                    <a:bodyPr/>
                    <a:lstStyle/>
                    <a:p>
                      <a:r>
                        <a:rPr lang="en-GB" sz="1400" dirty="0"/>
                        <a:t>43474</a:t>
                      </a:r>
                    </a:p>
                  </a:txBody>
                  <a:tcPr/>
                </a:tc>
                <a:tc>
                  <a:txBody>
                    <a:bodyPr/>
                    <a:lstStyle/>
                    <a:p>
                      <a:r>
                        <a:rPr lang="en-GB" sz="1400" dirty="0"/>
                        <a:t>52588</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22</a:t>
                      </a:r>
                    </a:p>
                  </a:txBody>
                  <a:tcPr/>
                </a:tc>
                <a:tc>
                  <a:txBody>
                    <a:bodyPr/>
                    <a:lstStyle/>
                    <a:p>
                      <a:r>
                        <a:rPr lang="en-GB" sz="1400" dirty="0"/>
                        <a:t>10859</a:t>
                      </a:r>
                    </a:p>
                  </a:txBody>
                  <a:tcPr/>
                </a:tc>
                <a:tc>
                  <a:txBody>
                    <a:bodyPr/>
                    <a:lstStyle/>
                    <a:p>
                      <a:r>
                        <a:rPr lang="en-GB" sz="1400" dirty="0"/>
                        <a:t>51438</a:t>
                      </a:r>
                    </a:p>
                  </a:txBody>
                  <a:tcPr/>
                </a:tc>
                <a:tc>
                  <a:txBody>
                    <a:bodyPr/>
                    <a:lstStyle/>
                    <a:p>
                      <a:r>
                        <a:rPr lang="en-GB" sz="1400" dirty="0"/>
                        <a:t>62297</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63</a:t>
                      </a:r>
                    </a:p>
                  </a:txBody>
                  <a:tcPr/>
                </a:tc>
                <a:tc>
                  <a:txBody>
                    <a:bodyPr/>
                    <a:lstStyle/>
                    <a:p>
                      <a:r>
                        <a:rPr lang="en-GB" sz="1400" dirty="0"/>
                        <a:t>11021</a:t>
                      </a:r>
                    </a:p>
                  </a:txBody>
                  <a:tcPr/>
                </a:tc>
                <a:tc>
                  <a:txBody>
                    <a:bodyPr/>
                    <a:lstStyle/>
                    <a:p>
                      <a:r>
                        <a:rPr lang="en-GB" sz="1400" dirty="0"/>
                        <a:t>52120</a:t>
                      </a:r>
                    </a:p>
                  </a:txBody>
                  <a:tcPr/>
                </a:tc>
                <a:tc>
                  <a:txBody>
                    <a:bodyPr/>
                    <a:lstStyle/>
                    <a:p>
                      <a:r>
                        <a:rPr lang="en-GB" sz="1400" dirty="0"/>
                        <a:t>63141</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58</a:t>
                      </a:r>
                    </a:p>
                  </a:txBody>
                  <a:tcPr/>
                </a:tc>
                <a:tc>
                  <a:txBody>
                    <a:bodyPr/>
                    <a:lstStyle/>
                    <a:p>
                      <a:r>
                        <a:rPr lang="en-GB" sz="1400" dirty="0"/>
                        <a:t>10969</a:t>
                      </a:r>
                    </a:p>
                  </a:txBody>
                  <a:tcPr/>
                </a:tc>
                <a:tc>
                  <a:txBody>
                    <a:bodyPr/>
                    <a:lstStyle/>
                    <a:p>
                      <a:r>
                        <a:rPr lang="en-GB" sz="1400" dirty="0"/>
                        <a:t>51690</a:t>
                      </a:r>
                    </a:p>
                  </a:txBody>
                  <a:tcPr/>
                </a:tc>
                <a:tc>
                  <a:txBody>
                    <a:bodyPr/>
                    <a:lstStyle/>
                    <a:p>
                      <a:r>
                        <a:rPr lang="en-GB" sz="1400" dirty="0"/>
                        <a:t>62659</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44</a:t>
                      </a:r>
                    </a:p>
                  </a:txBody>
                  <a:tcPr/>
                </a:tc>
                <a:tc>
                  <a:txBody>
                    <a:bodyPr/>
                    <a:lstStyle/>
                    <a:p>
                      <a:r>
                        <a:rPr lang="en-GB" sz="1400" dirty="0"/>
                        <a:t>11611</a:t>
                      </a:r>
                    </a:p>
                  </a:txBody>
                  <a:tcPr/>
                </a:tc>
                <a:tc>
                  <a:txBody>
                    <a:bodyPr/>
                    <a:lstStyle/>
                    <a:p>
                      <a:r>
                        <a:rPr lang="en-GB" sz="1400" dirty="0"/>
                        <a:t>54820</a:t>
                      </a:r>
                    </a:p>
                  </a:txBody>
                  <a:tcPr/>
                </a:tc>
                <a:tc>
                  <a:txBody>
                    <a:bodyPr/>
                    <a:lstStyle/>
                    <a:p>
                      <a:r>
                        <a:rPr lang="en-GB" sz="1400" dirty="0"/>
                        <a:t>66431</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66</a:t>
                      </a:r>
                    </a:p>
                  </a:txBody>
                  <a:tcPr/>
                </a:tc>
                <a:tc>
                  <a:txBody>
                    <a:bodyPr/>
                    <a:lstStyle/>
                    <a:p>
                      <a:r>
                        <a:rPr lang="en-GB" sz="1400" dirty="0"/>
                        <a:t>11066</a:t>
                      </a:r>
                    </a:p>
                  </a:txBody>
                  <a:tcPr/>
                </a:tc>
                <a:tc>
                  <a:txBody>
                    <a:bodyPr/>
                    <a:lstStyle/>
                    <a:p>
                      <a:r>
                        <a:rPr lang="en-GB" sz="1400" dirty="0"/>
                        <a:t>52425</a:t>
                      </a:r>
                    </a:p>
                  </a:txBody>
                  <a:tcPr/>
                </a:tc>
                <a:tc>
                  <a:txBody>
                    <a:bodyPr/>
                    <a:lstStyle/>
                    <a:p>
                      <a:r>
                        <a:rPr lang="en-GB" sz="1400" dirty="0"/>
                        <a:t>63491</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30</a:t>
                      </a:r>
                    </a:p>
                  </a:txBody>
                  <a:tcPr/>
                </a:tc>
                <a:tc>
                  <a:txBody>
                    <a:bodyPr/>
                    <a:lstStyle/>
                    <a:p>
                      <a:r>
                        <a:rPr lang="en-GB" sz="1400" dirty="0"/>
                        <a:t>12327</a:t>
                      </a:r>
                    </a:p>
                  </a:txBody>
                  <a:tcPr/>
                </a:tc>
                <a:tc>
                  <a:txBody>
                    <a:bodyPr/>
                    <a:lstStyle/>
                    <a:p>
                      <a:r>
                        <a:rPr lang="en-GB" sz="1400" dirty="0"/>
                        <a:t>58256</a:t>
                      </a:r>
                    </a:p>
                  </a:txBody>
                  <a:tcPr/>
                </a:tc>
                <a:tc>
                  <a:txBody>
                    <a:bodyPr/>
                    <a:lstStyle/>
                    <a:p>
                      <a:r>
                        <a:rPr lang="en-GB" sz="1400" dirty="0"/>
                        <a:t>70583</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72</a:t>
                      </a:r>
                    </a:p>
                  </a:txBody>
                  <a:tcPr/>
                </a:tc>
                <a:tc>
                  <a:txBody>
                    <a:bodyPr/>
                    <a:lstStyle/>
                    <a:p>
                      <a:r>
                        <a:rPr lang="en-GB" sz="1400" dirty="0"/>
                        <a:t>10993</a:t>
                      </a:r>
                    </a:p>
                  </a:txBody>
                  <a:tcPr/>
                </a:tc>
                <a:tc>
                  <a:txBody>
                    <a:bodyPr/>
                    <a:lstStyle/>
                    <a:p>
                      <a:r>
                        <a:rPr lang="en-GB" sz="1400" dirty="0"/>
                        <a:t>52283</a:t>
                      </a:r>
                    </a:p>
                  </a:txBody>
                  <a:tcPr/>
                </a:tc>
                <a:tc>
                  <a:txBody>
                    <a:bodyPr/>
                    <a:lstStyle/>
                    <a:p>
                      <a:r>
                        <a:rPr lang="en-GB" sz="1400" dirty="0"/>
                        <a:t>63276</a:t>
                      </a:r>
                    </a:p>
                  </a:txBody>
                  <a:tcPr/>
                </a:tc>
                <a:extLst>
                  <a:ext uri="{0D108BD9-81ED-4DB2-BD59-A6C34878D82A}">
                    <a16:rowId xmlns:a16="http://schemas.microsoft.com/office/drawing/2014/main" val="2443884119"/>
                  </a:ext>
                </a:extLst>
              </a:tr>
            </a:tbl>
          </a:graphicData>
        </a:graphic>
      </p:graphicFrame>
    </p:spTree>
    <p:extLst>
      <p:ext uri="{BB962C8B-B14F-4D97-AF65-F5344CB8AC3E}">
        <p14:creationId xmlns:p14="http://schemas.microsoft.com/office/powerpoint/2010/main" val="52345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FFBE7-C31F-ED49-8BC9-06868F077F86}"/>
              </a:ext>
            </a:extLst>
          </p:cNvPr>
          <p:cNvPicPr>
            <a:picLocks noChangeAspect="1"/>
          </p:cNvPicPr>
          <p:nvPr/>
        </p:nvPicPr>
        <p:blipFill>
          <a:blip r:embed="rId2"/>
          <a:stretch>
            <a:fillRect/>
          </a:stretch>
        </p:blipFill>
        <p:spPr>
          <a:xfrm>
            <a:off x="4571999" y="0"/>
            <a:ext cx="7620000" cy="6858000"/>
          </a:xfrm>
          <a:prstGeom prst="rect">
            <a:avLst/>
          </a:prstGeom>
        </p:spPr>
      </p:pic>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When the sample size of a variant was higher than N – 3, N – 3 individuals/genotypes were </a:t>
            </a:r>
            <a:r>
              <a:rPr lang="en-GB"/>
              <a:t>randomly sampled.</a:t>
            </a:r>
            <a:endParaRPr lang="en-GB" dirty="0"/>
          </a:p>
        </p:txBody>
      </p:sp>
    </p:spTree>
    <p:extLst>
      <p:ext uri="{BB962C8B-B14F-4D97-AF65-F5344CB8AC3E}">
        <p14:creationId xmlns:p14="http://schemas.microsoft.com/office/powerpoint/2010/main" val="288722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696</Words>
  <Application>Microsoft Macintosh PowerPoint</Application>
  <PresentationFormat>Widescreen</PresentationFormat>
  <Paragraphs>273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11</cp:revision>
  <dcterms:created xsi:type="dcterms:W3CDTF">2020-08-27T08:48:41Z</dcterms:created>
  <dcterms:modified xsi:type="dcterms:W3CDTF">2020-08-27T13:18:16Z</dcterms:modified>
</cp:coreProperties>
</file>