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01" r:id="rId4"/>
    <p:sldId id="302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CFF"/>
    <a:srgbClr val="0EBA38"/>
    <a:srgbClr val="F8766C"/>
    <a:srgbClr val="91C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03C6-BB32-1847-9BA4-6A93FF920BED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2D0F-F41E-7742-88B9-1534E3544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06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A30-EE56-EF4F-AE48-3EA520AB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1822-EFC3-A24D-92F6-BCE57D11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FB74-98AA-554B-BF49-01868F7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63ED-AA78-404D-8303-07B32B1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BB61-F904-7741-B59B-991635CD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3EA-25EE-214A-90EE-5E5B5A6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F972-3848-784F-9D4F-BD5D15E3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8CFE-741A-F74F-BE6D-240473A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E30-86B7-2848-9FB8-C50E48F2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76E2-6AD7-034F-980B-EF397200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1D199-53D1-1447-8B18-0D423ECC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9D2D-F40D-C74E-8224-4672412A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6DA9-C034-2149-84C4-1453B6F2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1245-3ABA-054A-9D71-DB466C65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8EDB-33E8-AC46-9F62-7D5EA9C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DB83-1920-CB41-88A0-63C7EEAE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EC39-D8F4-B246-8673-210F0ACF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CBD2-241B-F448-BECC-562B8B7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919-0BEE-A243-BC91-570DF9F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303-6994-EA45-95B5-7127C47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B7CF-90ED-684C-8C6A-94CF2624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ECA3-A047-A249-A231-ECB06737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A199-E784-0C44-820A-4CA086E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21C4-3742-FF4C-972B-308BD10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55FA-E324-6E44-AE7C-F27D1D2D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9F12-A1A9-D644-9572-024649E0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C7AE-9F96-404D-A442-12944F86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5118-8596-1E4C-A54A-3CE81D1D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3C50-AB35-BE44-B81D-9C53F93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7078-BF59-0742-A103-6A685C4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F93A0-EFCB-974F-AE6D-7D246AD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9B73-A02E-0548-8ED8-90DDF6D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3F96-7DB9-394D-A50E-570B6402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9EEA-2525-184F-B9EF-35C5652D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4EB5A-F5A2-334F-9029-B55D14F6D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056C-067E-5945-ADC8-90851434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2E0E5-6D87-BE44-8F8D-BF4C557C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A609-42F8-C740-98C2-A58D3FD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137A-77E8-A54C-9BB6-553FCEC1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54A-E00B-F047-9D56-1D746CE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CC72-4BFD-2046-A9B9-4334A1C9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12B-FE94-5C43-A1A6-94A05B4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8C94-FC42-7245-BD7B-A859DF0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3E271-EBF9-9744-9704-6D9CB4E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66FAE-BF4D-7C43-8038-53688A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C04F-C60D-3941-9EAC-829BD5C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EFB8-CAAC-5F45-94FA-8E6216ED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0ABC-3FC9-C84C-8E89-48BD1C60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022BC-1D31-384E-8E58-F3F188FC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AB82-2421-6240-ABC2-0A21A99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0EA3-7D9D-3D48-9B2D-C0C4E10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4016-7D7E-C44A-B8B6-7DE385F3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95D2-9CF0-E04C-81EA-801DE9B7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D417D-AA2D-8C47-BBB0-020D0E57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C8A5-7CCB-CA46-804E-4126B91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2D63-7A51-F34E-929E-1B6276B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1B0A-405B-B74F-9EE9-A627966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5AB8A-ADE1-BA44-812D-C4F1BF4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9B4ED-FAC8-8442-B918-911406C7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6316-0CFF-3649-B861-652A3CB8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110A-9DAF-E34A-A9DD-F85EED80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670-22DA-CE45-BF19-C0B19D67629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D311-A86D-F349-90AA-E1DA747A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B1CA-1625-B140-8CDC-9A1F9028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D54-29CB-FC4F-8921-0635126A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 INDELS: genetic markers for adaptive divergence</a:t>
            </a:r>
          </a:p>
        </p:txBody>
      </p:sp>
    </p:spTree>
    <p:extLst>
      <p:ext uri="{BB962C8B-B14F-4D97-AF65-F5344CB8AC3E}">
        <p14:creationId xmlns:p14="http://schemas.microsoft.com/office/powerpoint/2010/main" val="17905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05133-9CEF-0040-974C-6E6A43929D30}"/>
              </a:ext>
            </a:extLst>
          </p:cNvPr>
          <p:cNvSpPr txBox="1"/>
          <p:nvPr/>
        </p:nvSpPr>
        <p:spPr>
          <a:xfrm>
            <a:off x="1076446" y="868101"/>
            <a:ext cx="786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Divergent natural selection vs neutral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Species with high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Systems with imperfect genomes can still contain useful functional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17CCC-4934-B542-8466-8FABD072DFE2}"/>
              </a:ext>
            </a:extLst>
          </p:cNvPr>
          <p:cNvSpPr txBox="1"/>
          <p:nvPr/>
        </p:nvSpPr>
        <p:spPr>
          <a:xfrm>
            <a:off x="1250066" y="3113590"/>
            <a:ext cx="4348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Clustering of (different types) markers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Unfolded allele frequency spectra (</a:t>
            </a:r>
            <a:r>
              <a:rPr lang="en-GB" dirty="0" err="1"/>
              <a:t>uAFS</a:t>
            </a:r>
            <a:r>
              <a:rPr lang="en-GB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Outlier sharing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Distributions of cline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75A65-E5F2-544E-A20B-4AC528CC804B}"/>
              </a:ext>
            </a:extLst>
          </p:cNvPr>
          <p:cNvSpPr txBox="1"/>
          <p:nvPr/>
        </p:nvSpPr>
        <p:spPr>
          <a:xfrm>
            <a:off x="1076446" y="498769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aspects of the short INDELs paper: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2EF19-BA6B-6245-89EB-9D22A3FCE7F3}"/>
              </a:ext>
            </a:extLst>
          </p:cNvPr>
          <p:cNvSpPr txBox="1"/>
          <p:nvPr/>
        </p:nvSpPr>
        <p:spPr>
          <a:xfrm>
            <a:off x="1091112" y="2744258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INDEL-SNP comparisons:</a:t>
            </a:r>
          </a:p>
        </p:txBody>
      </p:sp>
    </p:spTree>
    <p:extLst>
      <p:ext uri="{BB962C8B-B14F-4D97-AF65-F5344CB8AC3E}">
        <p14:creationId xmlns:p14="http://schemas.microsoft.com/office/powerpoint/2010/main" val="173221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C94907-3C55-8F4F-AFAD-76D22D98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342900"/>
            <a:ext cx="89281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D2AC74-9C08-904B-A6DF-4BE10C6CF2CD}"/>
              </a:ext>
            </a:extLst>
          </p:cNvPr>
          <p:cNvSpPr/>
          <p:nvPr/>
        </p:nvSpPr>
        <p:spPr>
          <a:xfrm>
            <a:off x="2166257" y="1338943"/>
            <a:ext cx="8098972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737C90-FDBF-A54A-8528-1D17F933391D}"/>
              </a:ext>
            </a:extLst>
          </p:cNvPr>
          <p:cNvSpPr/>
          <p:nvPr/>
        </p:nvSpPr>
        <p:spPr>
          <a:xfrm>
            <a:off x="2166257" y="3271159"/>
            <a:ext cx="8098972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DB824-3D7C-0C43-9AD1-E17F69EF721F}"/>
              </a:ext>
            </a:extLst>
          </p:cNvPr>
          <p:cNvSpPr/>
          <p:nvPr/>
        </p:nvSpPr>
        <p:spPr>
          <a:xfrm>
            <a:off x="2166257" y="5203374"/>
            <a:ext cx="8098972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3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3488A9-9024-294F-BC6D-2BE50DD98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41"/>
          <a:stretch/>
        </p:blipFill>
        <p:spPr>
          <a:xfrm>
            <a:off x="1631950" y="342900"/>
            <a:ext cx="7620907" cy="6172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16832BC-C9C0-1643-BC0B-331B62B57C18}"/>
              </a:ext>
            </a:extLst>
          </p:cNvPr>
          <p:cNvSpPr/>
          <p:nvPr/>
        </p:nvSpPr>
        <p:spPr>
          <a:xfrm>
            <a:off x="7043059" y="342900"/>
            <a:ext cx="1861457" cy="1050471"/>
          </a:xfrm>
          <a:prstGeom prst="ellipse">
            <a:avLst/>
          </a:prstGeom>
          <a:noFill/>
          <a:ln w="38100">
            <a:solidFill>
              <a:srgbClr val="619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2C4DF-E662-E244-9975-B9154081A09E}"/>
              </a:ext>
            </a:extLst>
          </p:cNvPr>
          <p:cNvSpPr txBox="1"/>
          <p:nvPr/>
        </p:nvSpPr>
        <p:spPr>
          <a:xfrm>
            <a:off x="9252857" y="342900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CZA WAVE RIGHT there are 23 individuals.</a:t>
            </a:r>
          </a:p>
          <a:p>
            <a:endParaRPr lang="en-GB" dirty="0"/>
          </a:p>
          <a:p>
            <a:r>
              <a:rPr lang="en-GB" dirty="0"/>
              <a:t>Using a filter of 20 individuals per variants, the numbers of polymorphic variants are:</a:t>
            </a:r>
          </a:p>
          <a:p>
            <a:r>
              <a:rPr lang="en-GB" dirty="0"/>
              <a:t>20000 INDELs.</a:t>
            </a:r>
          </a:p>
          <a:p>
            <a:r>
              <a:rPr lang="en-GB" dirty="0"/>
              <a:t>89745 SNPs.</a:t>
            </a:r>
          </a:p>
          <a:p>
            <a:endParaRPr lang="en-GB" dirty="0"/>
          </a:p>
          <a:p>
            <a:r>
              <a:rPr lang="en-GB" dirty="0"/>
              <a:t>These numbers have changed very little. INDELs are five less and </a:t>
            </a:r>
            <a:r>
              <a:rPr lang="en-GB"/>
              <a:t>SNPs are 25 less.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8ACF7-0E4D-F540-8FB4-A7D50A9353B3}"/>
              </a:ext>
            </a:extLst>
          </p:cNvPr>
          <p:cNvSpPr txBox="1"/>
          <p:nvPr/>
        </p:nvSpPr>
        <p:spPr>
          <a:xfrm>
            <a:off x="3183225" y="18175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8766C"/>
                </a:solidFill>
              </a:rPr>
              <a:t>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9F707-4686-124C-897D-ABCF4DE3D19A}"/>
              </a:ext>
            </a:extLst>
          </p:cNvPr>
          <p:cNvSpPr txBox="1"/>
          <p:nvPr/>
        </p:nvSpPr>
        <p:spPr>
          <a:xfrm>
            <a:off x="2604550" y="683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EBA38"/>
                </a:solidFill>
              </a:rPr>
              <a:t>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C0E91-028C-8249-B594-C251CFF04171}"/>
              </a:ext>
            </a:extLst>
          </p:cNvPr>
          <p:cNvSpPr txBox="1"/>
          <p:nvPr/>
        </p:nvSpPr>
        <p:spPr>
          <a:xfrm>
            <a:off x="3183225" y="3682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8766C"/>
                </a:solidFill>
              </a:rPr>
              <a:t>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B3F2F-79B4-1A44-8BA7-338BBEF294AA}"/>
              </a:ext>
            </a:extLst>
          </p:cNvPr>
          <p:cNvSpPr txBox="1"/>
          <p:nvPr/>
        </p:nvSpPr>
        <p:spPr>
          <a:xfrm>
            <a:off x="3183225" y="55474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8766C"/>
                </a:solidFill>
              </a:rPr>
              <a:t>67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38858-1A6F-E642-B6D7-7958211856D3}"/>
              </a:ext>
            </a:extLst>
          </p:cNvPr>
          <p:cNvSpPr txBox="1"/>
          <p:nvPr/>
        </p:nvSpPr>
        <p:spPr>
          <a:xfrm>
            <a:off x="2604550" y="322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EBA38"/>
                </a:solidFill>
              </a:rPr>
              <a:t>59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858AB-6AA3-5243-A117-773CE0061DB8}"/>
              </a:ext>
            </a:extLst>
          </p:cNvPr>
          <p:cNvSpPr txBox="1"/>
          <p:nvPr/>
        </p:nvSpPr>
        <p:spPr>
          <a:xfrm>
            <a:off x="2604550" y="4867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EBA38"/>
                </a:solidFill>
              </a:rPr>
              <a:t>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228BA-BC77-6441-8F6D-C5572323BB6E}"/>
              </a:ext>
            </a:extLst>
          </p:cNvPr>
          <p:cNvSpPr txBox="1"/>
          <p:nvPr/>
        </p:nvSpPr>
        <p:spPr>
          <a:xfrm>
            <a:off x="7318064" y="26050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19CFF"/>
                </a:solidFill>
              </a:rPr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AEF15-E4E2-5748-BB99-05887933DB15}"/>
              </a:ext>
            </a:extLst>
          </p:cNvPr>
          <p:cNvSpPr txBox="1"/>
          <p:nvPr/>
        </p:nvSpPr>
        <p:spPr>
          <a:xfrm>
            <a:off x="7318064" y="4867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19CFF"/>
                </a:solidFill>
              </a:rPr>
              <a:t>73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DDBC3-EDB0-2143-9633-0F152DB07C99}"/>
              </a:ext>
            </a:extLst>
          </p:cNvPr>
          <p:cNvSpPr txBox="1"/>
          <p:nvPr/>
        </p:nvSpPr>
        <p:spPr>
          <a:xfrm>
            <a:off x="7318064" y="1326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19CFF"/>
                </a:solidFill>
              </a:rPr>
              <a:t>2</a:t>
            </a:r>
            <a:r>
              <a:rPr lang="en-GB">
                <a:solidFill>
                  <a:srgbClr val="619CFF"/>
                </a:solidFill>
              </a:rPr>
              <a:t>3</a:t>
            </a:r>
            <a:endParaRPr lang="en-GB" dirty="0">
              <a:solidFill>
                <a:srgbClr val="619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2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6292A-D4B0-AC46-ABCE-E047D6BCFFA9}"/>
              </a:ext>
            </a:extLst>
          </p:cNvPr>
          <p:cNvSpPr txBox="1"/>
          <p:nvPr/>
        </p:nvSpPr>
        <p:spPr>
          <a:xfrm>
            <a:off x="3652913" y="119669"/>
            <a:ext cx="3733048" cy="434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+mj-lt"/>
                <a:ea typeface="+mj-ea"/>
                <a:cs typeface="+mj-cs"/>
              </a:rPr>
              <a:t>Fixed + polymorphic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06290-40BE-A54A-AA72-27DB957F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8" y="673627"/>
            <a:ext cx="5837116" cy="40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5B93DA-7F4C-9C45-95AF-E1A3B4EA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05" y="673627"/>
            <a:ext cx="5837118" cy="40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4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Short INDELS: genetic markers for adaptive divergence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INDELS: genetic markers for adaptive divergence</dc:title>
  <dc:creator>Samuel Perini</dc:creator>
  <cp:lastModifiedBy>Samuel Perini</cp:lastModifiedBy>
  <cp:revision>1</cp:revision>
  <dcterms:created xsi:type="dcterms:W3CDTF">2020-08-27T10:18:05Z</dcterms:created>
  <dcterms:modified xsi:type="dcterms:W3CDTF">2020-08-27T10:20:01Z</dcterms:modified>
</cp:coreProperties>
</file>