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3" r:id="rId5"/>
    <p:sldId id="264" r:id="rId6"/>
    <p:sldId id="267" r:id="rId7"/>
    <p:sldId id="268" r:id="rId8"/>
    <p:sldId id="266" r:id="rId9"/>
    <p:sldId id="269" r:id="rId10"/>
    <p:sldId id="270" r:id="rId11"/>
    <p:sldId id="271" r:id="rId12"/>
    <p:sldId id="273" r:id="rId13"/>
    <p:sldId id="259" r:id="rId14"/>
    <p:sldId id="274" r:id="rId15"/>
    <p:sldId id="275" r:id="rId16"/>
    <p:sldId id="276" r:id="rId17"/>
    <p:sldId id="277" r:id="rId18"/>
    <p:sldId id="278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A38"/>
    <a:srgbClr val="619CFF"/>
    <a:srgbClr val="F8766C"/>
    <a:srgbClr val="91C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4"/>
    <p:restoredTop sz="94780"/>
  </p:normalViewPr>
  <p:slideViewPr>
    <p:cSldViewPr snapToGrid="0" snapToObjects="1">
      <p:cViewPr varScale="1">
        <p:scale>
          <a:sx n="112" d="100"/>
          <a:sy n="112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703C6-BB32-1847-9BA4-6A93FF920BED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A2D0F-F41E-7742-88B9-1534E3544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06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DA30-EE56-EF4F-AE48-3EA520AB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61822-EFC3-A24D-92F6-BCE57D11B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7FB74-98AA-554B-BF49-01868F72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63ED-AA78-404D-8303-07B32B17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BB61-F904-7741-B59B-991635CD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82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3EA-25EE-214A-90EE-5E5B5A60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CF972-3848-784F-9D4F-BD5D15E3D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88CFE-741A-F74F-BE6D-240473A2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9E30-86B7-2848-9FB8-C50E48F2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76E2-6AD7-034F-980B-EF397200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41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1D199-53D1-1447-8B18-0D423ECCA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D9D2D-F40D-C74E-8224-4672412AB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6DA9-C034-2149-84C4-1453B6F2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1245-3ABA-054A-9D71-DB466C65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E8EDB-33E8-AC46-9F62-7D5EA9CE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7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DB83-1920-CB41-88A0-63C7EEAE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EC39-D8F4-B246-8673-210F0ACF2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6CBD2-241B-F448-BECC-562B8B77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C919-0BEE-A243-BC91-570DF9F1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0303-6994-EA45-95B5-7127C476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32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B7CF-90ED-684C-8C6A-94CF2624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BECA3-A047-A249-A231-ECB06737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A199-E784-0C44-820A-4CA086E9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21C4-3742-FF4C-972B-308BD102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755FA-E324-6E44-AE7C-F27D1D2D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3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9F12-A1A9-D644-9572-024649E0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C7AE-9F96-404D-A442-12944F866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75118-8596-1E4C-A54A-3CE81D1D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43C50-AB35-BE44-B81D-9C53F938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77078-BF59-0742-A103-6A685C4F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F93A0-EFCB-974F-AE6D-7D246ADC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9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9B73-A02E-0548-8ED8-90DDF6D0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F3F96-7DB9-394D-A50E-570B6402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39EEA-2525-184F-B9EF-35C5652D3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4EB5A-F5A2-334F-9029-B55D14F6D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2056C-067E-5945-ADC8-90851434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2E0E5-6D87-BE44-8F8D-BF4C557C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9A609-42F8-C740-98C2-A58D3FD6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A137A-77E8-A54C-9BB6-553FCEC1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88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54A-E00B-F047-9D56-1D746CE0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CC72-4BFD-2046-A9B9-4334A1C9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4112B-FE94-5C43-A1A6-94A05B41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D8C94-FC42-7245-BD7B-A859DF0A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5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3E271-EBF9-9744-9704-6D9CB4EC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66FAE-BF4D-7C43-8038-53688A1B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C04F-C60D-3941-9EAC-829BD5C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2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EFB8-CAAC-5F45-94FA-8E6216ED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0ABC-3FC9-C84C-8E89-48BD1C60C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022BC-1D31-384E-8E58-F3F188FC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7AB82-2421-6240-ABC2-0A21A993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40EA3-7D9D-3D48-9B2D-C0C4E106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F4016-7D7E-C44A-B8B6-7DE385F3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27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95D2-9CF0-E04C-81EA-801DE9B7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D417D-AA2D-8C47-BBB0-020D0E574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4C8A5-7CCB-CA46-804E-4126B9142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92D63-7A51-F34E-929E-1B6276BA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B1B0A-405B-B74F-9EE9-A627966E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5AB8A-ADE1-BA44-812D-C4F1BF4F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9B4ED-FAC8-8442-B918-911406C7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06316-0CFF-3649-B861-652A3CB8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110A-9DAF-E34A-A9DD-F85EED80C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DD311-A86D-F349-90AA-E1DA747A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B1CA-1625-B140-8CDC-9A1F9028B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97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4D54-29CB-FC4F-8921-0635126AD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Short INDELS: genetic markers for adaptive divergence</a:t>
            </a:r>
          </a:p>
        </p:txBody>
      </p:sp>
    </p:spTree>
    <p:extLst>
      <p:ext uri="{BB962C8B-B14F-4D97-AF65-F5344CB8AC3E}">
        <p14:creationId xmlns:p14="http://schemas.microsoft.com/office/powerpoint/2010/main" val="179052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F88408-8C98-BC4C-AD52-0A39B59D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FC94F0-A59F-1B44-B3EE-BA486D9C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9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0E8F06-D079-EF42-8111-C6121317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140" y="2473932"/>
            <a:ext cx="6171429" cy="43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A6A34F-628D-B842-8FCA-8A3EB6C27B9A}"/>
                  </a:ext>
                </a:extLst>
              </p:cNvPr>
              <p:cNvSpPr txBox="1"/>
              <p:nvPr/>
            </p:nvSpPr>
            <p:spPr>
              <a:xfrm>
                <a:off x="714375" y="548640"/>
                <a:ext cx="1392817" cy="639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A6A34F-628D-B842-8FCA-8A3EB6C27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548640"/>
                <a:ext cx="1392817" cy="639021"/>
              </a:xfrm>
              <a:prstGeom prst="rect">
                <a:avLst/>
              </a:prstGeom>
              <a:blipFill>
                <a:blip r:embed="rId3"/>
                <a:stretch>
                  <a:fillRect l="-3604" t="-1961" r="-4505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ABA467-0345-864A-8F2C-A990E52FE881}"/>
                  </a:ext>
                </a:extLst>
              </p:cNvPr>
              <p:cNvSpPr txBox="1"/>
              <p:nvPr/>
            </p:nvSpPr>
            <p:spPr>
              <a:xfrm>
                <a:off x="714375" y="1623060"/>
                <a:ext cx="155895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ABA467-0345-864A-8F2C-A990E52FE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1623060"/>
                <a:ext cx="1558952" cy="576761"/>
              </a:xfrm>
              <a:prstGeom prst="rect">
                <a:avLst/>
              </a:prstGeom>
              <a:blipFill>
                <a:blip r:embed="rId4"/>
                <a:stretch>
                  <a:fillRect l="-3226" t="-4255" r="-4839" b="-17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759406-4DCA-F34D-81F2-20C4CAF933E7}"/>
                  </a:ext>
                </a:extLst>
              </p:cNvPr>
              <p:cNvSpPr txBox="1"/>
              <p:nvPr/>
            </p:nvSpPr>
            <p:spPr>
              <a:xfrm>
                <a:off x="714375" y="2628900"/>
                <a:ext cx="1432123" cy="743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759406-4DCA-F34D-81F2-20C4CAF9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2628900"/>
                <a:ext cx="1432123" cy="743922"/>
              </a:xfrm>
              <a:prstGeom prst="rect">
                <a:avLst/>
              </a:prstGeom>
              <a:blipFill>
                <a:blip r:embed="rId5"/>
                <a:stretch>
                  <a:fillRect l="-3540" t="-8333" r="-3540" b="-8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04DD8CD-272E-4B4A-89FB-5F36288565EC}"/>
              </a:ext>
            </a:extLst>
          </p:cNvPr>
          <p:cNvSpPr/>
          <p:nvPr/>
        </p:nvSpPr>
        <p:spPr>
          <a:xfrm>
            <a:off x="3375738" y="1555991"/>
            <a:ext cx="4914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j = the derived allele count at a single SNP position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F843E3-DC40-5242-8E5D-381FDBC34360}"/>
              </a:ext>
            </a:extLst>
          </p:cNvPr>
          <p:cNvSpPr/>
          <p:nvPr/>
        </p:nvSpPr>
        <p:spPr>
          <a:xfrm>
            <a:off x="3375738" y="1880545"/>
            <a:ext cx="6758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c = the number of chromosomes (same as 2N) at a single SNP position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B7731-47B8-524A-BA0F-8A7C8F378B4C}"/>
              </a:ext>
            </a:extLst>
          </p:cNvPr>
          <p:cNvSpPr txBox="1"/>
          <p:nvPr/>
        </p:nvSpPr>
        <p:spPr>
          <a:xfrm>
            <a:off x="2415853" y="1695879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63BE98-7EBE-F147-9C11-C41996318FD6}"/>
                  </a:ext>
                </a:extLst>
              </p:cNvPr>
              <p:cNvSpPr txBox="1"/>
              <p:nvPr/>
            </p:nvSpPr>
            <p:spPr>
              <a:xfrm>
                <a:off x="714375" y="6010945"/>
                <a:ext cx="204331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𝑠𝑛𝑝𝑠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=-0.1646385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63BE98-7EBE-F147-9C11-C41996318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6010945"/>
                <a:ext cx="2043316" cy="298415"/>
              </a:xfrm>
              <a:prstGeom prst="rect">
                <a:avLst/>
              </a:prstGeom>
              <a:blipFill>
                <a:blip r:embed="rId6"/>
                <a:stretch>
                  <a:fillRect l="-2484" r="-2484" b="-20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2D341-C202-F049-8BE4-973BF4B7E599}"/>
                  </a:ext>
                </a:extLst>
              </p:cNvPr>
              <p:cNvSpPr txBox="1"/>
              <p:nvPr/>
            </p:nvSpPr>
            <p:spPr>
              <a:xfrm>
                <a:off x="714375" y="5576316"/>
                <a:ext cx="21731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𝑖𝑛𝑑𝑒𝑙𝑠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=-0.4558399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2D341-C202-F049-8BE4-973BF4B7E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5576316"/>
                <a:ext cx="2173159" cy="276999"/>
              </a:xfrm>
              <a:prstGeom prst="rect">
                <a:avLst/>
              </a:prstGeom>
              <a:blipFill>
                <a:blip r:embed="rId7"/>
                <a:stretch>
                  <a:fillRect l="-2326" r="-2326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534252D-C34C-2344-A519-04ECA5812F84}"/>
              </a:ext>
            </a:extLst>
          </p:cNvPr>
          <p:cNvSpPr txBox="1"/>
          <p:nvPr/>
        </p:nvSpPr>
        <p:spPr>
          <a:xfrm>
            <a:off x="688861" y="4633932"/>
            <a:ext cx="4137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Including fixed variants and also the ones without map position</a:t>
            </a:r>
          </a:p>
        </p:txBody>
      </p:sp>
    </p:spTree>
    <p:extLst>
      <p:ext uri="{BB962C8B-B14F-4D97-AF65-F5344CB8AC3E}">
        <p14:creationId xmlns:p14="http://schemas.microsoft.com/office/powerpoint/2010/main" val="288048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1D6925-4CD7-C545-B456-6B1095D358BE}"/>
              </a:ext>
            </a:extLst>
          </p:cNvPr>
          <p:cNvSpPr/>
          <p:nvPr/>
        </p:nvSpPr>
        <p:spPr>
          <a:xfrm>
            <a:off x="293914" y="3299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if biased gene conversion is common, the SFS might differ depending on whether the ancestral allele was A,C,G or T.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2BC6E-67B2-944D-8B45-D55BFCA6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57" y="1128023"/>
            <a:ext cx="771428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1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1D6925-4CD7-C545-B456-6B1095D358BE}"/>
              </a:ext>
            </a:extLst>
          </p:cNvPr>
          <p:cNvSpPr/>
          <p:nvPr/>
        </p:nvSpPr>
        <p:spPr>
          <a:xfrm>
            <a:off x="293914" y="3299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if biased gene conversion is common, the SFS might differ depending on whether the ancestral allele was A,C,G or T.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8591D-FFA2-2042-9555-B9A431162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57" y="1128023"/>
            <a:ext cx="771428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7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1D6925-4CD7-C545-B456-6B1095D358BE}"/>
              </a:ext>
            </a:extLst>
          </p:cNvPr>
          <p:cNvSpPr/>
          <p:nvPr/>
        </p:nvSpPr>
        <p:spPr>
          <a:xfrm>
            <a:off x="293914" y="3299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if biased gene conversion is common, the SFS might differ depending on whether the ancestral allele was A,C,G or T.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32290-A581-F946-B915-4D0BB320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71" y="1128023"/>
            <a:ext cx="771428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76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1D6925-4CD7-C545-B456-6B1095D358BE}"/>
              </a:ext>
            </a:extLst>
          </p:cNvPr>
          <p:cNvSpPr/>
          <p:nvPr/>
        </p:nvSpPr>
        <p:spPr>
          <a:xfrm>
            <a:off x="293914" y="3299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if biased gene conversion is common, the SFS might differ depending on whether the ancestral allele was A,C,G or T.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69FB1-C330-794E-BE7B-BB381CF6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57" y="1128023"/>
            <a:ext cx="771428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5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1D6925-4CD7-C545-B456-6B1095D358BE}"/>
              </a:ext>
            </a:extLst>
          </p:cNvPr>
          <p:cNvSpPr/>
          <p:nvPr/>
        </p:nvSpPr>
        <p:spPr>
          <a:xfrm>
            <a:off x="293914" y="3299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if biased gene conversion is common, the SFS might differ depending on whether the ancestral allele was A,C,G or T.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CD85D-48E8-1546-B387-80EAB15D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57" y="1128023"/>
            <a:ext cx="771428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08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1D6925-4CD7-C545-B456-6B1095D358BE}"/>
              </a:ext>
            </a:extLst>
          </p:cNvPr>
          <p:cNvSpPr/>
          <p:nvPr/>
        </p:nvSpPr>
        <p:spPr>
          <a:xfrm>
            <a:off x="293914" y="3299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if biased gene conversion is common, the SFS might differ depending on whether the ancestral allele was A,C,G or T.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C4AE8-9EA8-0148-9195-388B85AB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57" y="1128023"/>
            <a:ext cx="771428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2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F91D12-60F2-994B-AC21-13DFDFF91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43459"/>
              </p:ext>
            </p:extLst>
          </p:nvPr>
        </p:nvGraphicFramePr>
        <p:xfrm>
          <a:off x="228601" y="174172"/>
          <a:ext cx="5758542" cy="5363992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919515">
                  <a:extLst>
                    <a:ext uri="{9D8B030D-6E8A-4147-A177-3AD203B41FA5}">
                      <a16:colId xmlns:a16="http://schemas.microsoft.com/office/drawing/2014/main" val="2923626518"/>
                    </a:ext>
                  </a:extLst>
                </a:gridCol>
                <a:gridCol w="579071">
                  <a:extLst>
                    <a:ext uri="{9D8B030D-6E8A-4147-A177-3AD203B41FA5}">
                      <a16:colId xmlns:a16="http://schemas.microsoft.com/office/drawing/2014/main" val="452554895"/>
                    </a:ext>
                  </a:extLst>
                </a:gridCol>
                <a:gridCol w="804266">
                  <a:extLst>
                    <a:ext uri="{9D8B030D-6E8A-4147-A177-3AD203B41FA5}">
                      <a16:colId xmlns:a16="http://schemas.microsoft.com/office/drawing/2014/main" val="561882411"/>
                    </a:ext>
                  </a:extLst>
                </a:gridCol>
                <a:gridCol w="686308">
                  <a:extLst>
                    <a:ext uri="{9D8B030D-6E8A-4147-A177-3AD203B41FA5}">
                      <a16:colId xmlns:a16="http://schemas.microsoft.com/office/drawing/2014/main" val="2288600022"/>
                    </a:ext>
                  </a:extLst>
                </a:gridCol>
                <a:gridCol w="589794">
                  <a:extLst>
                    <a:ext uri="{9D8B030D-6E8A-4147-A177-3AD203B41FA5}">
                      <a16:colId xmlns:a16="http://schemas.microsoft.com/office/drawing/2014/main" val="1556746078"/>
                    </a:ext>
                  </a:extLst>
                </a:gridCol>
                <a:gridCol w="589794">
                  <a:extLst>
                    <a:ext uri="{9D8B030D-6E8A-4147-A177-3AD203B41FA5}">
                      <a16:colId xmlns:a16="http://schemas.microsoft.com/office/drawing/2014/main" val="1739187260"/>
                    </a:ext>
                  </a:extLst>
                </a:gridCol>
                <a:gridCol w="589794">
                  <a:extLst>
                    <a:ext uri="{9D8B030D-6E8A-4147-A177-3AD203B41FA5}">
                      <a16:colId xmlns:a16="http://schemas.microsoft.com/office/drawing/2014/main" val="3506428114"/>
                    </a:ext>
                  </a:extLst>
                </a:gridCol>
              </a:tblGrid>
              <a:tr h="219964"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Ontology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Coding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Non-coding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Syn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Non-syn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Insertion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Deletion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991837355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Coding sequence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860823624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chromosome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454360514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duplication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566176233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inversion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65516208"/>
                  </a:ext>
                </a:extLst>
              </a:tr>
              <a:tr h="241178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Inframe insertion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676129378"/>
                  </a:ext>
                </a:extLst>
              </a:tr>
              <a:tr h="241178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Disruptive inframe insertion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947686707"/>
                  </a:ext>
                </a:extLst>
              </a:tr>
              <a:tr h="241178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Inframe deletion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559747122"/>
                  </a:ext>
                </a:extLst>
              </a:tr>
              <a:tr h="241178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Disruptive inframe deletion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634610650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Downstream gene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198522795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Exon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98371217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Exon loss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354176574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Frameshift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651414336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Gene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112909057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Feature ablation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877531148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Gene fusion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431589672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Bidirectional gene fusion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320174973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Rearranged at DNA level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807584808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Intergenic region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162142385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Conserved intergenic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111761948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Intragenic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897051480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Intron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783669870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Conserved intron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075171317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miRNA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1942231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6F1CD4-41BA-1940-8BFF-0CA3A4D93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4225"/>
              </p:ext>
            </p:extLst>
          </p:nvPr>
        </p:nvGraphicFramePr>
        <p:xfrm>
          <a:off x="6204858" y="174172"/>
          <a:ext cx="5758543" cy="5381726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362199">
                  <a:extLst>
                    <a:ext uri="{9D8B030D-6E8A-4147-A177-3AD203B41FA5}">
                      <a16:colId xmlns:a16="http://schemas.microsoft.com/office/drawing/2014/main" val="2894905876"/>
                    </a:ext>
                  </a:extLst>
                </a:gridCol>
                <a:gridCol w="555172">
                  <a:extLst>
                    <a:ext uri="{9D8B030D-6E8A-4147-A177-3AD203B41FA5}">
                      <a16:colId xmlns:a16="http://schemas.microsoft.com/office/drawing/2014/main" val="2314591802"/>
                    </a:ext>
                  </a:extLst>
                </a:gridCol>
                <a:gridCol w="745304">
                  <a:extLst>
                    <a:ext uri="{9D8B030D-6E8A-4147-A177-3AD203B41FA5}">
                      <a16:colId xmlns:a16="http://schemas.microsoft.com/office/drawing/2014/main" val="220046480"/>
                    </a:ext>
                  </a:extLst>
                </a:gridCol>
                <a:gridCol w="478184">
                  <a:extLst>
                    <a:ext uri="{9D8B030D-6E8A-4147-A177-3AD203B41FA5}">
                      <a16:colId xmlns:a16="http://schemas.microsoft.com/office/drawing/2014/main" val="3818953595"/>
                    </a:ext>
                  </a:extLst>
                </a:gridCol>
                <a:gridCol w="539228">
                  <a:extLst>
                    <a:ext uri="{9D8B030D-6E8A-4147-A177-3AD203B41FA5}">
                      <a16:colId xmlns:a16="http://schemas.microsoft.com/office/drawing/2014/main" val="228894490"/>
                    </a:ext>
                  </a:extLst>
                </a:gridCol>
                <a:gridCol w="539228">
                  <a:extLst>
                    <a:ext uri="{9D8B030D-6E8A-4147-A177-3AD203B41FA5}">
                      <a16:colId xmlns:a16="http://schemas.microsoft.com/office/drawing/2014/main" val="499626063"/>
                    </a:ext>
                  </a:extLst>
                </a:gridCol>
                <a:gridCol w="539228">
                  <a:extLst>
                    <a:ext uri="{9D8B030D-6E8A-4147-A177-3AD203B41FA5}">
                      <a16:colId xmlns:a16="http://schemas.microsoft.com/office/drawing/2014/main" val="2920147501"/>
                    </a:ext>
                  </a:extLst>
                </a:gridCol>
              </a:tblGrid>
              <a:tr h="254865"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Ontology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Coding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Non-coding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Syn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Non-syn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Insertion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Deletion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289563073"/>
                  </a:ext>
                </a:extLst>
              </a:tr>
              <a:tr h="254865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Missense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654378157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Initiator codon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969421358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Stop retained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583258939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Protein protein contact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389728401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Structural interaction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562795983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Rare amino acid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424076029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Splice acceptor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726775334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Splice donor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263389492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Splice region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48115928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Stop lost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148455816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5prime UTR premature start codon gain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836439729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Start lost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934025316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Stop gained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050982702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Synonymous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97619912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Start retained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97179538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Stop retained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4159975216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Transcript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141247418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Regulatory region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17606798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Upstream gene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64171222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3prime UTR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4235860287"/>
                  </a:ext>
                </a:extLst>
              </a:tr>
              <a:tr h="254865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3prime UTR truncation + exon loss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884872394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5prime UTR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014721210"/>
                  </a:ext>
                </a:extLst>
              </a:tr>
              <a:tr h="254865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5prime UTR truncation + exon loss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896775474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Sequence feature + exon loss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  <a:endParaRPr lang="en-US" sz="1050" dirty="0">
                        <a:effectLst/>
                      </a:endParaRP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12381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39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C05133-9CEF-0040-974C-6E6A43929D30}"/>
              </a:ext>
            </a:extLst>
          </p:cNvPr>
          <p:cNvSpPr txBox="1"/>
          <p:nvPr/>
        </p:nvSpPr>
        <p:spPr>
          <a:xfrm>
            <a:off x="1076446" y="868101"/>
            <a:ext cx="7862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Divergent natural selection vs neutral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Species with high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Systems with imperfect genomes can still contain useful functional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17CCC-4934-B542-8466-8FABD072DFE2}"/>
              </a:ext>
            </a:extLst>
          </p:cNvPr>
          <p:cNvSpPr txBox="1"/>
          <p:nvPr/>
        </p:nvSpPr>
        <p:spPr>
          <a:xfrm>
            <a:off x="1250066" y="3113590"/>
            <a:ext cx="4348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Clustering of (different types) markers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Unfolded allele frequency spectra (</a:t>
            </a:r>
            <a:r>
              <a:rPr lang="en-GB" dirty="0" err="1"/>
              <a:t>uAFS</a:t>
            </a:r>
            <a:r>
              <a:rPr lang="en-GB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Outlier sharing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Distributions of cline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75A65-E5F2-544E-A20B-4AC528CC804B}"/>
              </a:ext>
            </a:extLst>
          </p:cNvPr>
          <p:cNvSpPr txBox="1"/>
          <p:nvPr/>
        </p:nvSpPr>
        <p:spPr>
          <a:xfrm>
            <a:off x="1076446" y="498769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aspects of the short INDELs paper: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2EF19-BA6B-6245-89EB-9D22A3FCE7F3}"/>
              </a:ext>
            </a:extLst>
          </p:cNvPr>
          <p:cNvSpPr txBox="1"/>
          <p:nvPr/>
        </p:nvSpPr>
        <p:spPr>
          <a:xfrm>
            <a:off x="1091112" y="2744258"/>
            <a:ext cx="249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INDEL-SNP comparisons:</a:t>
            </a:r>
          </a:p>
        </p:txBody>
      </p:sp>
    </p:spTree>
    <p:extLst>
      <p:ext uri="{BB962C8B-B14F-4D97-AF65-F5344CB8AC3E}">
        <p14:creationId xmlns:p14="http://schemas.microsoft.com/office/powerpoint/2010/main" val="173221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5969F1-B674-114B-B3E4-0FB4C9FE44A9}"/>
              </a:ext>
            </a:extLst>
          </p:cNvPr>
          <p:cNvSpPr txBox="1"/>
          <p:nvPr/>
        </p:nvSpPr>
        <p:spPr>
          <a:xfrm>
            <a:off x="3381278" y="473469"/>
            <a:ext cx="833883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INDELs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5E3FD-F43F-C446-B986-41F070B85DE2}"/>
              </a:ext>
            </a:extLst>
          </p:cNvPr>
          <p:cNvSpPr txBox="1"/>
          <p:nvPr/>
        </p:nvSpPr>
        <p:spPr>
          <a:xfrm>
            <a:off x="7021220" y="2417588"/>
            <a:ext cx="835485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E0855-197B-D747-A162-02EBFD66CC04}"/>
              </a:ext>
            </a:extLst>
          </p:cNvPr>
          <p:cNvSpPr txBox="1"/>
          <p:nvPr/>
        </p:nvSpPr>
        <p:spPr>
          <a:xfrm>
            <a:off x="4793000" y="2417591"/>
            <a:ext cx="127118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/>
              <a:t>Non-coding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1765-0790-C94F-B96D-E576B6576D70}"/>
              </a:ext>
            </a:extLst>
          </p:cNvPr>
          <p:cNvSpPr txBox="1"/>
          <p:nvPr/>
        </p:nvSpPr>
        <p:spPr>
          <a:xfrm>
            <a:off x="2268473" y="1322300"/>
            <a:ext cx="111280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Insertions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206D8-1280-5442-AF0D-E4083F85FBC9}"/>
              </a:ext>
            </a:extLst>
          </p:cNvPr>
          <p:cNvSpPr txBox="1"/>
          <p:nvPr/>
        </p:nvSpPr>
        <p:spPr>
          <a:xfrm>
            <a:off x="4215161" y="1293540"/>
            <a:ext cx="107311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Deletions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12F0E-1934-B447-95AE-5E014D8B94E2}"/>
              </a:ext>
            </a:extLst>
          </p:cNvPr>
          <p:cNvSpPr txBox="1"/>
          <p:nvPr/>
        </p:nvSpPr>
        <p:spPr>
          <a:xfrm>
            <a:off x="8464602" y="3647796"/>
            <a:ext cx="91916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E155A-D4FD-F641-94BF-E516F3703C44}"/>
              </a:ext>
            </a:extLst>
          </p:cNvPr>
          <p:cNvSpPr txBox="1"/>
          <p:nvPr/>
        </p:nvSpPr>
        <p:spPr>
          <a:xfrm>
            <a:off x="6985705" y="3647796"/>
            <a:ext cx="118821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Frameshift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2F537-75AC-4544-90D4-745293D4D248}"/>
              </a:ext>
            </a:extLst>
          </p:cNvPr>
          <p:cNvSpPr txBox="1"/>
          <p:nvPr/>
        </p:nvSpPr>
        <p:spPr>
          <a:xfrm>
            <a:off x="1423182" y="4701266"/>
            <a:ext cx="1386855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Downstream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0388D-38E9-A84C-8DF6-96DFD4B8DC18}"/>
              </a:ext>
            </a:extLst>
          </p:cNvPr>
          <p:cNvSpPr txBox="1"/>
          <p:nvPr/>
        </p:nvSpPr>
        <p:spPr>
          <a:xfrm>
            <a:off x="106185" y="4701266"/>
            <a:ext cx="1104470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Upstream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DB9E5-301E-BB43-85D3-C814582DA22F}"/>
              </a:ext>
            </a:extLst>
          </p:cNvPr>
          <p:cNvSpPr txBox="1"/>
          <p:nvPr/>
        </p:nvSpPr>
        <p:spPr>
          <a:xfrm>
            <a:off x="165407" y="3647796"/>
            <a:ext cx="112396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Intergenic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2773B-8756-7842-A692-E2A40ACD638C}"/>
              </a:ext>
            </a:extLst>
          </p:cNvPr>
          <p:cNvSpPr txBox="1"/>
          <p:nvPr/>
        </p:nvSpPr>
        <p:spPr>
          <a:xfrm>
            <a:off x="1580056" y="3647796"/>
            <a:ext cx="1120050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Intragenic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77036E-8C39-474F-B973-E4CB11F45279}"/>
              </a:ext>
            </a:extLst>
          </p:cNvPr>
          <p:cNvSpPr txBox="1"/>
          <p:nvPr/>
        </p:nvSpPr>
        <p:spPr>
          <a:xfrm>
            <a:off x="4476807" y="3647796"/>
            <a:ext cx="759119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Intron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525EB-463A-C041-AE79-856CC87A775D}"/>
              </a:ext>
            </a:extLst>
          </p:cNvPr>
          <p:cNvSpPr txBox="1"/>
          <p:nvPr/>
        </p:nvSpPr>
        <p:spPr>
          <a:xfrm>
            <a:off x="9081748" y="4706706"/>
            <a:ext cx="1820883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Non-synonymous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BC4CB-ED86-A945-9AB4-E03E6FFEE8ED}"/>
              </a:ext>
            </a:extLst>
          </p:cNvPr>
          <p:cNvSpPr txBox="1"/>
          <p:nvPr/>
        </p:nvSpPr>
        <p:spPr>
          <a:xfrm>
            <a:off x="7286432" y="4706706"/>
            <a:ext cx="137499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Synonymous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485A27-8836-534E-A5A0-EAE52282EBE7}"/>
              </a:ext>
            </a:extLst>
          </p:cNvPr>
          <p:cNvSpPr txBox="1"/>
          <p:nvPr/>
        </p:nvSpPr>
        <p:spPr>
          <a:xfrm>
            <a:off x="9762992" y="5742279"/>
            <a:ext cx="1000595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Stop lost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AAE02-768A-5940-8A07-21BF9B35F088}"/>
              </a:ext>
            </a:extLst>
          </p:cNvPr>
          <p:cNvSpPr txBox="1"/>
          <p:nvPr/>
        </p:nvSpPr>
        <p:spPr>
          <a:xfrm>
            <a:off x="4487430" y="4698920"/>
            <a:ext cx="731290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Splice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4F11B-FC9D-0240-9F5C-6DF7F4CF66C5}"/>
              </a:ext>
            </a:extLst>
          </p:cNvPr>
          <p:cNvSpPr txBox="1"/>
          <p:nvPr/>
        </p:nvSpPr>
        <p:spPr>
          <a:xfrm>
            <a:off x="5526613" y="3647796"/>
            <a:ext cx="56938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UTR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969FB-85D7-E644-A7D5-FA2C739F4392}"/>
              </a:ext>
            </a:extLst>
          </p:cNvPr>
          <p:cNvSpPr txBox="1"/>
          <p:nvPr/>
        </p:nvSpPr>
        <p:spPr>
          <a:xfrm>
            <a:off x="8738929" y="5742279"/>
            <a:ext cx="1024063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Start lost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4DFDB3-A073-6243-87E2-60E371AEC615}"/>
              </a:ext>
            </a:extLst>
          </p:cNvPr>
          <p:cNvSpPr txBox="1"/>
          <p:nvPr/>
        </p:nvSpPr>
        <p:spPr>
          <a:xfrm>
            <a:off x="10763587" y="5742279"/>
            <a:ext cx="1289007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Stop gained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C9E807-A861-E24F-9754-C9B2541423CB}"/>
              </a:ext>
            </a:extLst>
          </p:cNvPr>
          <p:cNvSpPr txBox="1"/>
          <p:nvPr/>
        </p:nvSpPr>
        <p:spPr>
          <a:xfrm>
            <a:off x="5364252" y="5719127"/>
            <a:ext cx="147322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Start retained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50847-F987-4A4D-9CA0-AD8FCA4B9ED8}"/>
              </a:ext>
            </a:extLst>
          </p:cNvPr>
          <p:cNvSpPr txBox="1"/>
          <p:nvPr/>
        </p:nvSpPr>
        <p:spPr>
          <a:xfrm>
            <a:off x="6996916" y="5732585"/>
            <a:ext cx="1449756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Stop retained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02E4DE-8CEB-5A4A-9C91-328EAF4D7CE8}"/>
              </a:ext>
            </a:extLst>
          </p:cNvPr>
          <p:cNvSpPr txBox="1"/>
          <p:nvPr/>
        </p:nvSpPr>
        <p:spPr>
          <a:xfrm>
            <a:off x="2990793" y="3647796"/>
            <a:ext cx="119532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Regulatory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2A9312-240E-4D41-90D6-9FE507E65AE5}"/>
              </a:ext>
            </a:extLst>
          </p:cNvPr>
          <p:cNvSpPr txBox="1"/>
          <p:nvPr/>
        </p:nvSpPr>
        <p:spPr>
          <a:xfrm>
            <a:off x="7973928" y="473469"/>
            <a:ext cx="64434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SNPs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3BB636-0737-904A-B5A6-C2CA37D86C89}"/>
              </a:ext>
            </a:extLst>
          </p:cNvPr>
          <p:cNvSpPr/>
          <p:nvPr/>
        </p:nvSpPr>
        <p:spPr>
          <a:xfrm>
            <a:off x="6985705" y="2384136"/>
            <a:ext cx="900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6C6EE-FFC0-DB4C-AE1A-1402525E2E7C}"/>
              </a:ext>
            </a:extLst>
          </p:cNvPr>
          <p:cNvSpPr/>
          <p:nvPr/>
        </p:nvSpPr>
        <p:spPr>
          <a:xfrm>
            <a:off x="4764000" y="2384136"/>
            <a:ext cx="1332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037EA4-61AF-8B48-A7E6-C3866B382C03}"/>
              </a:ext>
            </a:extLst>
          </p:cNvPr>
          <p:cNvSpPr/>
          <p:nvPr/>
        </p:nvSpPr>
        <p:spPr>
          <a:xfrm>
            <a:off x="8433745" y="3618566"/>
            <a:ext cx="990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24DC1-9FBE-FD46-9B99-FDCC3B38E74E}"/>
              </a:ext>
            </a:extLst>
          </p:cNvPr>
          <p:cNvSpPr/>
          <p:nvPr/>
        </p:nvSpPr>
        <p:spPr>
          <a:xfrm>
            <a:off x="5485277" y="3617530"/>
            <a:ext cx="640354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055A58-E733-424E-9DD4-28017451C366}"/>
              </a:ext>
            </a:extLst>
          </p:cNvPr>
          <p:cNvSpPr/>
          <p:nvPr/>
        </p:nvSpPr>
        <p:spPr>
          <a:xfrm>
            <a:off x="4439369" y="3615458"/>
            <a:ext cx="827413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3DA4AB-BE4A-9C4A-8ECE-B71FA606B98A}"/>
              </a:ext>
            </a:extLst>
          </p:cNvPr>
          <p:cNvSpPr/>
          <p:nvPr/>
        </p:nvSpPr>
        <p:spPr>
          <a:xfrm>
            <a:off x="2951234" y="3618581"/>
            <a:ext cx="1263927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0AA0F3-E5F6-B045-85B1-8EB455C6C68B}"/>
              </a:ext>
            </a:extLst>
          </p:cNvPr>
          <p:cNvSpPr/>
          <p:nvPr/>
        </p:nvSpPr>
        <p:spPr>
          <a:xfrm>
            <a:off x="1544309" y="3615458"/>
            <a:ext cx="1182717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4A971-9041-5D47-9F5C-8A63B727183A}"/>
              </a:ext>
            </a:extLst>
          </p:cNvPr>
          <p:cNvSpPr/>
          <p:nvPr/>
        </p:nvSpPr>
        <p:spPr>
          <a:xfrm>
            <a:off x="136029" y="3611314"/>
            <a:ext cx="1182717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614A9E-5C72-B34D-A342-DBC6A088B5DA}"/>
              </a:ext>
            </a:extLst>
          </p:cNvPr>
          <p:cNvSpPr/>
          <p:nvPr/>
        </p:nvSpPr>
        <p:spPr>
          <a:xfrm>
            <a:off x="67061" y="4667586"/>
            <a:ext cx="1182717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8CF914-9F5C-9F46-8007-EBAC81E7F3D6}"/>
              </a:ext>
            </a:extLst>
          </p:cNvPr>
          <p:cNvSpPr/>
          <p:nvPr/>
        </p:nvSpPr>
        <p:spPr>
          <a:xfrm>
            <a:off x="1384059" y="4675372"/>
            <a:ext cx="1458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F8ABA2-134C-E244-8335-33CBB1B6DBB1}"/>
              </a:ext>
            </a:extLst>
          </p:cNvPr>
          <p:cNvSpPr/>
          <p:nvPr/>
        </p:nvSpPr>
        <p:spPr>
          <a:xfrm>
            <a:off x="4450520" y="4673014"/>
            <a:ext cx="810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343E1A-BF83-D141-8A71-5D3584DB9CA6}"/>
              </a:ext>
            </a:extLst>
          </p:cNvPr>
          <p:cNvSpPr/>
          <p:nvPr/>
        </p:nvSpPr>
        <p:spPr>
          <a:xfrm>
            <a:off x="9045143" y="4678737"/>
            <a:ext cx="18936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11E0EE-C5FB-C44B-B644-B5E857CB8852}"/>
              </a:ext>
            </a:extLst>
          </p:cNvPr>
          <p:cNvSpPr/>
          <p:nvPr/>
        </p:nvSpPr>
        <p:spPr>
          <a:xfrm>
            <a:off x="8702933" y="5712402"/>
            <a:ext cx="33912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BB7706-71AF-AA48-94EC-BCDC698FD46C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2824876" y="842801"/>
            <a:ext cx="973344" cy="479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6D7D03-3A91-5A48-8C4A-8EDE3E1E867B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3798220" y="842801"/>
            <a:ext cx="953498" cy="450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7EC9B3-3F62-A940-9921-F4A4179B9D21}"/>
              </a:ext>
            </a:extLst>
          </p:cNvPr>
          <p:cNvCxnSpPr>
            <a:stCxn id="5" idx="2"/>
            <a:endCxn id="27" idx="0"/>
          </p:cNvCxnSpPr>
          <p:nvPr/>
        </p:nvCxnSpPr>
        <p:spPr>
          <a:xfrm>
            <a:off x="2824876" y="1691632"/>
            <a:ext cx="2605124" cy="692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CC5513-CBB8-964F-AEC0-0F54C57E5A95}"/>
              </a:ext>
            </a:extLst>
          </p:cNvPr>
          <p:cNvCxnSpPr>
            <a:stCxn id="6" idx="2"/>
            <a:endCxn id="27" idx="0"/>
          </p:cNvCxnSpPr>
          <p:nvPr/>
        </p:nvCxnSpPr>
        <p:spPr>
          <a:xfrm>
            <a:off x="4751718" y="1662872"/>
            <a:ext cx="678282" cy="721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0A9A53-5B83-1741-8B38-7DFD7397D2B6}"/>
              </a:ext>
            </a:extLst>
          </p:cNvPr>
          <p:cNvCxnSpPr>
            <a:stCxn id="5" idx="2"/>
            <a:endCxn id="26" idx="0"/>
          </p:cNvCxnSpPr>
          <p:nvPr/>
        </p:nvCxnSpPr>
        <p:spPr>
          <a:xfrm>
            <a:off x="2824876" y="1691632"/>
            <a:ext cx="4610829" cy="692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6E8486-8545-6E45-9943-AE028AA2D5EA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4751718" y="1662872"/>
            <a:ext cx="2683987" cy="721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5E47E0-A447-E04E-8EE3-A700B6B3DCC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5430000" y="842801"/>
            <a:ext cx="2866100" cy="1541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7EB152-3A71-614C-B81A-0B37ED0A031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7435705" y="842801"/>
            <a:ext cx="860395" cy="1541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54A7E5-22EA-A640-A6C9-7F11AD9BB0DD}"/>
              </a:ext>
            </a:extLst>
          </p:cNvPr>
          <p:cNvCxnSpPr>
            <a:stCxn id="27" idx="2"/>
            <a:endCxn id="33" idx="0"/>
          </p:cNvCxnSpPr>
          <p:nvPr/>
        </p:nvCxnSpPr>
        <p:spPr>
          <a:xfrm flipH="1">
            <a:off x="727388" y="2816136"/>
            <a:ext cx="4702612" cy="7951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A3422E-2D34-6A4A-9681-B57D761C8AA9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 flipH="1">
            <a:off x="2135668" y="2816136"/>
            <a:ext cx="3294332" cy="799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84E438-8385-6D4B-B092-B95F0F2F980F}"/>
              </a:ext>
            </a:extLst>
          </p:cNvPr>
          <p:cNvCxnSpPr>
            <a:stCxn id="27" idx="2"/>
            <a:endCxn id="31" idx="0"/>
          </p:cNvCxnSpPr>
          <p:nvPr/>
        </p:nvCxnSpPr>
        <p:spPr>
          <a:xfrm flipH="1">
            <a:off x="3583198" y="2816136"/>
            <a:ext cx="1846802" cy="802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2FF72C-6417-7846-A7C6-AE8CA4BE1CDB}"/>
              </a:ext>
            </a:extLst>
          </p:cNvPr>
          <p:cNvCxnSpPr>
            <a:stCxn id="27" idx="2"/>
            <a:endCxn id="30" idx="0"/>
          </p:cNvCxnSpPr>
          <p:nvPr/>
        </p:nvCxnSpPr>
        <p:spPr>
          <a:xfrm flipH="1">
            <a:off x="4853076" y="2816136"/>
            <a:ext cx="576924" cy="799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15FD2F-9574-CE45-A694-A16216627B8E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5430000" y="2816136"/>
            <a:ext cx="375454" cy="801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4009BA-A1CF-5B4E-BAC5-5F016992F289}"/>
              </a:ext>
            </a:extLst>
          </p:cNvPr>
          <p:cNvCxnSpPr>
            <a:stCxn id="26" idx="2"/>
            <a:endCxn id="8" idx="0"/>
          </p:cNvCxnSpPr>
          <p:nvPr/>
        </p:nvCxnSpPr>
        <p:spPr>
          <a:xfrm>
            <a:off x="7435705" y="2816136"/>
            <a:ext cx="144105" cy="831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4F66C2-49ED-2842-9DDA-0A5DC9D2EFF2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7435705" y="2816136"/>
            <a:ext cx="1493040" cy="80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7378F1-FB3F-8244-A4AD-FF45A74516CD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658420" y="4043314"/>
            <a:ext cx="68968" cy="624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05F367-64D7-E040-89E4-A2F7DB3F4715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>
            <a:off x="727388" y="4043314"/>
            <a:ext cx="1385671" cy="632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280F7-76E7-7E4D-B624-31796A727743}"/>
              </a:ext>
            </a:extLst>
          </p:cNvPr>
          <p:cNvCxnSpPr>
            <a:stCxn id="30" idx="2"/>
            <a:endCxn id="36" idx="0"/>
          </p:cNvCxnSpPr>
          <p:nvPr/>
        </p:nvCxnSpPr>
        <p:spPr>
          <a:xfrm>
            <a:off x="4853076" y="4047458"/>
            <a:ext cx="2444" cy="625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000D80-A4DA-7845-9760-8F89A1E4FDFD}"/>
              </a:ext>
            </a:extLst>
          </p:cNvPr>
          <p:cNvCxnSpPr>
            <a:stCxn id="28" idx="2"/>
            <a:endCxn id="16" idx="0"/>
          </p:cNvCxnSpPr>
          <p:nvPr/>
        </p:nvCxnSpPr>
        <p:spPr>
          <a:xfrm flipH="1">
            <a:off x="7973928" y="4050566"/>
            <a:ext cx="954817" cy="656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0EB8DE9-9BAE-4A4E-8E93-3664CCC74B41}"/>
              </a:ext>
            </a:extLst>
          </p:cNvPr>
          <p:cNvCxnSpPr>
            <a:stCxn id="28" idx="2"/>
            <a:endCxn id="37" idx="0"/>
          </p:cNvCxnSpPr>
          <p:nvPr/>
        </p:nvCxnSpPr>
        <p:spPr>
          <a:xfrm>
            <a:off x="8928745" y="4050566"/>
            <a:ext cx="1063198" cy="628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791FF8B-222C-5E41-9792-2579F2A48E77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 flipH="1">
            <a:off x="6100864" y="5076038"/>
            <a:ext cx="1873064" cy="643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9CA2D96-742E-E847-8151-1BFDB0A1F741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 flipH="1">
            <a:off x="7721794" y="5076038"/>
            <a:ext cx="252134" cy="656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621E3A7-B44F-4648-BB1E-23DECDDE42C3}"/>
              </a:ext>
            </a:extLst>
          </p:cNvPr>
          <p:cNvCxnSpPr>
            <a:stCxn id="37" idx="2"/>
          </p:cNvCxnSpPr>
          <p:nvPr/>
        </p:nvCxnSpPr>
        <p:spPr>
          <a:xfrm flipH="1">
            <a:off x="9195018" y="5110737"/>
            <a:ext cx="796925" cy="601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D3C231F-B17F-EA48-8B90-AD40C5F43B13}"/>
              </a:ext>
            </a:extLst>
          </p:cNvPr>
          <p:cNvCxnSpPr>
            <a:stCxn id="37" idx="2"/>
          </p:cNvCxnSpPr>
          <p:nvPr/>
        </p:nvCxnSpPr>
        <p:spPr>
          <a:xfrm>
            <a:off x="9991943" y="5110737"/>
            <a:ext cx="1438885" cy="601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EF754E2-CFA4-F743-8EE7-B782EA6EC148}"/>
              </a:ext>
            </a:extLst>
          </p:cNvPr>
          <p:cNvCxnSpPr>
            <a:stCxn id="37" idx="2"/>
          </p:cNvCxnSpPr>
          <p:nvPr/>
        </p:nvCxnSpPr>
        <p:spPr>
          <a:xfrm>
            <a:off x="9991943" y="5110737"/>
            <a:ext cx="222574" cy="608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9CB090B-751E-0544-89C4-FE243B03CA75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 flipH="1">
            <a:off x="7721794" y="5110737"/>
            <a:ext cx="2270149" cy="621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840A8FF-C145-A842-8C1A-418F14A9E249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7579810" y="4017128"/>
            <a:ext cx="2412133" cy="661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8CC98B-E053-2749-8A2B-8B289C42020E}"/>
              </a:ext>
            </a:extLst>
          </p:cNvPr>
          <p:cNvSpPr/>
          <p:nvPr/>
        </p:nvSpPr>
        <p:spPr>
          <a:xfrm>
            <a:off x="407670" y="925473"/>
            <a:ext cx="86220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</a:rPr>
              <a:t>1. between different categories of INDELs (e.g., coding INDELs vs non-coding INDELs) and SNPs (e.g., synonymous SNPs vs non-synonymous SNPs).</a:t>
            </a:r>
          </a:p>
          <a:p>
            <a:b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</a:rPr>
              <a:t>2. between INDELs and SNPs of the same category of annotation (e.g., coding INDELs vs coding SNPs).</a:t>
            </a:r>
          </a:p>
          <a:p>
            <a:b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</a:rPr>
              <a:t>3. between different categories of deletions and insertions (e.g., coding deletions vs non-coding deletions, frameshift insertions vs inframe insertions).</a:t>
            </a:r>
          </a:p>
          <a:p>
            <a:b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</a:rPr>
              <a:t>4. between deletions and insertions of the same category of annotation (e.g., non-coding deletions vs non-coding insertions).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4FCB4-DEF2-714B-87DE-62695168382E}"/>
              </a:ext>
            </a:extLst>
          </p:cNvPr>
          <p:cNvSpPr txBox="1"/>
          <p:nvPr/>
        </p:nvSpPr>
        <p:spPr>
          <a:xfrm>
            <a:off x="407670" y="308610"/>
            <a:ext cx="3473002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0000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For each island and each ecotype: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C594D-06B1-0749-B854-DA1020A65F07}"/>
              </a:ext>
            </a:extLst>
          </p:cNvPr>
          <p:cNvSpPr txBox="1"/>
          <p:nvPr/>
        </p:nvSpPr>
        <p:spPr>
          <a:xfrm>
            <a:off x="407670" y="5563195"/>
            <a:ext cx="3473002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0000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And then also between ecotypes.</a:t>
            </a:r>
          </a:p>
        </p:txBody>
      </p:sp>
    </p:spTree>
    <p:extLst>
      <p:ext uri="{BB962C8B-B14F-4D97-AF65-F5344CB8AC3E}">
        <p14:creationId xmlns:p14="http://schemas.microsoft.com/office/powerpoint/2010/main" val="7911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53DC1D-350F-8541-9E13-B6C019B0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9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98CAD4-B417-C345-9356-20922327C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7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C95EEF-11A7-4F4A-A6F7-ACD046A3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8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DE543E-CD5C-5344-8FB2-CAC51D1C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0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0FFEF7-35D0-7A41-98EA-913846E1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4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844</Words>
  <Application>Microsoft Macintosh PowerPoint</Application>
  <PresentationFormat>Widescreen</PresentationFormat>
  <Paragraphs>400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Cambria</vt:lpstr>
      <vt:lpstr>Cambria Math</vt:lpstr>
      <vt:lpstr>Office Theme</vt:lpstr>
      <vt:lpstr>Short INDELS: genetic markers for adaptive divergence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INDELS: genetic markers for adaptive divergence</dc:title>
  <dc:creator>Samuel Perini</dc:creator>
  <cp:lastModifiedBy>Samuel Perini</cp:lastModifiedBy>
  <cp:revision>48</cp:revision>
  <dcterms:created xsi:type="dcterms:W3CDTF">2020-08-27T10:18:05Z</dcterms:created>
  <dcterms:modified xsi:type="dcterms:W3CDTF">2020-09-25T06:56:05Z</dcterms:modified>
</cp:coreProperties>
</file>