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4" r:id="rId5"/>
    <p:sldId id="265" r:id="rId6"/>
    <p:sldId id="260" r:id="rId7"/>
    <p:sldId id="263" r:id="rId8"/>
    <p:sldId id="258" r:id="rId9"/>
    <p:sldId id="261" r:id="rId10"/>
    <p:sldId id="262"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8"/>
    <p:restoredTop sz="94628"/>
  </p:normalViewPr>
  <p:slideViewPr>
    <p:cSldViewPr snapToGrid="0" snapToObjects="1">
      <p:cViewPr varScale="1">
        <p:scale>
          <a:sx n="110" d="100"/>
          <a:sy n="110" d="100"/>
        </p:scale>
        <p:origin x="19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22/06/2020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14</a:t>
            </a:fld>
            <a:endParaRPr lang="en-GB"/>
          </a:p>
        </p:txBody>
      </p:sp>
    </p:spTree>
    <p:extLst>
      <p:ext uri="{BB962C8B-B14F-4D97-AF65-F5344CB8AC3E}">
        <p14:creationId xmlns:p14="http://schemas.microsoft.com/office/powerpoint/2010/main" val="372799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22/06/2020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22/06/2020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420057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and SNPs in the same contigs</a:t>
            </a:r>
          </a:p>
        </p:txBody>
      </p:sp>
      <p:pic>
        <p:nvPicPr>
          <p:cNvPr id="5" name="Picture 4">
            <a:extLst>
              <a:ext uri="{FF2B5EF4-FFF2-40B4-BE49-F238E27FC236}">
                <a16:creationId xmlns:a16="http://schemas.microsoft.com/office/drawing/2014/main" id="{45111D7B-4ED4-EF4A-AB65-A68ADF1553DB}"/>
              </a:ext>
            </a:extLst>
          </p:cNvPr>
          <p:cNvPicPr>
            <a:picLocks noChangeAspect="1"/>
          </p:cNvPicPr>
          <p:nvPr/>
        </p:nvPicPr>
        <p:blipFill>
          <a:blip r:embed="rId2"/>
          <a:stretch>
            <a:fillRect/>
          </a:stretch>
        </p:blipFill>
        <p:spPr>
          <a:xfrm>
            <a:off x="6231303" y="2139711"/>
            <a:ext cx="5960697" cy="3960000"/>
          </a:xfrm>
          <a:prstGeom prst="rect">
            <a:avLst/>
          </a:prstGeom>
        </p:spPr>
      </p:pic>
      <p:pic>
        <p:nvPicPr>
          <p:cNvPr id="11" name="Picture 10">
            <a:extLst>
              <a:ext uri="{FF2B5EF4-FFF2-40B4-BE49-F238E27FC236}">
                <a16:creationId xmlns:a16="http://schemas.microsoft.com/office/drawing/2014/main" id="{4FC862F5-8C05-C843-B607-99A4AC1DBDDB}"/>
              </a:ext>
            </a:extLst>
          </p:cNvPr>
          <p:cNvPicPr>
            <a:picLocks noChangeAspect="1"/>
          </p:cNvPicPr>
          <p:nvPr/>
        </p:nvPicPr>
        <p:blipFill>
          <a:blip r:embed="rId3"/>
          <a:stretch>
            <a:fillRect/>
          </a:stretch>
        </p:blipFill>
        <p:spPr>
          <a:xfrm>
            <a:off x="147500" y="2139711"/>
            <a:ext cx="5960697" cy="3960000"/>
          </a:xfrm>
          <a:prstGeom prst="rect">
            <a:avLst/>
          </a:prstGeom>
        </p:spPr>
      </p:pic>
      <p:sp>
        <p:nvSpPr>
          <p:cNvPr id="13" name="TextBox 12">
            <a:extLst>
              <a:ext uri="{FF2B5EF4-FFF2-40B4-BE49-F238E27FC236}">
                <a16:creationId xmlns:a16="http://schemas.microsoft.com/office/drawing/2014/main" id="{98F2178F-C54F-B04E-8B00-BD411D876DA6}"/>
              </a:ext>
            </a:extLst>
          </p:cNvPr>
          <p:cNvSpPr txBox="1"/>
          <p:nvPr/>
        </p:nvSpPr>
        <p:spPr>
          <a:xfrm>
            <a:off x="89627" y="6090207"/>
            <a:ext cx="11704976" cy="646331"/>
          </a:xfrm>
          <a:prstGeom prst="rect">
            <a:avLst/>
          </a:prstGeom>
          <a:noFill/>
        </p:spPr>
        <p:txBody>
          <a:bodyPr wrap="square" rtlCol="0">
            <a:spAutoFit/>
          </a:bodyPr>
          <a:lstStyle/>
          <a:p>
            <a:r>
              <a:rPr lang="en-GB" i="1" dirty="0"/>
              <a:t>Figure 3c. Relationship between SNPs and INDELs with respect to their proportions (left) and their counts (right) per contig. Proportions and counts of SNPs and INDELs are the same as in Fig. 1-2.</a:t>
            </a:r>
          </a:p>
        </p:txBody>
      </p:sp>
    </p:spTree>
    <p:extLst>
      <p:ext uri="{BB962C8B-B14F-4D97-AF65-F5344CB8AC3E}">
        <p14:creationId xmlns:p14="http://schemas.microsoft.com/office/powerpoint/2010/main" val="393995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8211992" cy="369332"/>
          </a:xfrm>
          <a:prstGeom prst="rect">
            <a:avLst/>
          </a:prstGeom>
        </p:spPr>
        <p:txBody>
          <a:bodyPr wrap="none">
            <a:spAutoFit/>
          </a:bodyPr>
          <a:lstStyle/>
          <a:p>
            <a:pPr marL="342900" indent="-342900">
              <a:buFont typeface="+mj-lt"/>
              <a:buAutoNum type="arabicPeriod" startAt="3"/>
            </a:pPr>
            <a:r>
              <a:rPr lang="en-GB" b="1" dirty="0"/>
              <a:t>Derived allele frequencies (in progress; for now minor allele frequencies Fig. 4-5)</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5664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Ancestral allele was inferred from called genotypes:</a:t>
            </a:r>
            <a:br>
              <a:rPr lang="en-GB" dirty="0"/>
            </a:br>
            <a:endParaRPr lang="en-GB" dirty="0"/>
          </a:p>
          <a:p>
            <a:pPr marL="800100" lvl="1" indent="-342900">
              <a:buFont typeface="+mj-lt"/>
              <a:buAutoNum type="arabicPeriod"/>
            </a:pPr>
            <a:r>
              <a:rPr lang="en-GB" dirty="0"/>
              <a:t>Reference allele = ancestral allele</a:t>
            </a:r>
            <a:br>
              <a:rPr lang="en-GB" dirty="0"/>
            </a:br>
            <a:r>
              <a:rPr lang="en-GB" i="1" dirty="0" err="1"/>
              <a:t>compressa</a:t>
            </a:r>
            <a:r>
              <a:rPr lang="en-GB" dirty="0"/>
              <a:t> is homo for the reference allele (0)</a:t>
            </a:r>
            <a:br>
              <a:rPr lang="en-GB" dirty="0"/>
            </a:br>
            <a:endParaRPr lang="en-GB" dirty="0"/>
          </a:p>
          <a:p>
            <a:pPr marL="800100" lvl="1" indent="-342900">
              <a:buFont typeface="+mj-lt"/>
              <a:buAutoNum type="arabicPeriod"/>
            </a:pPr>
            <a:r>
              <a:rPr lang="en-GB" dirty="0"/>
              <a:t>Alternative allele = ancestral allele</a:t>
            </a:r>
            <a:br>
              <a:rPr lang="en-GB" dirty="0"/>
            </a:br>
            <a:r>
              <a:rPr lang="en-GB" i="1" dirty="0" err="1"/>
              <a:t>compressa</a:t>
            </a:r>
            <a:r>
              <a:rPr lang="en-GB" dirty="0"/>
              <a:t> is homo for the alternative allele (2)</a:t>
            </a:r>
            <a:br>
              <a:rPr lang="en-GB" dirty="0"/>
            </a:br>
            <a:endParaRPr lang="en-GB" dirty="0"/>
          </a:p>
          <a:p>
            <a:pPr marL="800100" lvl="1" indent="-342900">
              <a:buFont typeface="+mj-lt"/>
              <a:buAutoNum type="arabicPeriod"/>
            </a:pPr>
            <a:r>
              <a:rPr lang="en-GB" dirty="0"/>
              <a:t>Unknown ancestry</a:t>
            </a:r>
            <a:br>
              <a:rPr lang="en-GB" dirty="0"/>
            </a:br>
            <a:r>
              <a:rPr lang="en-GB" i="1" dirty="0" err="1"/>
              <a:t>compressa</a:t>
            </a:r>
            <a:r>
              <a:rPr lang="en-GB" i="1" dirty="0"/>
              <a:t> </a:t>
            </a:r>
            <a:r>
              <a:rPr lang="en-GB" dirty="0"/>
              <a:t>is het (1)</a:t>
            </a:r>
          </a:p>
        </p:txBody>
      </p:sp>
    </p:spTree>
    <p:extLst>
      <p:ext uri="{BB962C8B-B14F-4D97-AF65-F5344CB8AC3E}">
        <p14:creationId xmlns:p14="http://schemas.microsoft.com/office/powerpoint/2010/main" val="123893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1760948" y="5968347"/>
            <a:ext cx="8670105" cy="923330"/>
          </a:xfrm>
          <a:prstGeom prst="rect">
            <a:avLst/>
          </a:prstGeom>
          <a:noFill/>
        </p:spPr>
        <p:txBody>
          <a:bodyPr wrap="square" rtlCol="0">
            <a:spAutoFit/>
          </a:bodyPr>
          <a:lstStyle/>
          <a:p>
            <a:r>
              <a:rPr lang="en-GB" i="1" dirty="0"/>
              <a:t>Figure 4a. Count minor allele frequencies of INDELs and SNPs after filtering but before cline analysis. Bin width is 0.05 and orange dashed line marks the maf filter in the cline analysis (0.1).</a:t>
            </a:r>
          </a:p>
        </p:txBody>
      </p:sp>
      <p:pic>
        <p:nvPicPr>
          <p:cNvPr id="6" name="Picture 5">
            <a:extLst>
              <a:ext uri="{FF2B5EF4-FFF2-40B4-BE49-F238E27FC236}">
                <a16:creationId xmlns:a16="http://schemas.microsoft.com/office/drawing/2014/main" id="{32DB366C-718E-A24C-AACB-2860AC09C4B7}"/>
              </a:ext>
            </a:extLst>
          </p:cNvPr>
          <p:cNvPicPr>
            <a:picLocks noChangeAspect="1"/>
          </p:cNvPicPr>
          <p:nvPr/>
        </p:nvPicPr>
        <p:blipFill>
          <a:blip r:embed="rId2"/>
          <a:stretch>
            <a:fillRect/>
          </a:stretch>
        </p:blipFill>
        <p:spPr>
          <a:xfrm>
            <a:off x="1760948" y="208347"/>
            <a:ext cx="8670104" cy="5760000"/>
          </a:xfrm>
          <a:prstGeom prst="rect">
            <a:avLst/>
          </a:prstGeom>
        </p:spPr>
      </p:pic>
    </p:spTree>
    <p:extLst>
      <p:ext uri="{BB962C8B-B14F-4D97-AF65-F5344CB8AC3E}">
        <p14:creationId xmlns:p14="http://schemas.microsoft.com/office/powerpoint/2010/main" val="384737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216947" y="5589000"/>
            <a:ext cx="9783580" cy="923330"/>
          </a:xfrm>
          <a:prstGeom prst="rect">
            <a:avLst/>
          </a:prstGeom>
          <a:noFill/>
        </p:spPr>
        <p:txBody>
          <a:bodyPr wrap="square" rtlCol="0">
            <a:spAutoFit/>
          </a:bodyPr>
          <a:lstStyle/>
          <a:p>
            <a:r>
              <a:rPr lang="en-GB" i="1" dirty="0"/>
              <a:t>Figure 4b. Densities of INDELs and SNPs minor allele frequencies after filtering but before cline analysis. Orange dashed line marks the maf filter in the cline analysis (0.1). Left: density = count / sum(count). Right: density is scaled to maximum of 1.</a:t>
            </a:r>
          </a:p>
        </p:txBody>
      </p:sp>
      <p:pic>
        <p:nvPicPr>
          <p:cNvPr id="5" name="Picture 4">
            <a:extLst>
              <a:ext uri="{FF2B5EF4-FFF2-40B4-BE49-F238E27FC236}">
                <a16:creationId xmlns:a16="http://schemas.microsoft.com/office/drawing/2014/main" id="{157D5242-1C09-EF46-82D0-A28E841B8DF3}"/>
              </a:ext>
            </a:extLst>
          </p:cNvPr>
          <p:cNvPicPr>
            <a:picLocks noChangeAspect="1"/>
          </p:cNvPicPr>
          <p:nvPr/>
        </p:nvPicPr>
        <p:blipFill rotWithShape="1">
          <a:blip r:embed="rId2"/>
          <a:srcRect r="8639"/>
          <a:stretch/>
        </p:blipFill>
        <p:spPr>
          <a:xfrm>
            <a:off x="57875" y="1269000"/>
            <a:ext cx="5940785" cy="4320000"/>
          </a:xfrm>
          <a:prstGeom prst="rect">
            <a:avLst/>
          </a:prstGeom>
        </p:spPr>
      </p:pic>
      <p:pic>
        <p:nvPicPr>
          <p:cNvPr id="11" name="Picture 10">
            <a:extLst>
              <a:ext uri="{FF2B5EF4-FFF2-40B4-BE49-F238E27FC236}">
                <a16:creationId xmlns:a16="http://schemas.microsoft.com/office/drawing/2014/main" id="{BDAD3FC9-50D8-FF43-A790-A6162FDF7291}"/>
              </a:ext>
            </a:extLst>
          </p:cNvPr>
          <p:cNvPicPr>
            <a:picLocks noChangeAspect="1"/>
          </p:cNvPicPr>
          <p:nvPr/>
        </p:nvPicPr>
        <p:blipFill rotWithShape="1">
          <a:blip r:embed="rId3"/>
          <a:srcRect r="8817"/>
          <a:stretch/>
        </p:blipFill>
        <p:spPr>
          <a:xfrm>
            <a:off x="6157732" y="1269000"/>
            <a:ext cx="5929209" cy="4320000"/>
          </a:xfrm>
          <a:prstGeom prst="rect">
            <a:avLst/>
          </a:prstGeom>
        </p:spPr>
      </p:pic>
    </p:spTree>
    <p:extLst>
      <p:ext uri="{BB962C8B-B14F-4D97-AF65-F5344CB8AC3E}">
        <p14:creationId xmlns:p14="http://schemas.microsoft.com/office/powerpoint/2010/main" val="136867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135303" y="5409000"/>
            <a:ext cx="11921394" cy="646331"/>
          </a:xfrm>
          <a:prstGeom prst="rect">
            <a:avLst/>
          </a:prstGeom>
          <a:noFill/>
        </p:spPr>
        <p:txBody>
          <a:bodyPr wrap="square" rtlCol="0">
            <a:spAutoFit/>
          </a:bodyPr>
          <a:lstStyle/>
          <a:p>
            <a:r>
              <a:rPr lang="en-GB" i="1" dirty="0"/>
              <a:t>Figure 5a. Count minor allele frequencies of INDELs (left) and SNPs (right) after filtering and cline analysis. Bin width is 0.05. Clinal variants are dark coloured and non-clinal variants are light coloured.</a:t>
            </a:r>
          </a:p>
        </p:txBody>
      </p:sp>
      <p:pic>
        <p:nvPicPr>
          <p:cNvPr id="4" name="Picture 3">
            <a:extLst>
              <a:ext uri="{FF2B5EF4-FFF2-40B4-BE49-F238E27FC236}">
                <a16:creationId xmlns:a16="http://schemas.microsoft.com/office/drawing/2014/main" id="{17B41F0B-A47E-F541-BB20-519DD105F923}"/>
              </a:ext>
            </a:extLst>
          </p:cNvPr>
          <p:cNvPicPr>
            <a:picLocks noChangeAspect="1"/>
          </p:cNvPicPr>
          <p:nvPr/>
        </p:nvPicPr>
        <p:blipFill>
          <a:blip r:embed="rId3"/>
          <a:stretch>
            <a:fillRect/>
          </a:stretch>
        </p:blipFill>
        <p:spPr>
          <a:xfrm>
            <a:off x="135303" y="1449000"/>
            <a:ext cx="5960697" cy="3960000"/>
          </a:xfrm>
          <a:prstGeom prst="rect">
            <a:avLst/>
          </a:prstGeom>
        </p:spPr>
      </p:pic>
      <p:pic>
        <p:nvPicPr>
          <p:cNvPr id="7" name="Picture 6">
            <a:extLst>
              <a:ext uri="{FF2B5EF4-FFF2-40B4-BE49-F238E27FC236}">
                <a16:creationId xmlns:a16="http://schemas.microsoft.com/office/drawing/2014/main" id="{463C845F-0B95-FE47-B5F9-A9E701411571}"/>
              </a:ext>
            </a:extLst>
          </p:cNvPr>
          <p:cNvPicPr>
            <a:picLocks noChangeAspect="1"/>
          </p:cNvPicPr>
          <p:nvPr/>
        </p:nvPicPr>
        <p:blipFill>
          <a:blip r:embed="rId4"/>
          <a:stretch>
            <a:fillRect/>
          </a:stretch>
        </p:blipFill>
        <p:spPr>
          <a:xfrm>
            <a:off x="6096000" y="1449000"/>
            <a:ext cx="5960697" cy="3960000"/>
          </a:xfrm>
          <a:prstGeom prst="rect">
            <a:avLst/>
          </a:prstGeom>
        </p:spPr>
      </p:pic>
    </p:spTree>
    <p:extLst>
      <p:ext uri="{BB962C8B-B14F-4D97-AF65-F5344CB8AC3E}">
        <p14:creationId xmlns:p14="http://schemas.microsoft.com/office/powerpoint/2010/main" val="86180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205371" y="5409000"/>
            <a:ext cx="10316015" cy="646331"/>
          </a:xfrm>
          <a:prstGeom prst="rect">
            <a:avLst/>
          </a:prstGeom>
          <a:noFill/>
        </p:spPr>
        <p:txBody>
          <a:bodyPr wrap="square" rtlCol="0">
            <a:spAutoFit/>
          </a:bodyPr>
          <a:lstStyle/>
          <a:p>
            <a:r>
              <a:rPr lang="en-GB" i="1" dirty="0"/>
              <a:t>Figure 5b. Densities of INDELs (left) and SNPs (right) minor allele frequencies after filtering and cline analysis. Density = count / sum(count). Clinal variants are dark coloured and non-clinal variants are light coloured.</a:t>
            </a:r>
          </a:p>
        </p:txBody>
      </p:sp>
      <p:pic>
        <p:nvPicPr>
          <p:cNvPr id="4" name="Picture 3">
            <a:extLst>
              <a:ext uri="{FF2B5EF4-FFF2-40B4-BE49-F238E27FC236}">
                <a16:creationId xmlns:a16="http://schemas.microsoft.com/office/drawing/2014/main" id="{2A776EC4-9530-7A49-A14D-5EFAEF1D0FA8}"/>
              </a:ext>
            </a:extLst>
          </p:cNvPr>
          <p:cNvPicPr>
            <a:picLocks noChangeAspect="1"/>
          </p:cNvPicPr>
          <p:nvPr/>
        </p:nvPicPr>
        <p:blipFill>
          <a:blip r:embed="rId2"/>
          <a:stretch>
            <a:fillRect/>
          </a:stretch>
        </p:blipFill>
        <p:spPr>
          <a:xfrm>
            <a:off x="112776" y="1449000"/>
            <a:ext cx="5960697" cy="3960000"/>
          </a:xfrm>
          <a:prstGeom prst="rect">
            <a:avLst/>
          </a:prstGeom>
        </p:spPr>
      </p:pic>
      <p:pic>
        <p:nvPicPr>
          <p:cNvPr id="7" name="Picture 6">
            <a:extLst>
              <a:ext uri="{FF2B5EF4-FFF2-40B4-BE49-F238E27FC236}">
                <a16:creationId xmlns:a16="http://schemas.microsoft.com/office/drawing/2014/main" id="{7655212B-F001-644F-98E3-CCA3CCEF273B}"/>
              </a:ext>
            </a:extLst>
          </p:cNvPr>
          <p:cNvPicPr>
            <a:picLocks noChangeAspect="1"/>
          </p:cNvPicPr>
          <p:nvPr/>
        </p:nvPicPr>
        <p:blipFill>
          <a:blip r:embed="rId3"/>
          <a:stretch>
            <a:fillRect/>
          </a:stretch>
        </p:blipFill>
        <p:spPr>
          <a:xfrm>
            <a:off x="6131614" y="1449000"/>
            <a:ext cx="5960697" cy="3960000"/>
          </a:xfrm>
          <a:prstGeom prst="rect">
            <a:avLst/>
          </a:prstGeom>
        </p:spPr>
      </p:pic>
    </p:spTree>
    <p:extLst>
      <p:ext uri="{BB962C8B-B14F-4D97-AF65-F5344CB8AC3E}">
        <p14:creationId xmlns:p14="http://schemas.microsoft.com/office/powerpoint/2010/main" val="398867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408881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Allele frequencies</a:t>
            </a:r>
          </a:p>
          <a:p>
            <a:pPr marL="342900" indent="-342900">
              <a:buFont typeface="+mj-lt"/>
              <a:buAutoNum type="arabicPeriod"/>
            </a:pPr>
            <a:r>
              <a:rPr lang="en-GB" dirty="0"/>
              <a:t>Displacement of cline centres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524719" y="543309"/>
            <a:ext cx="3961937" cy="5816977"/>
          </a:xfrm>
          <a:prstGeom prst="rect">
            <a:avLst/>
          </a:prstGeom>
        </p:spPr>
        <p:txBody>
          <a:bodyPr wrap="square">
            <a:spAutoFit/>
          </a:bodyPr>
          <a:lstStyle/>
          <a:p>
            <a:r>
              <a:rPr lang="en-GB" sz="1200" dirty="0"/>
              <a:t>Total number of Anja’s SNP: </a:t>
            </a:r>
            <a:r>
              <a:rPr lang="en-GB" sz="1200" dirty="0">
                <a:solidFill>
                  <a:srgbClr val="FF0000"/>
                </a:solidFill>
              </a:rPr>
              <a:t>55106</a:t>
            </a:r>
          </a:p>
          <a:p>
            <a:endParaRPr lang="en-GB" sz="1200" dirty="0"/>
          </a:p>
          <a:p>
            <a:r>
              <a:rPr lang="en-GB" sz="1200" dirty="0"/>
              <a:t>Proportion of SNP  with significant clines.</a:t>
            </a:r>
          </a:p>
          <a:p>
            <a:r>
              <a:rPr lang="en-GB" sz="1200" dirty="0"/>
              <a:t>CZA left: 0.5122128</a:t>
            </a:r>
          </a:p>
          <a:p>
            <a:r>
              <a:rPr lang="en-GB" sz="1200" dirty="0"/>
              <a:t>CZA right: 0.4238377</a:t>
            </a:r>
          </a:p>
          <a:p>
            <a:r>
              <a:rPr lang="en-GB" sz="1200" dirty="0"/>
              <a:t>CZB left: 0.3201829</a:t>
            </a:r>
          </a:p>
          <a:p>
            <a:r>
              <a:rPr lang="en-GB" sz="1200" dirty="0"/>
              <a:t>CZB right: 0.4114071</a:t>
            </a:r>
          </a:p>
          <a:p>
            <a:r>
              <a:rPr lang="en-GB" sz="1200" dirty="0"/>
              <a:t>CZD left: 0.4393351</a:t>
            </a:r>
          </a:p>
          <a:p>
            <a:r>
              <a:rPr lang="en-GB" sz="1200" dirty="0"/>
              <a:t>CZD right: 0.4732697</a:t>
            </a:r>
          </a:p>
          <a:p>
            <a:endParaRPr lang="en-GB" sz="1200" dirty="0"/>
          </a:p>
          <a:p>
            <a:r>
              <a:rPr lang="en-GB" sz="1200" dirty="0"/>
              <a:t>Proportions of SNP  outliers that are shared.</a:t>
            </a:r>
          </a:p>
          <a:p>
            <a:r>
              <a:rPr lang="en-GB" sz="1200" dirty="0"/>
              <a:t>CZA left and right: 0.707804</a:t>
            </a:r>
          </a:p>
          <a:p>
            <a:r>
              <a:rPr lang="en-GB" sz="1200" dirty="0"/>
              <a:t>CZB left and right: 0.5680581</a:t>
            </a:r>
          </a:p>
          <a:p>
            <a:r>
              <a:rPr lang="en-GB" sz="1200" dirty="0"/>
              <a:t>CZD left and right: 0.6569873</a:t>
            </a:r>
          </a:p>
          <a:p>
            <a:r>
              <a:rPr lang="en-GB" sz="1200" dirty="0"/>
              <a:t>CZA and CZB: 0.4650635</a:t>
            </a:r>
          </a:p>
          <a:p>
            <a:r>
              <a:rPr lang="en-GB" sz="1200" dirty="0"/>
              <a:t>CZA and CZD: 0.508167</a:t>
            </a:r>
          </a:p>
          <a:p>
            <a:r>
              <a:rPr lang="en-GB" sz="1200" dirty="0"/>
              <a:t>CZB and CZD: 0.5426497</a:t>
            </a:r>
          </a:p>
          <a:p>
            <a:endParaRPr lang="en-GB" sz="1200" dirty="0"/>
          </a:p>
          <a:p>
            <a:r>
              <a:rPr lang="en-GB" sz="1200" dirty="0"/>
              <a:t>Number of SNP  outliers found in 1 hybrid zone(s): 602</a:t>
            </a:r>
          </a:p>
          <a:p>
            <a:r>
              <a:rPr lang="en-GB" sz="1200" dirty="0"/>
              <a:t>Number of SNP  outliers found in 2 hybrid zone(s): 258</a:t>
            </a:r>
          </a:p>
          <a:p>
            <a:r>
              <a:rPr lang="en-GB" sz="1200" dirty="0"/>
              <a:t>Number of SNP  outliers found in 3 hybrid zone(s): 137</a:t>
            </a:r>
          </a:p>
          <a:p>
            <a:r>
              <a:rPr lang="en-GB" sz="1200" dirty="0"/>
              <a:t>Number of SNP  outliers found in 4 hybrid zone(s): 117</a:t>
            </a:r>
          </a:p>
          <a:p>
            <a:r>
              <a:rPr lang="en-GB" sz="1200" dirty="0"/>
              <a:t>Number of SNP  outliers found in 5 hybrid zone(s): 95</a:t>
            </a:r>
          </a:p>
          <a:p>
            <a:r>
              <a:rPr lang="en-GB" sz="1200" dirty="0"/>
              <a:t>Number of SNP  outliers found in 6 hybrid zone(s): 139</a:t>
            </a:r>
          </a:p>
          <a:p>
            <a:endParaRPr lang="en-GB" sz="1200" dirty="0"/>
          </a:p>
          <a:p>
            <a:r>
              <a:rPr lang="en-GB" sz="1200" dirty="0"/>
              <a:t>Prop. of SNP  outliers in inversions found in 1 zone(s): 0.648</a:t>
            </a:r>
          </a:p>
          <a:p>
            <a:r>
              <a:rPr lang="en-GB" sz="1200" dirty="0"/>
              <a:t>Prop. of SNP  outliers in inversions found in 2 zone(s): 0.698</a:t>
            </a:r>
          </a:p>
          <a:p>
            <a:r>
              <a:rPr lang="en-GB" sz="1200" dirty="0"/>
              <a:t>Prop. of SNP  outliers in inversions found in 3 zone(s): 0.912</a:t>
            </a:r>
          </a:p>
          <a:p>
            <a:r>
              <a:rPr lang="en-GB" sz="1200" dirty="0"/>
              <a:t>Prop. of SNP  outliers in inversions found in 4 zone(s): 0.923</a:t>
            </a:r>
          </a:p>
          <a:p>
            <a:r>
              <a:rPr lang="en-GB" sz="1200" dirty="0"/>
              <a:t>Prop. of SNP  outliers in inversions found in 5 zone(s): 0.979</a:t>
            </a:r>
          </a:p>
          <a:p>
            <a:r>
              <a:rPr lang="en-GB" sz="1200" dirty="0"/>
              <a:t>Prop. of SNP  outliers in inversions found in 6 zone(s): 1</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4286943" cy="369332"/>
          </a:xfrm>
          <a:prstGeom prst="rect">
            <a:avLst/>
          </a:prstGeom>
          <a:noFill/>
        </p:spPr>
        <p:txBody>
          <a:bodyPr wrap="none" rtlCol="0">
            <a:spAutoFit/>
          </a:bodyPr>
          <a:lstStyle/>
          <a:p>
            <a:pPr marL="285750" indent="-285750">
              <a:buFont typeface="Arial" panose="020B0604020202020204" pitchFamily="34" charset="0"/>
              <a:buChar char="•"/>
            </a:pPr>
            <a:r>
              <a:rPr lang="en-GB" dirty="0"/>
              <a:t>Contigs after coverage filter (in progress)</a:t>
            </a:r>
          </a:p>
        </p:txBody>
      </p:sp>
    </p:spTree>
    <p:extLst>
      <p:ext uri="{BB962C8B-B14F-4D97-AF65-F5344CB8AC3E}">
        <p14:creationId xmlns:p14="http://schemas.microsoft.com/office/powerpoint/2010/main" val="184467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3879780"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(in progress)</a:t>
            </a:r>
          </a:p>
        </p:txBody>
      </p:sp>
    </p:spTree>
    <p:extLst>
      <p:ext uri="{BB962C8B-B14F-4D97-AF65-F5344CB8AC3E}">
        <p14:creationId xmlns:p14="http://schemas.microsoft.com/office/powerpoint/2010/main" val="144588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pic>
        <p:nvPicPr>
          <p:cNvPr id="8" name="Picture 7">
            <a:extLst>
              <a:ext uri="{FF2B5EF4-FFF2-40B4-BE49-F238E27FC236}">
                <a16:creationId xmlns:a16="http://schemas.microsoft.com/office/drawing/2014/main" id="{A4DAEDC7-A8EC-254B-A191-547A1418B8F6}"/>
              </a:ext>
            </a:extLst>
          </p:cNvPr>
          <p:cNvPicPr>
            <a:picLocks noChangeAspect="1"/>
          </p:cNvPicPr>
          <p:nvPr/>
        </p:nvPicPr>
        <p:blipFill rotWithShape="1">
          <a:blip r:embed="rId2"/>
          <a:srcRect l="5258" t="9091" r="3176" b="5574"/>
          <a:stretch/>
        </p:blipFill>
        <p:spPr>
          <a:xfrm>
            <a:off x="6231038" y="2037678"/>
            <a:ext cx="5366790" cy="3326660"/>
          </a:xfrm>
          <a:prstGeom prst="rect">
            <a:avLst/>
          </a:prstGeom>
        </p:spPr>
      </p:pic>
      <p:pic>
        <p:nvPicPr>
          <p:cNvPr id="10" name="Picture 9">
            <a:extLst>
              <a:ext uri="{FF2B5EF4-FFF2-40B4-BE49-F238E27FC236}">
                <a16:creationId xmlns:a16="http://schemas.microsoft.com/office/drawing/2014/main" id="{AD14FF7D-63FD-9847-8532-4DE77B1CB03B}"/>
              </a:ext>
            </a:extLst>
          </p:cNvPr>
          <p:cNvPicPr>
            <a:picLocks noChangeAspect="1"/>
          </p:cNvPicPr>
          <p:nvPr/>
        </p:nvPicPr>
        <p:blipFill rotWithShape="1">
          <a:blip r:embed="rId3"/>
          <a:srcRect l="4662" t="7646" r="3563" b="4847"/>
          <a:stretch/>
        </p:blipFill>
        <p:spPr>
          <a:xfrm>
            <a:off x="838726" y="1985060"/>
            <a:ext cx="5062966" cy="3379278"/>
          </a:xfrm>
          <a:prstGeom prst="rect">
            <a:avLst/>
          </a:prstGeom>
        </p:spPr>
      </p:pic>
      <p:sp>
        <p:nvSpPr>
          <p:cNvPr id="11" name="TextBox 10">
            <a:extLst>
              <a:ext uri="{FF2B5EF4-FFF2-40B4-BE49-F238E27FC236}">
                <a16:creationId xmlns:a16="http://schemas.microsoft.com/office/drawing/2014/main" id="{8E989DF7-7D26-A445-A99A-2791D7F96721}"/>
              </a:ext>
            </a:extLst>
          </p:cNvPr>
          <p:cNvSpPr txBox="1"/>
          <p:nvPr/>
        </p:nvSpPr>
        <p:spPr>
          <a:xfrm>
            <a:off x="838629" y="1801172"/>
            <a:ext cx="3076035" cy="307777"/>
          </a:xfrm>
          <a:prstGeom prst="rect">
            <a:avLst/>
          </a:prstGeom>
          <a:noFill/>
        </p:spPr>
        <p:txBody>
          <a:bodyPr wrap="none" rtlCol="0">
            <a:spAutoFit/>
          </a:bodyPr>
          <a:lstStyle/>
          <a:p>
            <a:r>
              <a:rPr lang="en-GB" sz="1400" dirty="0"/>
              <a:t>any_outliers = outlier in at least one CZ.</a:t>
            </a:r>
          </a:p>
        </p:txBody>
      </p:sp>
      <p:sp>
        <p:nvSpPr>
          <p:cNvPr id="12" name="TextBox 11">
            <a:extLst>
              <a:ext uri="{FF2B5EF4-FFF2-40B4-BE49-F238E27FC236}">
                <a16:creationId xmlns:a16="http://schemas.microsoft.com/office/drawing/2014/main" id="{7E719FF2-7BA6-5944-8D5D-B76085F0436D}"/>
              </a:ext>
            </a:extLst>
          </p:cNvPr>
          <p:cNvSpPr txBox="1"/>
          <p:nvPr/>
        </p:nvSpPr>
        <p:spPr>
          <a:xfrm>
            <a:off x="6231038" y="1801172"/>
            <a:ext cx="4439036" cy="307777"/>
          </a:xfrm>
          <a:prstGeom prst="rect">
            <a:avLst/>
          </a:prstGeom>
          <a:noFill/>
        </p:spPr>
        <p:txBody>
          <a:bodyPr wrap="none" rtlCol="0">
            <a:spAutoFit/>
          </a:bodyPr>
          <a:lstStyle/>
          <a:p>
            <a:r>
              <a:rPr lang="en-GB" sz="1400" dirty="0"/>
              <a:t>all_outliers = outlier shared by all six CZs (two per islands).</a:t>
            </a:r>
          </a:p>
        </p:txBody>
      </p:sp>
      <p:sp>
        <p:nvSpPr>
          <p:cNvPr id="13" name="TextBox 12">
            <a:extLst>
              <a:ext uri="{FF2B5EF4-FFF2-40B4-BE49-F238E27FC236}">
                <a16:creationId xmlns:a16="http://schemas.microsoft.com/office/drawing/2014/main" id="{E7AE7D32-9459-A144-A881-63F92D4E6C1F}"/>
              </a:ext>
            </a:extLst>
          </p:cNvPr>
          <p:cNvSpPr txBox="1"/>
          <p:nvPr/>
        </p:nvSpPr>
        <p:spPr>
          <a:xfrm>
            <a:off x="838629" y="1157735"/>
            <a:ext cx="7953267"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and cline/outlier analysis (i.e., clinal and non-clinal SNPs)</a:t>
            </a:r>
          </a:p>
        </p:txBody>
      </p:sp>
      <p:sp>
        <p:nvSpPr>
          <p:cNvPr id="14" name="TextBox 13">
            <a:extLst>
              <a:ext uri="{FF2B5EF4-FFF2-40B4-BE49-F238E27FC236}">
                <a16:creationId xmlns:a16="http://schemas.microsoft.com/office/drawing/2014/main" id="{1BC812F4-C87A-6E46-A099-DE8B2DEAFABB}"/>
              </a:ext>
            </a:extLst>
          </p:cNvPr>
          <p:cNvSpPr txBox="1"/>
          <p:nvPr/>
        </p:nvSpPr>
        <p:spPr>
          <a:xfrm>
            <a:off x="838629" y="5452999"/>
            <a:ext cx="10759199" cy="923330"/>
          </a:xfrm>
          <a:prstGeom prst="rect">
            <a:avLst/>
          </a:prstGeom>
          <a:noFill/>
        </p:spPr>
        <p:txBody>
          <a:bodyPr wrap="square" rtlCol="0">
            <a:spAutoFit/>
          </a:bodyPr>
          <a:lstStyle/>
          <a:p>
            <a:r>
              <a:rPr lang="en-GB" i="1" dirty="0"/>
              <a:t>Figure 1. Venn diagrams of the number of SNPs after filtering and cline analysis. Left: SAMtools and GATK calls are intersected with the respective outliers that were at least present in one hybrid zone. Right: SAMtools and GATK calls are intersected with the respective outliers that were present in all six hybrid zones (two per islands).</a:t>
            </a:r>
          </a:p>
        </p:txBody>
      </p:sp>
    </p:spTree>
    <p:extLst>
      <p:ext uri="{BB962C8B-B14F-4D97-AF65-F5344CB8AC3E}">
        <p14:creationId xmlns:p14="http://schemas.microsoft.com/office/powerpoint/2010/main" val="6785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FEF38-FC25-AB4C-80F4-66DE30BC3B8F}"/>
              </a:ext>
            </a:extLst>
          </p:cNvPr>
          <p:cNvPicPr>
            <a:picLocks noChangeAspect="1"/>
          </p:cNvPicPr>
          <p:nvPr/>
        </p:nvPicPr>
        <p:blipFill rotWithShape="1">
          <a:blip r:embed="rId2"/>
          <a:srcRect b="25739"/>
          <a:stretch/>
        </p:blipFill>
        <p:spPr>
          <a:xfrm>
            <a:off x="54036" y="739392"/>
            <a:ext cx="8241136" cy="612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469569" cy="369332"/>
          </a:xfrm>
          <a:prstGeom prst="rect">
            <a:avLst/>
          </a:prstGeom>
          <a:noFill/>
        </p:spPr>
        <p:txBody>
          <a:bodyPr wrap="none" rtlCol="0">
            <a:spAutoFit/>
          </a:bodyPr>
          <a:lstStyle/>
          <a:p>
            <a:r>
              <a:rPr lang="en-GB" dirty="0"/>
              <a:t>GATK SNP call</a:t>
            </a:r>
          </a:p>
        </p:txBody>
      </p:sp>
      <p:sp>
        <p:nvSpPr>
          <p:cNvPr id="5" name="TextBox 4">
            <a:extLst>
              <a:ext uri="{FF2B5EF4-FFF2-40B4-BE49-F238E27FC236}">
                <a16:creationId xmlns:a16="http://schemas.microsoft.com/office/drawing/2014/main" id="{321E6931-B8DB-3A49-849B-8FE2E1030096}"/>
              </a:ext>
            </a:extLst>
          </p:cNvPr>
          <p:cNvSpPr txBox="1"/>
          <p:nvPr/>
        </p:nvSpPr>
        <p:spPr>
          <a:xfrm>
            <a:off x="8295172" y="855139"/>
            <a:ext cx="3742499" cy="1200329"/>
          </a:xfrm>
          <a:prstGeom prst="rect">
            <a:avLst/>
          </a:prstGeom>
          <a:noFill/>
        </p:spPr>
        <p:txBody>
          <a:bodyPr wrap="square" rtlCol="0">
            <a:spAutoFit/>
          </a:bodyPr>
          <a:lstStyle/>
          <a:p>
            <a:r>
              <a:rPr lang="en-GB" dirty="0"/>
              <a:t>Except this difference in the total number of SNPs, the map positions look quite similar but I have not run any statistical tests</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646331"/>
          </a:xfrm>
          <a:prstGeom prst="rect">
            <a:avLst/>
          </a:prstGeom>
          <a:noFill/>
        </p:spPr>
        <p:txBody>
          <a:bodyPr wrap="square" rtlCol="0">
            <a:spAutoFit/>
          </a:bodyPr>
          <a:lstStyle/>
          <a:p>
            <a:r>
              <a:rPr lang="en-GB" i="1" dirty="0"/>
              <a:t>Figure 2. The same as in Anja’s paper with the exception of the SNP </a:t>
            </a:r>
            <a:r>
              <a:rPr lang="en-GB" i="1" dirty="0" err="1"/>
              <a:t>callset</a:t>
            </a:r>
            <a:r>
              <a:rPr lang="en-GB" i="1" dirty="0"/>
              <a:t> which was produced using GATK.</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080795"/>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EA1A3D-23B2-C146-B377-4A4EBF6DE001}"/>
              </a:ext>
            </a:extLst>
          </p:cNvPr>
          <p:cNvCxnSpPr>
            <a:cxnSpLocks/>
          </p:cNvCxnSpPr>
          <p:nvPr/>
        </p:nvCxnSpPr>
        <p:spPr>
          <a:xfrm>
            <a:off x="393539" y="507357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6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206973" y="1443919"/>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206973" y="1443919"/>
                <a:ext cx="1823769" cy="525913"/>
              </a:xfrm>
              <a:prstGeom prst="rect">
                <a:avLst/>
              </a:prstGeom>
              <a:blipFill>
                <a:blip r:embed="rId2"/>
                <a:stretch>
                  <a:fillRect l="-690" t="-7143" r="-2069" b="-30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239804" y="1408401"/>
                <a:ext cx="341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239804" y="1408401"/>
                <a:ext cx="3416192" cy="276999"/>
              </a:xfrm>
              <a:prstGeom prst="rect">
                <a:avLst/>
              </a:prstGeom>
              <a:blipFill>
                <a:blip r:embed="rId3"/>
                <a:stretch>
                  <a:fillRect l="-370" t="-8696" r="-741"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239804" y="1764750"/>
                <a:ext cx="28926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239804" y="1764750"/>
                <a:ext cx="2892651" cy="276999"/>
              </a:xfrm>
              <a:prstGeom prst="rect">
                <a:avLst/>
              </a:prstGeom>
              <a:blipFill>
                <a:blip r:embed="rId4"/>
                <a:stretch>
                  <a:fillRect l="-873" t="-4348" r="-1310" b="-30435"/>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3270447"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 clinal + non-clinal</a:t>
            </a:r>
          </a:p>
        </p:txBody>
      </p:sp>
      <p:pic>
        <p:nvPicPr>
          <p:cNvPr id="18" name="Picture 17">
            <a:extLst>
              <a:ext uri="{FF2B5EF4-FFF2-40B4-BE49-F238E27FC236}">
                <a16:creationId xmlns:a16="http://schemas.microsoft.com/office/drawing/2014/main" id="{3A6E1AE8-CC84-5D43-8042-501E7887701C}"/>
              </a:ext>
            </a:extLst>
          </p:cNvPr>
          <p:cNvPicPr>
            <a:picLocks noChangeAspect="1"/>
          </p:cNvPicPr>
          <p:nvPr/>
        </p:nvPicPr>
        <p:blipFill>
          <a:blip r:embed="rId5"/>
          <a:stretch>
            <a:fillRect/>
          </a:stretch>
        </p:blipFill>
        <p:spPr>
          <a:xfrm>
            <a:off x="89627" y="2041749"/>
            <a:ext cx="5960697" cy="3960000"/>
          </a:xfrm>
          <a:prstGeom prst="rect">
            <a:avLst/>
          </a:prstGeom>
        </p:spPr>
      </p:pic>
      <p:pic>
        <p:nvPicPr>
          <p:cNvPr id="20" name="Picture 19">
            <a:extLst>
              <a:ext uri="{FF2B5EF4-FFF2-40B4-BE49-F238E27FC236}">
                <a16:creationId xmlns:a16="http://schemas.microsoft.com/office/drawing/2014/main" id="{90670FAE-1DA9-3946-84FF-21B14E688E33}"/>
              </a:ext>
            </a:extLst>
          </p:cNvPr>
          <p:cNvPicPr>
            <a:picLocks noChangeAspect="1"/>
          </p:cNvPicPr>
          <p:nvPr/>
        </p:nvPicPr>
        <p:blipFill>
          <a:blip r:embed="rId6"/>
          <a:stretch>
            <a:fillRect/>
          </a:stretch>
        </p:blipFill>
        <p:spPr>
          <a:xfrm>
            <a:off x="6166082" y="2041749"/>
            <a:ext cx="5960697" cy="3960000"/>
          </a:xfrm>
          <a:prstGeom prst="rect">
            <a:avLst/>
          </a:prstGeom>
        </p:spPr>
      </p:pic>
      <p:sp>
        <p:nvSpPr>
          <p:cNvPr id="21" name="TextBox 20">
            <a:extLst>
              <a:ext uri="{FF2B5EF4-FFF2-40B4-BE49-F238E27FC236}">
                <a16:creationId xmlns:a16="http://schemas.microsoft.com/office/drawing/2014/main" id="{EB528DF0-ED52-C643-A25D-EE710F3E6CF2}"/>
              </a:ext>
            </a:extLst>
          </p:cNvPr>
          <p:cNvSpPr txBox="1"/>
          <p:nvPr/>
        </p:nvSpPr>
        <p:spPr>
          <a:xfrm>
            <a:off x="89627" y="6090207"/>
            <a:ext cx="6468822" cy="369332"/>
          </a:xfrm>
          <a:prstGeom prst="rect">
            <a:avLst/>
          </a:prstGeom>
          <a:noFill/>
        </p:spPr>
        <p:txBody>
          <a:bodyPr wrap="none" rtlCol="0">
            <a:spAutoFit/>
          </a:bodyPr>
          <a:lstStyle/>
          <a:p>
            <a:r>
              <a:rPr lang="en-GB" i="1" dirty="0"/>
              <a:t>Figure 3a. Proportions (left) and counts (right) of INDELs per contig.</a:t>
            </a:r>
          </a:p>
        </p:txBody>
      </p:sp>
    </p:spTree>
    <p:extLst>
      <p:ext uri="{BB962C8B-B14F-4D97-AF65-F5344CB8AC3E}">
        <p14:creationId xmlns:p14="http://schemas.microsoft.com/office/powerpoint/2010/main" val="258540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146150" y="1464702"/>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146150" y="1464702"/>
                <a:ext cx="1823769" cy="525913"/>
              </a:xfrm>
              <a:prstGeom prst="rect">
                <a:avLst/>
              </a:prstGeom>
              <a:blipFill>
                <a:blip r:embed="rId2"/>
                <a:stretch>
                  <a:fillRect l="-2098" t="-6977" r="-2098" b="-27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178981" y="1429184"/>
                <a:ext cx="31757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178981" y="1429184"/>
                <a:ext cx="3175741" cy="276999"/>
              </a:xfrm>
              <a:prstGeom prst="rect">
                <a:avLst/>
              </a:prstGeom>
              <a:blipFill>
                <a:blip r:embed="rId3"/>
                <a:stretch>
                  <a:fillRect l="-797" t="-9091" r="-398" b="-3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178981" y="1785533"/>
                <a:ext cx="2652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178981" y="1785533"/>
                <a:ext cx="2652201" cy="276999"/>
              </a:xfrm>
              <a:prstGeom prst="rect">
                <a:avLst/>
              </a:prstGeom>
              <a:blipFill>
                <a:blip r:embed="rId4"/>
                <a:stretch>
                  <a:fillRect l="-1435" t="-9091" r="-1435" b="-3636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58278"/>
            <a:ext cx="3080908"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SNPs = clinal + non-clinal</a:t>
            </a:r>
          </a:p>
        </p:txBody>
      </p:sp>
      <p:pic>
        <p:nvPicPr>
          <p:cNvPr id="4" name="Picture 3">
            <a:extLst>
              <a:ext uri="{FF2B5EF4-FFF2-40B4-BE49-F238E27FC236}">
                <a16:creationId xmlns:a16="http://schemas.microsoft.com/office/drawing/2014/main" id="{04DD2A22-19B5-F842-8D6E-BCE4E3C449E4}"/>
              </a:ext>
            </a:extLst>
          </p:cNvPr>
          <p:cNvPicPr>
            <a:picLocks noChangeAspect="1"/>
          </p:cNvPicPr>
          <p:nvPr/>
        </p:nvPicPr>
        <p:blipFill>
          <a:blip r:embed="rId5"/>
          <a:stretch>
            <a:fillRect/>
          </a:stretch>
        </p:blipFill>
        <p:spPr>
          <a:xfrm>
            <a:off x="146150" y="2145915"/>
            <a:ext cx="5960697" cy="3960000"/>
          </a:xfrm>
          <a:prstGeom prst="rect">
            <a:avLst/>
          </a:prstGeom>
        </p:spPr>
      </p:pic>
      <p:pic>
        <p:nvPicPr>
          <p:cNvPr id="6" name="Picture 5">
            <a:extLst>
              <a:ext uri="{FF2B5EF4-FFF2-40B4-BE49-F238E27FC236}">
                <a16:creationId xmlns:a16="http://schemas.microsoft.com/office/drawing/2014/main" id="{D6F6B9D0-6650-2B4B-886A-5E5A448D8A04}"/>
              </a:ext>
            </a:extLst>
          </p:cNvPr>
          <p:cNvPicPr>
            <a:picLocks noChangeAspect="1"/>
          </p:cNvPicPr>
          <p:nvPr/>
        </p:nvPicPr>
        <p:blipFill>
          <a:blip r:embed="rId6"/>
          <a:stretch>
            <a:fillRect/>
          </a:stretch>
        </p:blipFill>
        <p:spPr>
          <a:xfrm>
            <a:off x="6150867" y="2145915"/>
            <a:ext cx="5960697" cy="3960000"/>
          </a:xfrm>
          <a:prstGeom prst="rect">
            <a:avLst/>
          </a:prstGeom>
        </p:spPr>
      </p:pic>
      <p:sp>
        <p:nvSpPr>
          <p:cNvPr id="13" name="TextBox 12">
            <a:extLst>
              <a:ext uri="{FF2B5EF4-FFF2-40B4-BE49-F238E27FC236}">
                <a16:creationId xmlns:a16="http://schemas.microsoft.com/office/drawing/2014/main" id="{7329FC58-40F8-DB4D-8891-3BB44E562421}"/>
              </a:ext>
            </a:extLst>
          </p:cNvPr>
          <p:cNvSpPr txBox="1"/>
          <p:nvPr/>
        </p:nvSpPr>
        <p:spPr>
          <a:xfrm>
            <a:off x="89627" y="6090207"/>
            <a:ext cx="6281271" cy="369332"/>
          </a:xfrm>
          <a:prstGeom prst="rect">
            <a:avLst/>
          </a:prstGeom>
          <a:noFill/>
        </p:spPr>
        <p:txBody>
          <a:bodyPr wrap="none" rtlCol="0">
            <a:spAutoFit/>
          </a:bodyPr>
          <a:lstStyle/>
          <a:p>
            <a:r>
              <a:rPr lang="en-GB" i="1" dirty="0"/>
              <a:t>Figure 3b. Proportions (left) and counts (right) of SNPs per contig.</a:t>
            </a:r>
          </a:p>
        </p:txBody>
      </p:sp>
    </p:spTree>
    <p:extLst>
      <p:ext uri="{BB962C8B-B14F-4D97-AF65-F5344CB8AC3E}">
        <p14:creationId xmlns:p14="http://schemas.microsoft.com/office/powerpoint/2010/main" val="3260542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9844</TotalTime>
  <Words>1041</Words>
  <Application>Microsoft Macintosh PowerPoint</Application>
  <PresentationFormat>Widescreen</PresentationFormat>
  <Paragraphs>142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61</cp:revision>
  <dcterms:created xsi:type="dcterms:W3CDTF">2020-06-09T11:59:43Z</dcterms:created>
  <dcterms:modified xsi:type="dcterms:W3CDTF">2020-06-22T15:17:09Z</dcterms:modified>
</cp:coreProperties>
</file>