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9" r:id="rId4"/>
    <p:sldId id="297" r:id="rId5"/>
    <p:sldId id="275" r:id="rId6"/>
    <p:sldId id="286" r:id="rId7"/>
    <p:sldId id="287" r:id="rId8"/>
    <p:sldId id="258" r:id="rId9"/>
    <p:sldId id="273" r:id="rId10"/>
    <p:sldId id="274" r:id="rId11"/>
    <p:sldId id="288" r:id="rId12"/>
    <p:sldId id="289" r:id="rId13"/>
    <p:sldId id="292" r:id="rId14"/>
    <p:sldId id="293" r:id="rId15"/>
    <p:sldId id="294" r:id="rId16"/>
    <p:sldId id="295" r:id="rId17"/>
    <p:sldId id="29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19"/>
    <p:restoredTop sz="94762"/>
  </p:normalViewPr>
  <p:slideViewPr>
    <p:cSldViewPr snapToGrid="0" snapToObjects="1">
      <p:cViewPr varScale="1">
        <p:scale>
          <a:sx n="121" d="100"/>
          <a:sy n="121" d="100"/>
        </p:scale>
        <p:origin x="7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703C6-BB32-1847-9BA4-6A93FF920BED}" type="datetimeFigureOut">
              <a:rPr lang="en-GB" smtClean="0"/>
              <a:t>15/07/2020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DA2D0F-F41E-7742-88B9-1534E3544B0B}" type="slidenum">
              <a:rPr lang="en-GB" smtClean="0"/>
              <a:t>‹#›</a:t>
            </a:fld>
            <a:endParaRPr lang="en-GB"/>
          </a:p>
        </p:txBody>
      </p:sp>
    </p:spTree>
    <p:extLst>
      <p:ext uri="{BB962C8B-B14F-4D97-AF65-F5344CB8AC3E}">
        <p14:creationId xmlns:p14="http://schemas.microsoft.com/office/powerpoint/2010/main" val="1726068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EDA30-EE56-EF4F-AE48-3EA520AB32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3F61822-EFC3-A24D-92F6-BCE57D11B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8A7FB74-98AA-554B-BF49-01868F72B3FF}"/>
              </a:ext>
            </a:extLst>
          </p:cNvPr>
          <p:cNvSpPr>
            <a:spLocks noGrp="1"/>
          </p:cNvSpPr>
          <p:nvPr>
            <p:ph type="dt" sz="half" idx="10"/>
          </p:nvPr>
        </p:nvSpPr>
        <p:spPr/>
        <p:txBody>
          <a:bodyPr/>
          <a:lstStyle/>
          <a:p>
            <a:fld id="{5C316670-22DA-CE45-BF19-C0B19D676291}" type="datetimeFigureOut">
              <a:rPr lang="en-GB" smtClean="0"/>
              <a:t>15/07/2020</a:t>
            </a:fld>
            <a:endParaRPr lang="en-GB"/>
          </a:p>
        </p:txBody>
      </p:sp>
      <p:sp>
        <p:nvSpPr>
          <p:cNvPr id="5" name="Footer Placeholder 4">
            <a:extLst>
              <a:ext uri="{FF2B5EF4-FFF2-40B4-BE49-F238E27FC236}">
                <a16:creationId xmlns:a16="http://schemas.microsoft.com/office/drawing/2014/main" id="{13F663ED-AA78-404D-8303-07B32B173E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BBBB61-F904-7741-B59B-991635CD9E02}"/>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041829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F3EA-25EE-214A-90EE-5E5B5A60681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BACF972-3848-784F-9D4F-BD5D15E3D5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788CFE-741A-F74F-BE6D-240473A2B229}"/>
              </a:ext>
            </a:extLst>
          </p:cNvPr>
          <p:cNvSpPr>
            <a:spLocks noGrp="1"/>
          </p:cNvSpPr>
          <p:nvPr>
            <p:ph type="dt" sz="half" idx="10"/>
          </p:nvPr>
        </p:nvSpPr>
        <p:spPr/>
        <p:txBody>
          <a:bodyPr/>
          <a:lstStyle/>
          <a:p>
            <a:fld id="{5C316670-22DA-CE45-BF19-C0B19D676291}" type="datetimeFigureOut">
              <a:rPr lang="en-GB" smtClean="0"/>
              <a:t>15/07/2020</a:t>
            </a:fld>
            <a:endParaRPr lang="en-GB"/>
          </a:p>
        </p:txBody>
      </p:sp>
      <p:sp>
        <p:nvSpPr>
          <p:cNvPr id="5" name="Footer Placeholder 4">
            <a:extLst>
              <a:ext uri="{FF2B5EF4-FFF2-40B4-BE49-F238E27FC236}">
                <a16:creationId xmlns:a16="http://schemas.microsoft.com/office/drawing/2014/main" id="{3FB59E30-86B7-2848-9FB8-C50E48F265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4E76E2-6AD7-034F-980B-EF39720099A9}"/>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836417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61D199-53D1-1447-8B18-0D423ECCAC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DD9D2D-F40D-C74E-8224-4672412ABCC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B16DA9-C034-2149-84C4-1453B6F2AF9C}"/>
              </a:ext>
            </a:extLst>
          </p:cNvPr>
          <p:cNvSpPr>
            <a:spLocks noGrp="1"/>
          </p:cNvSpPr>
          <p:nvPr>
            <p:ph type="dt" sz="half" idx="10"/>
          </p:nvPr>
        </p:nvSpPr>
        <p:spPr/>
        <p:txBody>
          <a:bodyPr/>
          <a:lstStyle/>
          <a:p>
            <a:fld id="{5C316670-22DA-CE45-BF19-C0B19D676291}" type="datetimeFigureOut">
              <a:rPr lang="en-GB" smtClean="0"/>
              <a:t>15/07/2020</a:t>
            </a:fld>
            <a:endParaRPr lang="en-GB"/>
          </a:p>
        </p:txBody>
      </p:sp>
      <p:sp>
        <p:nvSpPr>
          <p:cNvPr id="5" name="Footer Placeholder 4">
            <a:extLst>
              <a:ext uri="{FF2B5EF4-FFF2-40B4-BE49-F238E27FC236}">
                <a16:creationId xmlns:a16="http://schemas.microsoft.com/office/drawing/2014/main" id="{B5E41245-3ABA-054A-9D71-DB466C653B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BE8EDB-33E8-AC46-9F62-7D5EA9CEB478}"/>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216073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FDB83-1920-CB41-88A0-63C7EEAE252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6EC39-D8F4-B246-8673-210F0ACF228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56CBD2-241B-F448-BECC-562B8B77720A}"/>
              </a:ext>
            </a:extLst>
          </p:cNvPr>
          <p:cNvSpPr>
            <a:spLocks noGrp="1"/>
          </p:cNvSpPr>
          <p:nvPr>
            <p:ph type="dt" sz="half" idx="10"/>
          </p:nvPr>
        </p:nvSpPr>
        <p:spPr/>
        <p:txBody>
          <a:bodyPr/>
          <a:lstStyle/>
          <a:p>
            <a:fld id="{5C316670-22DA-CE45-BF19-C0B19D676291}" type="datetimeFigureOut">
              <a:rPr lang="en-GB" smtClean="0"/>
              <a:t>15/07/2020</a:t>
            </a:fld>
            <a:endParaRPr lang="en-GB"/>
          </a:p>
        </p:txBody>
      </p:sp>
      <p:sp>
        <p:nvSpPr>
          <p:cNvPr id="5" name="Footer Placeholder 4">
            <a:extLst>
              <a:ext uri="{FF2B5EF4-FFF2-40B4-BE49-F238E27FC236}">
                <a16:creationId xmlns:a16="http://schemas.microsoft.com/office/drawing/2014/main" id="{782CC919-0BEE-A243-BC91-570DF9F1B2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5B0303-6994-EA45-95B5-7127C47610DD}"/>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598324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B7CF-90ED-684C-8C6A-94CF2624F6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02BECA3-A047-A249-A231-ECB06737DA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355A199-E784-0C44-820A-4CA086E9A8A8}"/>
              </a:ext>
            </a:extLst>
          </p:cNvPr>
          <p:cNvSpPr>
            <a:spLocks noGrp="1"/>
          </p:cNvSpPr>
          <p:nvPr>
            <p:ph type="dt" sz="half" idx="10"/>
          </p:nvPr>
        </p:nvSpPr>
        <p:spPr/>
        <p:txBody>
          <a:bodyPr/>
          <a:lstStyle/>
          <a:p>
            <a:fld id="{5C316670-22DA-CE45-BF19-C0B19D676291}" type="datetimeFigureOut">
              <a:rPr lang="en-GB" smtClean="0"/>
              <a:t>15/07/2020</a:t>
            </a:fld>
            <a:endParaRPr lang="en-GB"/>
          </a:p>
        </p:txBody>
      </p:sp>
      <p:sp>
        <p:nvSpPr>
          <p:cNvPr id="5" name="Footer Placeholder 4">
            <a:extLst>
              <a:ext uri="{FF2B5EF4-FFF2-40B4-BE49-F238E27FC236}">
                <a16:creationId xmlns:a16="http://schemas.microsoft.com/office/drawing/2014/main" id="{2D1021C4-3742-FF4C-972B-308BD10241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B9755FA-E324-6E44-AE7C-F27D1D2DDB25}"/>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681038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69F12-A1A9-D644-9572-024649E026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D8C7AE-9F96-404D-A442-12944F86681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9475118-8596-1E4C-A54A-3CE81D1D9A7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CF43C50-AB35-BE44-B81D-9C53F938E883}"/>
              </a:ext>
            </a:extLst>
          </p:cNvPr>
          <p:cNvSpPr>
            <a:spLocks noGrp="1"/>
          </p:cNvSpPr>
          <p:nvPr>
            <p:ph type="dt" sz="half" idx="10"/>
          </p:nvPr>
        </p:nvSpPr>
        <p:spPr/>
        <p:txBody>
          <a:bodyPr/>
          <a:lstStyle/>
          <a:p>
            <a:fld id="{5C316670-22DA-CE45-BF19-C0B19D676291}" type="datetimeFigureOut">
              <a:rPr lang="en-GB" smtClean="0"/>
              <a:t>15/07/2020</a:t>
            </a:fld>
            <a:endParaRPr lang="en-GB"/>
          </a:p>
        </p:txBody>
      </p:sp>
      <p:sp>
        <p:nvSpPr>
          <p:cNvPr id="6" name="Footer Placeholder 5">
            <a:extLst>
              <a:ext uri="{FF2B5EF4-FFF2-40B4-BE49-F238E27FC236}">
                <a16:creationId xmlns:a16="http://schemas.microsoft.com/office/drawing/2014/main" id="{38377078-BF59-0742-A103-6A685C4FA2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53F93A0-EFCB-974F-AE6D-7D246ADC115C}"/>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02439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D9B73-A02E-0548-8ED8-90DDF6D00D4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51F3F96-7DB9-394D-A50E-570B6402C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2F39EEA-2525-184F-B9EF-35C5652D3F1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AC4EB5A-F5A2-334F-9029-B55D14F6D0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F22056C-067E-5945-ADC8-908514347E3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F72E0E5-6D87-BE44-8F8D-BF4C557C39AA}"/>
              </a:ext>
            </a:extLst>
          </p:cNvPr>
          <p:cNvSpPr>
            <a:spLocks noGrp="1"/>
          </p:cNvSpPr>
          <p:nvPr>
            <p:ph type="dt" sz="half" idx="10"/>
          </p:nvPr>
        </p:nvSpPr>
        <p:spPr/>
        <p:txBody>
          <a:bodyPr/>
          <a:lstStyle/>
          <a:p>
            <a:fld id="{5C316670-22DA-CE45-BF19-C0B19D676291}" type="datetimeFigureOut">
              <a:rPr lang="en-GB" smtClean="0"/>
              <a:t>15/07/2020</a:t>
            </a:fld>
            <a:endParaRPr lang="en-GB"/>
          </a:p>
        </p:txBody>
      </p:sp>
      <p:sp>
        <p:nvSpPr>
          <p:cNvPr id="8" name="Footer Placeholder 7">
            <a:extLst>
              <a:ext uri="{FF2B5EF4-FFF2-40B4-BE49-F238E27FC236}">
                <a16:creationId xmlns:a16="http://schemas.microsoft.com/office/drawing/2014/main" id="{DC99A609-42F8-C740-98C2-A58D3FD6DC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9AA137A-77E8-A54C-9BB6-553FCEC11BCA}"/>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659888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954A-E00B-F047-9D56-1D746CE0078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BA0CC72-4BFD-2046-A9B9-4334A1C98D4B}"/>
              </a:ext>
            </a:extLst>
          </p:cNvPr>
          <p:cNvSpPr>
            <a:spLocks noGrp="1"/>
          </p:cNvSpPr>
          <p:nvPr>
            <p:ph type="dt" sz="half" idx="10"/>
          </p:nvPr>
        </p:nvSpPr>
        <p:spPr/>
        <p:txBody>
          <a:bodyPr/>
          <a:lstStyle/>
          <a:p>
            <a:fld id="{5C316670-22DA-CE45-BF19-C0B19D676291}" type="datetimeFigureOut">
              <a:rPr lang="en-GB" smtClean="0"/>
              <a:t>15/07/2020</a:t>
            </a:fld>
            <a:endParaRPr lang="en-GB"/>
          </a:p>
        </p:txBody>
      </p:sp>
      <p:sp>
        <p:nvSpPr>
          <p:cNvPr id="4" name="Footer Placeholder 3">
            <a:extLst>
              <a:ext uri="{FF2B5EF4-FFF2-40B4-BE49-F238E27FC236}">
                <a16:creationId xmlns:a16="http://schemas.microsoft.com/office/drawing/2014/main" id="{5F34112B-FE94-5C43-A1A6-94A05B4144C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58D8C94-FC42-7245-BD7B-A859DF0A0150}"/>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429155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53E271-EBF9-9744-9704-6D9CB4EC6DBC}"/>
              </a:ext>
            </a:extLst>
          </p:cNvPr>
          <p:cNvSpPr>
            <a:spLocks noGrp="1"/>
          </p:cNvSpPr>
          <p:nvPr>
            <p:ph type="dt" sz="half" idx="10"/>
          </p:nvPr>
        </p:nvSpPr>
        <p:spPr/>
        <p:txBody>
          <a:bodyPr/>
          <a:lstStyle/>
          <a:p>
            <a:fld id="{5C316670-22DA-CE45-BF19-C0B19D676291}" type="datetimeFigureOut">
              <a:rPr lang="en-GB" smtClean="0"/>
              <a:t>15/07/2020</a:t>
            </a:fld>
            <a:endParaRPr lang="en-GB"/>
          </a:p>
        </p:txBody>
      </p:sp>
      <p:sp>
        <p:nvSpPr>
          <p:cNvPr id="3" name="Footer Placeholder 2">
            <a:extLst>
              <a:ext uri="{FF2B5EF4-FFF2-40B4-BE49-F238E27FC236}">
                <a16:creationId xmlns:a16="http://schemas.microsoft.com/office/drawing/2014/main" id="{D0E66FAE-BF4D-7C43-8038-53688A1BA27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726C04F-C60D-3941-9EAC-829BD5CCBBF6}"/>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417225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6EFB8-CAAC-5F45-94FA-8E6216ED2F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70B0ABC-3FC9-C84C-8E89-48BD1C60CE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E9022BC-1D31-384E-8E58-F3F188FCEB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D7AB82-2421-6240-ABC2-0A21A9934E5C}"/>
              </a:ext>
            </a:extLst>
          </p:cNvPr>
          <p:cNvSpPr>
            <a:spLocks noGrp="1"/>
          </p:cNvSpPr>
          <p:nvPr>
            <p:ph type="dt" sz="half" idx="10"/>
          </p:nvPr>
        </p:nvSpPr>
        <p:spPr/>
        <p:txBody>
          <a:bodyPr/>
          <a:lstStyle/>
          <a:p>
            <a:fld id="{5C316670-22DA-CE45-BF19-C0B19D676291}" type="datetimeFigureOut">
              <a:rPr lang="en-GB" smtClean="0"/>
              <a:t>15/07/2020</a:t>
            </a:fld>
            <a:endParaRPr lang="en-GB"/>
          </a:p>
        </p:txBody>
      </p:sp>
      <p:sp>
        <p:nvSpPr>
          <p:cNvPr id="6" name="Footer Placeholder 5">
            <a:extLst>
              <a:ext uri="{FF2B5EF4-FFF2-40B4-BE49-F238E27FC236}">
                <a16:creationId xmlns:a16="http://schemas.microsoft.com/office/drawing/2014/main" id="{A5240EA3-7D9D-3D48-9B2D-C0C4E10686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4F4016-7D7E-C44A-B8B6-7DE385F30698}"/>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991279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C95D2-9CF0-E04C-81EA-801DE9B71F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11D417D-AA2D-8C47-BBB0-020D0E574A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F64C8A5-7CCB-CA46-804E-4126B91423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D92D63-7A51-F34E-929E-1B6276BA6F93}"/>
              </a:ext>
            </a:extLst>
          </p:cNvPr>
          <p:cNvSpPr>
            <a:spLocks noGrp="1"/>
          </p:cNvSpPr>
          <p:nvPr>
            <p:ph type="dt" sz="half" idx="10"/>
          </p:nvPr>
        </p:nvSpPr>
        <p:spPr/>
        <p:txBody>
          <a:bodyPr/>
          <a:lstStyle/>
          <a:p>
            <a:fld id="{5C316670-22DA-CE45-BF19-C0B19D676291}" type="datetimeFigureOut">
              <a:rPr lang="en-GB" smtClean="0"/>
              <a:t>15/07/2020</a:t>
            </a:fld>
            <a:endParaRPr lang="en-GB"/>
          </a:p>
        </p:txBody>
      </p:sp>
      <p:sp>
        <p:nvSpPr>
          <p:cNvPr id="6" name="Footer Placeholder 5">
            <a:extLst>
              <a:ext uri="{FF2B5EF4-FFF2-40B4-BE49-F238E27FC236}">
                <a16:creationId xmlns:a16="http://schemas.microsoft.com/office/drawing/2014/main" id="{291B1B0A-405B-B74F-9EE9-A627966EF4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65AB8A-ADE1-BA44-812D-C4F1BF4FDCFF}"/>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40059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C9B4ED-FAC8-8442-B918-911406C75D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5A06316-0CFF-3649-B861-652A3CB828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F6110A-9DAF-E34A-A9DD-F85EED80CB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316670-22DA-CE45-BF19-C0B19D676291}" type="datetimeFigureOut">
              <a:rPr lang="en-GB" smtClean="0"/>
              <a:t>15/07/2020</a:t>
            </a:fld>
            <a:endParaRPr lang="en-GB"/>
          </a:p>
        </p:txBody>
      </p:sp>
      <p:sp>
        <p:nvSpPr>
          <p:cNvPr id="5" name="Footer Placeholder 4">
            <a:extLst>
              <a:ext uri="{FF2B5EF4-FFF2-40B4-BE49-F238E27FC236}">
                <a16:creationId xmlns:a16="http://schemas.microsoft.com/office/drawing/2014/main" id="{EF7DD311-A86D-F349-90AA-E1DA747AB6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E10B1CA-1625-B140-8CDC-9A1F9028B4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7BD628-5E07-9241-8FEA-5C0B8929F57B}" type="slidenum">
              <a:rPr lang="en-GB" smtClean="0"/>
              <a:t>‹#›</a:t>
            </a:fld>
            <a:endParaRPr lang="en-GB"/>
          </a:p>
        </p:txBody>
      </p:sp>
    </p:spTree>
    <p:extLst>
      <p:ext uri="{BB962C8B-B14F-4D97-AF65-F5344CB8AC3E}">
        <p14:creationId xmlns:p14="http://schemas.microsoft.com/office/powerpoint/2010/main" val="2341974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7.xml"/><Relationship Id="rId5" Type="http://schemas.openxmlformats.org/officeDocument/2006/relationships/image" Target="../media/image5.emf"/><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7.xml"/><Relationship Id="rId5" Type="http://schemas.openxmlformats.org/officeDocument/2006/relationships/image" Target="../media/image9.emf"/><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7.xml"/><Relationship Id="rId5" Type="http://schemas.openxmlformats.org/officeDocument/2006/relationships/image" Target="../media/image13.emf"/><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C4D54-29CB-FC4F-8921-0635126ADFBC}"/>
              </a:ext>
            </a:extLst>
          </p:cNvPr>
          <p:cNvSpPr>
            <a:spLocks noGrp="1"/>
          </p:cNvSpPr>
          <p:nvPr>
            <p:ph type="ctrTitle"/>
          </p:nvPr>
        </p:nvSpPr>
        <p:spPr/>
        <p:txBody>
          <a:bodyPr>
            <a:normAutofit fontScale="90000"/>
          </a:bodyPr>
          <a:lstStyle/>
          <a:p>
            <a:r>
              <a:rPr lang="en-GB" dirty="0"/>
              <a:t>Short INDELS: genetic markers for adaptive divergence</a:t>
            </a:r>
          </a:p>
        </p:txBody>
      </p:sp>
    </p:spTree>
    <p:extLst>
      <p:ext uri="{BB962C8B-B14F-4D97-AF65-F5344CB8AC3E}">
        <p14:creationId xmlns:p14="http://schemas.microsoft.com/office/powerpoint/2010/main" val="1790524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1D95220-C278-6A47-B5EB-52BF6ADCF15C}"/>
              </a:ext>
            </a:extLst>
          </p:cNvPr>
          <p:cNvPicPr>
            <a:picLocks noChangeAspect="1"/>
          </p:cNvPicPr>
          <p:nvPr/>
        </p:nvPicPr>
        <p:blipFill>
          <a:blip r:embed="rId2"/>
          <a:stretch>
            <a:fillRect/>
          </a:stretch>
        </p:blipFill>
        <p:spPr>
          <a:xfrm>
            <a:off x="5930593" y="1902372"/>
            <a:ext cx="6261407" cy="4320000"/>
          </a:xfrm>
          <a:prstGeom prst="rect">
            <a:avLst/>
          </a:prstGeom>
        </p:spPr>
      </p:pic>
      <p:sp>
        <p:nvSpPr>
          <p:cNvPr id="4" name="Rectangle 3">
            <a:extLst>
              <a:ext uri="{FF2B5EF4-FFF2-40B4-BE49-F238E27FC236}">
                <a16:creationId xmlns:a16="http://schemas.microsoft.com/office/drawing/2014/main" id="{8B6E133F-8983-6A46-A224-E9FA2B0D9F3F}"/>
              </a:ext>
            </a:extLst>
          </p:cNvPr>
          <p:cNvSpPr/>
          <p:nvPr/>
        </p:nvSpPr>
        <p:spPr>
          <a:xfrm>
            <a:off x="528115" y="409596"/>
            <a:ext cx="4087979" cy="369332"/>
          </a:xfrm>
          <a:prstGeom prst="rect">
            <a:avLst/>
          </a:prstGeom>
        </p:spPr>
        <p:txBody>
          <a:bodyPr wrap="none">
            <a:spAutoFit/>
          </a:bodyPr>
          <a:lstStyle/>
          <a:p>
            <a:pPr marL="342900" indent="-342900">
              <a:buFont typeface="+mj-lt"/>
              <a:buAutoNum type="arabicPeriod" startAt="3"/>
            </a:pPr>
            <a:r>
              <a:rPr lang="en-GB" b="1" dirty="0"/>
              <a:t>Derived allele frequencies (GATK call)</a:t>
            </a:r>
          </a:p>
        </p:txBody>
      </p:sp>
      <p:sp>
        <p:nvSpPr>
          <p:cNvPr id="5" name="TextBox 4">
            <a:extLst>
              <a:ext uri="{FF2B5EF4-FFF2-40B4-BE49-F238E27FC236}">
                <a16:creationId xmlns:a16="http://schemas.microsoft.com/office/drawing/2014/main" id="{049B477E-5E39-F240-86CA-65F077DF0726}"/>
              </a:ext>
            </a:extLst>
          </p:cNvPr>
          <p:cNvSpPr txBox="1"/>
          <p:nvPr/>
        </p:nvSpPr>
        <p:spPr>
          <a:xfrm>
            <a:off x="528115" y="1100078"/>
            <a:ext cx="8311085" cy="369332"/>
          </a:xfrm>
          <a:prstGeom prst="rect">
            <a:avLst/>
          </a:prstGeom>
          <a:noFill/>
        </p:spPr>
        <p:txBody>
          <a:bodyPr wrap="square" rtlCol="0">
            <a:spAutoFit/>
          </a:bodyPr>
          <a:lstStyle/>
          <a:p>
            <a:pPr marL="285750" indent="-285750">
              <a:buFont typeface="Arial" panose="020B0604020202020204" pitchFamily="34" charset="0"/>
              <a:buChar char="•"/>
            </a:pPr>
            <a:r>
              <a:rPr lang="en-GB" dirty="0"/>
              <a:t>Square root of count of INDELs and SNPs after filtering but before cline analysis.</a:t>
            </a:r>
          </a:p>
        </p:txBody>
      </p:sp>
      <p:pic>
        <p:nvPicPr>
          <p:cNvPr id="8" name="Picture 7">
            <a:extLst>
              <a:ext uri="{FF2B5EF4-FFF2-40B4-BE49-F238E27FC236}">
                <a16:creationId xmlns:a16="http://schemas.microsoft.com/office/drawing/2014/main" id="{951E7946-9613-CF44-BA97-59369E616309}"/>
              </a:ext>
            </a:extLst>
          </p:cNvPr>
          <p:cNvPicPr>
            <a:picLocks noChangeAspect="1"/>
          </p:cNvPicPr>
          <p:nvPr/>
        </p:nvPicPr>
        <p:blipFill>
          <a:blip r:embed="rId3"/>
          <a:stretch>
            <a:fillRect/>
          </a:stretch>
        </p:blipFill>
        <p:spPr>
          <a:xfrm>
            <a:off x="28601" y="1902372"/>
            <a:ext cx="6261407" cy="4320000"/>
          </a:xfrm>
          <a:prstGeom prst="rect">
            <a:avLst/>
          </a:prstGeom>
        </p:spPr>
      </p:pic>
    </p:spTree>
    <p:extLst>
      <p:ext uri="{BB962C8B-B14F-4D97-AF65-F5344CB8AC3E}">
        <p14:creationId xmlns:p14="http://schemas.microsoft.com/office/powerpoint/2010/main" val="3942403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6E133F-8983-6A46-A224-E9FA2B0D9F3F}"/>
              </a:ext>
            </a:extLst>
          </p:cNvPr>
          <p:cNvSpPr/>
          <p:nvPr/>
        </p:nvSpPr>
        <p:spPr>
          <a:xfrm>
            <a:off x="528115" y="409596"/>
            <a:ext cx="4087979" cy="369332"/>
          </a:xfrm>
          <a:prstGeom prst="rect">
            <a:avLst/>
          </a:prstGeom>
        </p:spPr>
        <p:txBody>
          <a:bodyPr wrap="none">
            <a:spAutoFit/>
          </a:bodyPr>
          <a:lstStyle/>
          <a:p>
            <a:pPr marL="342900" indent="-342900">
              <a:buFont typeface="+mj-lt"/>
              <a:buAutoNum type="arabicPeriod" startAt="3"/>
            </a:pPr>
            <a:r>
              <a:rPr lang="en-GB" b="1" dirty="0"/>
              <a:t>Derived allele frequencies (GATK call)</a:t>
            </a:r>
          </a:p>
        </p:txBody>
      </p:sp>
      <p:sp>
        <p:nvSpPr>
          <p:cNvPr id="5" name="TextBox 4">
            <a:extLst>
              <a:ext uri="{FF2B5EF4-FFF2-40B4-BE49-F238E27FC236}">
                <a16:creationId xmlns:a16="http://schemas.microsoft.com/office/drawing/2014/main" id="{049B477E-5E39-F240-86CA-65F077DF0726}"/>
              </a:ext>
            </a:extLst>
          </p:cNvPr>
          <p:cNvSpPr txBox="1"/>
          <p:nvPr/>
        </p:nvSpPr>
        <p:spPr>
          <a:xfrm>
            <a:off x="528115" y="1100078"/>
            <a:ext cx="8311085" cy="369332"/>
          </a:xfrm>
          <a:prstGeom prst="rect">
            <a:avLst/>
          </a:prstGeom>
          <a:noFill/>
        </p:spPr>
        <p:txBody>
          <a:bodyPr wrap="square" rtlCol="0">
            <a:spAutoFit/>
          </a:bodyPr>
          <a:lstStyle/>
          <a:p>
            <a:pPr marL="285750" indent="-285750">
              <a:buFont typeface="Arial" panose="020B0604020202020204" pitchFamily="34" charset="0"/>
              <a:buChar char="•"/>
            </a:pPr>
            <a:r>
              <a:rPr lang="en-GB" dirty="0"/>
              <a:t>Relative proportion of INDELs and SNPs after filtering but before cline analysis.</a:t>
            </a:r>
          </a:p>
        </p:txBody>
      </p:sp>
      <p:pic>
        <p:nvPicPr>
          <p:cNvPr id="3" name="Picture 2">
            <a:extLst>
              <a:ext uri="{FF2B5EF4-FFF2-40B4-BE49-F238E27FC236}">
                <a16:creationId xmlns:a16="http://schemas.microsoft.com/office/drawing/2014/main" id="{793A0A25-E3DA-834B-9E2D-6A67A73F11D4}"/>
              </a:ext>
            </a:extLst>
          </p:cNvPr>
          <p:cNvPicPr>
            <a:picLocks noChangeAspect="1"/>
          </p:cNvPicPr>
          <p:nvPr/>
        </p:nvPicPr>
        <p:blipFill>
          <a:blip r:embed="rId2"/>
          <a:stretch>
            <a:fillRect/>
          </a:stretch>
        </p:blipFill>
        <p:spPr>
          <a:xfrm>
            <a:off x="528115" y="1545021"/>
            <a:ext cx="7304974" cy="5040000"/>
          </a:xfrm>
          <a:prstGeom prst="rect">
            <a:avLst/>
          </a:prstGeom>
        </p:spPr>
      </p:pic>
    </p:spTree>
    <p:extLst>
      <p:ext uri="{BB962C8B-B14F-4D97-AF65-F5344CB8AC3E}">
        <p14:creationId xmlns:p14="http://schemas.microsoft.com/office/powerpoint/2010/main" val="2887222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F6E379E-1F3B-9646-B375-A42C6188BE08}"/>
              </a:ext>
            </a:extLst>
          </p:cNvPr>
          <p:cNvPicPr>
            <a:picLocks noChangeAspect="1"/>
          </p:cNvPicPr>
          <p:nvPr/>
        </p:nvPicPr>
        <p:blipFill>
          <a:blip r:embed="rId2"/>
          <a:stretch>
            <a:fillRect/>
          </a:stretch>
        </p:blipFill>
        <p:spPr>
          <a:xfrm>
            <a:off x="5521767" y="919324"/>
            <a:ext cx="5760000" cy="5760000"/>
          </a:xfrm>
          <a:prstGeom prst="rect">
            <a:avLst/>
          </a:prstGeom>
        </p:spPr>
      </p:pic>
      <p:sp>
        <p:nvSpPr>
          <p:cNvPr id="4" name="Rectangle 3">
            <a:extLst>
              <a:ext uri="{FF2B5EF4-FFF2-40B4-BE49-F238E27FC236}">
                <a16:creationId xmlns:a16="http://schemas.microsoft.com/office/drawing/2014/main" id="{8B6E133F-8983-6A46-A224-E9FA2B0D9F3F}"/>
              </a:ext>
            </a:extLst>
          </p:cNvPr>
          <p:cNvSpPr/>
          <p:nvPr/>
        </p:nvSpPr>
        <p:spPr>
          <a:xfrm>
            <a:off x="528115" y="409596"/>
            <a:ext cx="4087979" cy="369332"/>
          </a:xfrm>
          <a:prstGeom prst="rect">
            <a:avLst/>
          </a:prstGeom>
        </p:spPr>
        <p:txBody>
          <a:bodyPr wrap="none">
            <a:spAutoFit/>
          </a:bodyPr>
          <a:lstStyle/>
          <a:p>
            <a:pPr marL="342900" indent="-342900">
              <a:buFont typeface="+mj-lt"/>
              <a:buAutoNum type="arabicPeriod" startAt="3"/>
            </a:pPr>
            <a:r>
              <a:rPr lang="en-GB" b="1" dirty="0"/>
              <a:t>Derived allele frequencies (GATK call)</a:t>
            </a:r>
          </a:p>
        </p:txBody>
      </p:sp>
      <p:sp>
        <p:nvSpPr>
          <p:cNvPr id="5" name="TextBox 4">
            <a:extLst>
              <a:ext uri="{FF2B5EF4-FFF2-40B4-BE49-F238E27FC236}">
                <a16:creationId xmlns:a16="http://schemas.microsoft.com/office/drawing/2014/main" id="{049B477E-5E39-F240-86CA-65F077DF0726}"/>
              </a:ext>
            </a:extLst>
          </p:cNvPr>
          <p:cNvSpPr txBox="1"/>
          <p:nvPr/>
        </p:nvSpPr>
        <p:spPr>
          <a:xfrm>
            <a:off x="5721465" y="442863"/>
            <a:ext cx="5950893" cy="338554"/>
          </a:xfrm>
          <a:prstGeom prst="rect">
            <a:avLst/>
          </a:prstGeom>
          <a:noFill/>
        </p:spPr>
        <p:txBody>
          <a:bodyPr wrap="square" rtlCol="0">
            <a:spAutoFit/>
          </a:bodyPr>
          <a:lstStyle/>
          <a:p>
            <a:r>
              <a:rPr lang="en-GB" sz="1600" dirty="0"/>
              <a:t>CZA CRAB-WAVE joint allele frequency spectra: square root count.</a:t>
            </a:r>
          </a:p>
        </p:txBody>
      </p:sp>
      <p:pic>
        <p:nvPicPr>
          <p:cNvPr id="6" name="Picture 5">
            <a:extLst>
              <a:ext uri="{FF2B5EF4-FFF2-40B4-BE49-F238E27FC236}">
                <a16:creationId xmlns:a16="http://schemas.microsoft.com/office/drawing/2014/main" id="{54D586B7-59B7-D34B-AB1F-7A5F1270E166}"/>
              </a:ext>
            </a:extLst>
          </p:cNvPr>
          <p:cNvPicPr>
            <a:picLocks noChangeAspect="1"/>
          </p:cNvPicPr>
          <p:nvPr/>
        </p:nvPicPr>
        <p:blipFill>
          <a:blip r:embed="rId3"/>
          <a:stretch>
            <a:fillRect/>
          </a:stretch>
        </p:blipFill>
        <p:spPr>
          <a:xfrm>
            <a:off x="336000" y="919324"/>
            <a:ext cx="5760000" cy="5760000"/>
          </a:xfrm>
          <a:prstGeom prst="rect">
            <a:avLst/>
          </a:prstGeom>
        </p:spPr>
      </p:pic>
    </p:spTree>
    <p:extLst>
      <p:ext uri="{BB962C8B-B14F-4D97-AF65-F5344CB8AC3E}">
        <p14:creationId xmlns:p14="http://schemas.microsoft.com/office/powerpoint/2010/main" val="3369321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A20A884-96A8-8A4D-A268-C6AF03D880A6}"/>
              </a:ext>
            </a:extLst>
          </p:cNvPr>
          <p:cNvPicPr>
            <a:picLocks noChangeAspect="1"/>
          </p:cNvPicPr>
          <p:nvPr/>
        </p:nvPicPr>
        <p:blipFill>
          <a:blip r:embed="rId2"/>
          <a:stretch>
            <a:fillRect/>
          </a:stretch>
        </p:blipFill>
        <p:spPr>
          <a:xfrm>
            <a:off x="5504790" y="950855"/>
            <a:ext cx="5760000" cy="5760000"/>
          </a:xfrm>
          <a:prstGeom prst="rect">
            <a:avLst/>
          </a:prstGeom>
        </p:spPr>
      </p:pic>
      <p:sp>
        <p:nvSpPr>
          <p:cNvPr id="4" name="Rectangle 3">
            <a:extLst>
              <a:ext uri="{FF2B5EF4-FFF2-40B4-BE49-F238E27FC236}">
                <a16:creationId xmlns:a16="http://schemas.microsoft.com/office/drawing/2014/main" id="{8B6E133F-8983-6A46-A224-E9FA2B0D9F3F}"/>
              </a:ext>
            </a:extLst>
          </p:cNvPr>
          <p:cNvSpPr/>
          <p:nvPr/>
        </p:nvSpPr>
        <p:spPr>
          <a:xfrm>
            <a:off x="528115" y="409596"/>
            <a:ext cx="4087979" cy="369332"/>
          </a:xfrm>
          <a:prstGeom prst="rect">
            <a:avLst/>
          </a:prstGeom>
        </p:spPr>
        <p:txBody>
          <a:bodyPr wrap="none">
            <a:spAutoFit/>
          </a:bodyPr>
          <a:lstStyle/>
          <a:p>
            <a:pPr marL="342900" indent="-342900">
              <a:buFont typeface="+mj-lt"/>
              <a:buAutoNum type="arabicPeriod" startAt="3"/>
            </a:pPr>
            <a:r>
              <a:rPr lang="en-GB" b="1" dirty="0"/>
              <a:t>Derived allele frequencies (GATK call)</a:t>
            </a:r>
          </a:p>
        </p:txBody>
      </p:sp>
      <p:sp>
        <p:nvSpPr>
          <p:cNvPr id="5" name="TextBox 4">
            <a:extLst>
              <a:ext uri="{FF2B5EF4-FFF2-40B4-BE49-F238E27FC236}">
                <a16:creationId xmlns:a16="http://schemas.microsoft.com/office/drawing/2014/main" id="{049B477E-5E39-F240-86CA-65F077DF0726}"/>
              </a:ext>
            </a:extLst>
          </p:cNvPr>
          <p:cNvSpPr txBox="1"/>
          <p:nvPr/>
        </p:nvSpPr>
        <p:spPr>
          <a:xfrm>
            <a:off x="5721465" y="442863"/>
            <a:ext cx="5950893" cy="338554"/>
          </a:xfrm>
          <a:prstGeom prst="rect">
            <a:avLst/>
          </a:prstGeom>
          <a:noFill/>
        </p:spPr>
        <p:txBody>
          <a:bodyPr wrap="square" rtlCol="0">
            <a:spAutoFit/>
          </a:bodyPr>
          <a:lstStyle/>
          <a:p>
            <a:r>
              <a:rPr lang="en-GB" sz="1600" dirty="0"/>
              <a:t>CZB CRAB-WAVE joint allele frequency spectra: square root count.</a:t>
            </a:r>
          </a:p>
        </p:txBody>
      </p:sp>
      <p:pic>
        <p:nvPicPr>
          <p:cNvPr id="3" name="Picture 2">
            <a:extLst>
              <a:ext uri="{FF2B5EF4-FFF2-40B4-BE49-F238E27FC236}">
                <a16:creationId xmlns:a16="http://schemas.microsoft.com/office/drawing/2014/main" id="{069B423A-EC8B-D54C-8AB6-703D49C67DED}"/>
              </a:ext>
            </a:extLst>
          </p:cNvPr>
          <p:cNvPicPr>
            <a:picLocks noChangeAspect="1"/>
          </p:cNvPicPr>
          <p:nvPr/>
        </p:nvPicPr>
        <p:blipFill>
          <a:blip r:embed="rId3"/>
          <a:stretch>
            <a:fillRect/>
          </a:stretch>
        </p:blipFill>
        <p:spPr>
          <a:xfrm>
            <a:off x="336000" y="950855"/>
            <a:ext cx="5760000" cy="5760000"/>
          </a:xfrm>
          <a:prstGeom prst="rect">
            <a:avLst/>
          </a:prstGeom>
        </p:spPr>
      </p:pic>
    </p:spTree>
    <p:extLst>
      <p:ext uri="{BB962C8B-B14F-4D97-AF65-F5344CB8AC3E}">
        <p14:creationId xmlns:p14="http://schemas.microsoft.com/office/powerpoint/2010/main" val="2205415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D12B82A-CDCC-654F-960C-92295F478866}"/>
              </a:ext>
            </a:extLst>
          </p:cNvPr>
          <p:cNvPicPr>
            <a:picLocks noChangeAspect="1"/>
          </p:cNvPicPr>
          <p:nvPr/>
        </p:nvPicPr>
        <p:blipFill>
          <a:blip r:embed="rId2"/>
          <a:stretch>
            <a:fillRect/>
          </a:stretch>
        </p:blipFill>
        <p:spPr>
          <a:xfrm>
            <a:off x="5531097" y="1003572"/>
            <a:ext cx="5760000" cy="5760000"/>
          </a:xfrm>
          <a:prstGeom prst="rect">
            <a:avLst/>
          </a:prstGeom>
        </p:spPr>
      </p:pic>
      <p:sp>
        <p:nvSpPr>
          <p:cNvPr id="4" name="Rectangle 3">
            <a:extLst>
              <a:ext uri="{FF2B5EF4-FFF2-40B4-BE49-F238E27FC236}">
                <a16:creationId xmlns:a16="http://schemas.microsoft.com/office/drawing/2014/main" id="{8B6E133F-8983-6A46-A224-E9FA2B0D9F3F}"/>
              </a:ext>
            </a:extLst>
          </p:cNvPr>
          <p:cNvSpPr/>
          <p:nvPr/>
        </p:nvSpPr>
        <p:spPr>
          <a:xfrm>
            <a:off x="528115" y="409596"/>
            <a:ext cx="4087979" cy="369332"/>
          </a:xfrm>
          <a:prstGeom prst="rect">
            <a:avLst/>
          </a:prstGeom>
        </p:spPr>
        <p:txBody>
          <a:bodyPr wrap="none">
            <a:spAutoFit/>
          </a:bodyPr>
          <a:lstStyle/>
          <a:p>
            <a:pPr marL="342900" indent="-342900">
              <a:buFont typeface="+mj-lt"/>
              <a:buAutoNum type="arabicPeriod" startAt="3"/>
            </a:pPr>
            <a:r>
              <a:rPr lang="en-GB" b="1" dirty="0"/>
              <a:t>Derived allele frequencies (GATK call)</a:t>
            </a:r>
          </a:p>
        </p:txBody>
      </p:sp>
      <p:sp>
        <p:nvSpPr>
          <p:cNvPr id="5" name="TextBox 4">
            <a:extLst>
              <a:ext uri="{FF2B5EF4-FFF2-40B4-BE49-F238E27FC236}">
                <a16:creationId xmlns:a16="http://schemas.microsoft.com/office/drawing/2014/main" id="{049B477E-5E39-F240-86CA-65F077DF0726}"/>
              </a:ext>
            </a:extLst>
          </p:cNvPr>
          <p:cNvSpPr txBox="1"/>
          <p:nvPr/>
        </p:nvSpPr>
        <p:spPr>
          <a:xfrm>
            <a:off x="5721465" y="442863"/>
            <a:ext cx="5950893" cy="338554"/>
          </a:xfrm>
          <a:prstGeom prst="rect">
            <a:avLst/>
          </a:prstGeom>
          <a:noFill/>
        </p:spPr>
        <p:txBody>
          <a:bodyPr wrap="square" rtlCol="0">
            <a:spAutoFit/>
          </a:bodyPr>
          <a:lstStyle/>
          <a:p>
            <a:r>
              <a:rPr lang="en-GB" sz="1600" dirty="0"/>
              <a:t>CZD CRAB-WAVE joint allele frequency spectra: square root count.</a:t>
            </a:r>
          </a:p>
        </p:txBody>
      </p:sp>
      <p:pic>
        <p:nvPicPr>
          <p:cNvPr id="3" name="Picture 2">
            <a:extLst>
              <a:ext uri="{FF2B5EF4-FFF2-40B4-BE49-F238E27FC236}">
                <a16:creationId xmlns:a16="http://schemas.microsoft.com/office/drawing/2014/main" id="{A901B0D9-74AC-144E-BDDC-78B5A1CCB77B}"/>
              </a:ext>
            </a:extLst>
          </p:cNvPr>
          <p:cNvPicPr>
            <a:picLocks noChangeAspect="1"/>
          </p:cNvPicPr>
          <p:nvPr/>
        </p:nvPicPr>
        <p:blipFill>
          <a:blip r:embed="rId3"/>
          <a:stretch>
            <a:fillRect/>
          </a:stretch>
        </p:blipFill>
        <p:spPr>
          <a:xfrm>
            <a:off x="336000" y="1003572"/>
            <a:ext cx="5760000" cy="5760000"/>
          </a:xfrm>
          <a:prstGeom prst="rect">
            <a:avLst/>
          </a:prstGeom>
        </p:spPr>
      </p:pic>
    </p:spTree>
    <p:extLst>
      <p:ext uri="{BB962C8B-B14F-4D97-AF65-F5344CB8AC3E}">
        <p14:creationId xmlns:p14="http://schemas.microsoft.com/office/powerpoint/2010/main" val="2247885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C3955F9-5296-334E-8561-85DF6BF53489}"/>
              </a:ext>
            </a:extLst>
          </p:cNvPr>
          <p:cNvPicPr>
            <a:picLocks noChangeAspect="1"/>
          </p:cNvPicPr>
          <p:nvPr/>
        </p:nvPicPr>
        <p:blipFill>
          <a:blip r:embed="rId2"/>
          <a:stretch>
            <a:fillRect/>
          </a:stretch>
        </p:blipFill>
        <p:spPr>
          <a:xfrm>
            <a:off x="5719381" y="992897"/>
            <a:ext cx="5760000" cy="5760000"/>
          </a:xfrm>
          <a:prstGeom prst="rect">
            <a:avLst/>
          </a:prstGeom>
        </p:spPr>
      </p:pic>
      <p:sp>
        <p:nvSpPr>
          <p:cNvPr id="4" name="Rectangle 3">
            <a:extLst>
              <a:ext uri="{FF2B5EF4-FFF2-40B4-BE49-F238E27FC236}">
                <a16:creationId xmlns:a16="http://schemas.microsoft.com/office/drawing/2014/main" id="{8B6E133F-8983-6A46-A224-E9FA2B0D9F3F}"/>
              </a:ext>
            </a:extLst>
          </p:cNvPr>
          <p:cNvSpPr/>
          <p:nvPr/>
        </p:nvSpPr>
        <p:spPr>
          <a:xfrm>
            <a:off x="528115" y="409596"/>
            <a:ext cx="4087979" cy="369332"/>
          </a:xfrm>
          <a:prstGeom prst="rect">
            <a:avLst/>
          </a:prstGeom>
        </p:spPr>
        <p:txBody>
          <a:bodyPr wrap="none">
            <a:spAutoFit/>
          </a:bodyPr>
          <a:lstStyle/>
          <a:p>
            <a:pPr marL="342900" indent="-342900">
              <a:buFont typeface="+mj-lt"/>
              <a:buAutoNum type="arabicPeriod" startAt="3"/>
            </a:pPr>
            <a:r>
              <a:rPr lang="en-GB" b="1" dirty="0"/>
              <a:t>Derived allele frequencies (GATK call)</a:t>
            </a:r>
          </a:p>
        </p:txBody>
      </p:sp>
      <p:sp>
        <p:nvSpPr>
          <p:cNvPr id="5" name="TextBox 4">
            <a:extLst>
              <a:ext uri="{FF2B5EF4-FFF2-40B4-BE49-F238E27FC236}">
                <a16:creationId xmlns:a16="http://schemas.microsoft.com/office/drawing/2014/main" id="{049B477E-5E39-F240-86CA-65F077DF0726}"/>
              </a:ext>
            </a:extLst>
          </p:cNvPr>
          <p:cNvSpPr txBox="1"/>
          <p:nvPr/>
        </p:nvSpPr>
        <p:spPr>
          <a:xfrm>
            <a:off x="5090846" y="442863"/>
            <a:ext cx="6932990" cy="338554"/>
          </a:xfrm>
          <a:prstGeom prst="rect">
            <a:avLst/>
          </a:prstGeom>
          <a:noFill/>
        </p:spPr>
        <p:txBody>
          <a:bodyPr wrap="square" rtlCol="0">
            <a:spAutoFit/>
          </a:bodyPr>
          <a:lstStyle/>
          <a:p>
            <a:r>
              <a:rPr lang="en-GB" sz="1600" dirty="0"/>
              <a:t>CZA CRAB-WAVE joint allele frequency spectra: difference in relative proportions.</a:t>
            </a:r>
          </a:p>
        </p:txBody>
      </p:sp>
      <p:pic>
        <p:nvPicPr>
          <p:cNvPr id="3" name="Picture 2">
            <a:extLst>
              <a:ext uri="{FF2B5EF4-FFF2-40B4-BE49-F238E27FC236}">
                <a16:creationId xmlns:a16="http://schemas.microsoft.com/office/drawing/2014/main" id="{465CC0A5-0831-F64E-BA2F-088E450CD10A}"/>
              </a:ext>
            </a:extLst>
          </p:cNvPr>
          <p:cNvPicPr>
            <a:picLocks noChangeAspect="1"/>
          </p:cNvPicPr>
          <p:nvPr/>
        </p:nvPicPr>
        <p:blipFill>
          <a:blip r:embed="rId3"/>
          <a:stretch>
            <a:fillRect/>
          </a:stretch>
        </p:blipFill>
        <p:spPr>
          <a:xfrm>
            <a:off x="528115" y="992897"/>
            <a:ext cx="5760000" cy="5760000"/>
          </a:xfrm>
          <a:prstGeom prst="rect">
            <a:avLst/>
          </a:prstGeom>
        </p:spPr>
      </p:pic>
    </p:spTree>
    <p:extLst>
      <p:ext uri="{BB962C8B-B14F-4D97-AF65-F5344CB8AC3E}">
        <p14:creationId xmlns:p14="http://schemas.microsoft.com/office/powerpoint/2010/main" val="700409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4074715-EBE5-AF45-A41E-4FB22B14B872}"/>
              </a:ext>
            </a:extLst>
          </p:cNvPr>
          <p:cNvPicPr>
            <a:picLocks noChangeAspect="1"/>
          </p:cNvPicPr>
          <p:nvPr/>
        </p:nvPicPr>
        <p:blipFill>
          <a:blip r:embed="rId2"/>
          <a:stretch>
            <a:fillRect/>
          </a:stretch>
        </p:blipFill>
        <p:spPr>
          <a:xfrm>
            <a:off x="5715879" y="949693"/>
            <a:ext cx="5760000" cy="5760000"/>
          </a:xfrm>
          <a:prstGeom prst="rect">
            <a:avLst/>
          </a:prstGeom>
        </p:spPr>
      </p:pic>
      <p:sp>
        <p:nvSpPr>
          <p:cNvPr id="4" name="Rectangle 3">
            <a:extLst>
              <a:ext uri="{FF2B5EF4-FFF2-40B4-BE49-F238E27FC236}">
                <a16:creationId xmlns:a16="http://schemas.microsoft.com/office/drawing/2014/main" id="{8B6E133F-8983-6A46-A224-E9FA2B0D9F3F}"/>
              </a:ext>
            </a:extLst>
          </p:cNvPr>
          <p:cNvSpPr/>
          <p:nvPr/>
        </p:nvSpPr>
        <p:spPr>
          <a:xfrm>
            <a:off x="528115" y="409596"/>
            <a:ext cx="4087979" cy="369332"/>
          </a:xfrm>
          <a:prstGeom prst="rect">
            <a:avLst/>
          </a:prstGeom>
        </p:spPr>
        <p:txBody>
          <a:bodyPr wrap="none">
            <a:spAutoFit/>
          </a:bodyPr>
          <a:lstStyle/>
          <a:p>
            <a:pPr marL="342900" indent="-342900">
              <a:buFont typeface="+mj-lt"/>
              <a:buAutoNum type="arabicPeriod" startAt="3"/>
            </a:pPr>
            <a:r>
              <a:rPr lang="en-GB" b="1" dirty="0"/>
              <a:t>Derived allele frequencies (GATK call)</a:t>
            </a:r>
          </a:p>
        </p:txBody>
      </p:sp>
      <p:sp>
        <p:nvSpPr>
          <p:cNvPr id="5" name="TextBox 4">
            <a:extLst>
              <a:ext uri="{FF2B5EF4-FFF2-40B4-BE49-F238E27FC236}">
                <a16:creationId xmlns:a16="http://schemas.microsoft.com/office/drawing/2014/main" id="{049B477E-5E39-F240-86CA-65F077DF0726}"/>
              </a:ext>
            </a:extLst>
          </p:cNvPr>
          <p:cNvSpPr txBox="1"/>
          <p:nvPr/>
        </p:nvSpPr>
        <p:spPr>
          <a:xfrm>
            <a:off x="5090846" y="442863"/>
            <a:ext cx="6932990" cy="338554"/>
          </a:xfrm>
          <a:prstGeom prst="rect">
            <a:avLst/>
          </a:prstGeom>
          <a:noFill/>
        </p:spPr>
        <p:txBody>
          <a:bodyPr wrap="square" rtlCol="0">
            <a:spAutoFit/>
          </a:bodyPr>
          <a:lstStyle/>
          <a:p>
            <a:r>
              <a:rPr lang="en-GB" sz="1600" dirty="0"/>
              <a:t>CZB CRAB-WAVE joint allele frequency spectra: difference in relative proportions.</a:t>
            </a:r>
          </a:p>
        </p:txBody>
      </p:sp>
      <p:pic>
        <p:nvPicPr>
          <p:cNvPr id="3" name="Picture 2">
            <a:extLst>
              <a:ext uri="{FF2B5EF4-FFF2-40B4-BE49-F238E27FC236}">
                <a16:creationId xmlns:a16="http://schemas.microsoft.com/office/drawing/2014/main" id="{AAF08518-8502-B54B-A8AD-289028D5F675}"/>
              </a:ext>
            </a:extLst>
          </p:cNvPr>
          <p:cNvPicPr>
            <a:picLocks noChangeAspect="1"/>
          </p:cNvPicPr>
          <p:nvPr/>
        </p:nvPicPr>
        <p:blipFill>
          <a:blip r:embed="rId3"/>
          <a:stretch>
            <a:fillRect/>
          </a:stretch>
        </p:blipFill>
        <p:spPr>
          <a:xfrm>
            <a:off x="528115" y="949693"/>
            <a:ext cx="5760000" cy="5760000"/>
          </a:xfrm>
          <a:prstGeom prst="rect">
            <a:avLst/>
          </a:prstGeom>
        </p:spPr>
      </p:pic>
    </p:spTree>
    <p:extLst>
      <p:ext uri="{BB962C8B-B14F-4D97-AF65-F5344CB8AC3E}">
        <p14:creationId xmlns:p14="http://schemas.microsoft.com/office/powerpoint/2010/main" val="2817366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5CFE11-C64F-CC4B-B51B-566FE95735D2}"/>
              </a:ext>
            </a:extLst>
          </p:cNvPr>
          <p:cNvPicPr>
            <a:picLocks noChangeAspect="1"/>
          </p:cNvPicPr>
          <p:nvPr/>
        </p:nvPicPr>
        <p:blipFill>
          <a:blip r:embed="rId2"/>
          <a:stretch>
            <a:fillRect/>
          </a:stretch>
        </p:blipFill>
        <p:spPr>
          <a:xfrm>
            <a:off x="5529423" y="939708"/>
            <a:ext cx="5760000" cy="5760000"/>
          </a:xfrm>
          <a:prstGeom prst="rect">
            <a:avLst/>
          </a:prstGeom>
        </p:spPr>
      </p:pic>
      <p:sp>
        <p:nvSpPr>
          <p:cNvPr id="4" name="Rectangle 3">
            <a:extLst>
              <a:ext uri="{FF2B5EF4-FFF2-40B4-BE49-F238E27FC236}">
                <a16:creationId xmlns:a16="http://schemas.microsoft.com/office/drawing/2014/main" id="{8B6E133F-8983-6A46-A224-E9FA2B0D9F3F}"/>
              </a:ext>
            </a:extLst>
          </p:cNvPr>
          <p:cNvSpPr/>
          <p:nvPr/>
        </p:nvSpPr>
        <p:spPr>
          <a:xfrm>
            <a:off x="528115" y="409596"/>
            <a:ext cx="4087979" cy="369332"/>
          </a:xfrm>
          <a:prstGeom prst="rect">
            <a:avLst/>
          </a:prstGeom>
        </p:spPr>
        <p:txBody>
          <a:bodyPr wrap="none">
            <a:spAutoFit/>
          </a:bodyPr>
          <a:lstStyle/>
          <a:p>
            <a:pPr marL="342900" indent="-342900">
              <a:buFont typeface="+mj-lt"/>
              <a:buAutoNum type="arabicPeriod" startAt="3"/>
            </a:pPr>
            <a:r>
              <a:rPr lang="en-GB" b="1" dirty="0"/>
              <a:t>Derived allele frequencies (GATK call)</a:t>
            </a:r>
          </a:p>
        </p:txBody>
      </p:sp>
      <p:sp>
        <p:nvSpPr>
          <p:cNvPr id="5" name="TextBox 4">
            <a:extLst>
              <a:ext uri="{FF2B5EF4-FFF2-40B4-BE49-F238E27FC236}">
                <a16:creationId xmlns:a16="http://schemas.microsoft.com/office/drawing/2014/main" id="{049B477E-5E39-F240-86CA-65F077DF0726}"/>
              </a:ext>
            </a:extLst>
          </p:cNvPr>
          <p:cNvSpPr txBox="1"/>
          <p:nvPr/>
        </p:nvSpPr>
        <p:spPr>
          <a:xfrm>
            <a:off x="5090846" y="442863"/>
            <a:ext cx="6932990" cy="338554"/>
          </a:xfrm>
          <a:prstGeom prst="rect">
            <a:avLst/>
          </a:prstGeom>
          <a:noFill/>
        </p:spPr>
        <p:txBody>
          <a:bodyPr wrap="square" rtlCol="0">
            <a:spAutoFit/>
          </a:bodyPr>
          <a:lstStyle/>
          <a:p>
            <a:r>
              <a:rPr lang="en-GB" sz="1600" dirty="0"/>
              <a:t>CZD CRAB-WAVE joint allele frequency spectra: difference in relative proportions.</a:t>
            </a:r>
          </a:p>
        </p:txBody>
      </p:sp>
      <p:pic>
        <p:nvPicPr>
          <p:cNvPr id="3" name="Picture 2">
            <a:extLst>
              <a:ext uri="{FF2B5EF4-FFF2-40B4-BE49-F238E27FC236}">
                <a16:creationId xmlns:a16="http://schemas.microsoft.com/office/drawing/2014/main" id="{6152FC6B-0B10-FB4E-891D-EB9EB1549527}"/>
              </a:ext>
            </a:extLst>
          </p:cNvPr>
          <p:cNvPicPr>
            <a:picLocks noChangeAspect="1"/>
          </p:cNvPicPr>
          <p:nvPr/>
        </p:nvPicPr>
        <p:blipFill>
          <a:blip r:embed="rId3"/>
          <a:stretch>
            <a:fillRect/>
          </a:stretch>
        </p:blipFill>
        <p:spPr>
          <a:xfrm>
            <a:off x="336000" y="939708"/>
            <a:ext cx="5760000" cy="5760000"/>
          </a:xfrm>
          <a:prstGeom prst="rect">
            <a:avLst/>
          </a:prstGeom>
        </p:spPr>
      </p:pic>
    </p:spTree>
    <p:extLst>
      <p:ext uri="{BB962C8B-B14F-4D97-AF65-F5344CB8AC3E}">
        <p14:creationId xmlns:p14="http://schemas.microsoft.com/office/powerpoint/2010/main" val="3100843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C05133-9CEF-0040-974C-6E6A43929D30}"/>
              </a:ext>
            </a:extLst>
          </p:cNvPr>
          <p:cNvSpPr txBox="1"/>
          <p:nvPr/>
        </p:nvSpPr>
        <p:spPr>
          <a:xfrm>
            <a:off x="1076446" y="868101"/>
            <a:ext cx="7862089" cy="923330"/>
          </a:xfrm>
          <a:prstGeom prst="rect">
            <a:avLst/>
          </a:prstGeom>
          <a:noFill/>
        </p:spPr>
        <p:txBody>
          <a:bodyPr wrap="none" rtlCol="0">
            <a:spAutoFit/>
          </a:bodyPr>
          <a:lstStyle/>
          <a:p>
            <a:pPr marL="285750" indent="-285750">
              <a:buFont typeface="Arial" panose="020B0604020202020204" pitchFamily="34" charset="0"/>
              <a:buChar char="•"/>
            </a:pPr>
            <a:r>
              <a:rPr lang="en-GB" dirty="0"/>
              <a:t>Divergent natural selection vs neutral processes</a:t>
            </a:r>
          </a:p>
          <a:p>
            <a:pPr marL="285750" indent="-285750">
              <a:buFont typeface="Arial" panose="020B0604020202020204" pitchFamily="34" charset="0"/>
              <a:buChar char="•"/>
            </a:pPr>
            <a:r>
              <a:rPr lang="en-GB" dirty="0"/>
              <a:t>Species with high diversity</a:t>
            </a:r>
          </a:p>
          <a:p>
            <a:pPr marL="285750" indent="-285750">
              <a:buFont typeface="Arial" panose="020B0604020202020204" pitchFamily="34" charset="0"/>
              <a:buChar char="•"/>
            </a:pPr>
            <a:r>
              <a:rPr lang="en-GB" dirty="0"/>
              <a:t>Systems with imperfect genomes can still contain useful functional information</a:t>
            </a:r>
          </a:p>
        </p:txBody>
      </p:sp>
      <p:sp>
        <p:nvSpPr>
          <p:cNvPr id="3" name="TextBox 2">
            <a:extLst>
              <a:ext uri="{FF2B5EF4-FFF2-40B4-BE49-F238E27FC236}">
                <a16:creationId xmlns:a16="http://schemas.microsoft.com/office/drawing/2014/main" id="{73417CCC-4934-B542-8466-8FABD072DFE2}"/>
              </a:ext>
            </a:extLst>
          </p:cNvPr>
          <p:cNvSpPr txBox="1"/>
          <p:nvPr/>
        </p:nvSpPr>
        <p:spPr>
          <a:xfrm>
            <a:off x="1250066" y="3113590"/>
            <a:ext cx="6651052" cy="1200329"/>
          </a:xfrm>
          <a:prstGeom prst="rect">
            <a:avLst/>
          </a:prstGeom>
          <a:noFill/>
        </p:spPr>
        <p:txBody>
          <a:bodyPr wrap="none" rtlCol="0">
            <a:spAutoFit/>
          </a:bodyPr>
          <a:lstStyle/>
          <a:p>
            <a:pPr marL="342900" indent="-342900">
              <a:buFont typeface="+mj-lt"/>
              <a:buAutoNum type="arabicPeriod"/>
            </a:pPr>
            <a:r>
              <a:rPr lang="en-GB" dirty="0"/>
              <a:t>Outlier sharing</a:t>
            </a:r>
          </a:p>
          <a:p>
            <a:pPr marL="342900" indent="-342900">
              <a:buFont typeface="+mj-lt"/>
              <a:buAutoNum type="arabicPeriod"/>
            </a:pPr>
            <a:r>
              <a:rPr lang="en-GB" dirty="0"/>
              <a:t>Clustering of (different types) markers</a:t>
            </a:r>
          </a:p>
          <a:p>
            <a:pPr marL="342900" indent="-342900">
              <a:buFont typeface="+mj-lt"/>
              <a:buAutoNum type="arabicPeriod"/>
            </a:pPr>
            <a:r>
              <a:rPr lang="en-GB" dirty="0"/>
              <a:t>Derived allele frequencies (in progress and for now simply minor)</a:t>
            </a:r>
          </a:p>
          <a:p>
            <a:pPr marL="342900" indent="-342900">
              <a:buFont typeface="+mj-lt"/>
              <a:buAutoNum type="arabicPeriod"/>
            </a:pPr>
            <a:r>
              <a:rPr lang="en-GB" dirty="0"/>
              <a:t>Distributions of cline parameters</a:t>
            </a:r>
          </a:p>
        </p:txBody>
      </p:sp>
      <p:sp>
        <p:nvSpPr>
          <p:cNvPr id="4" name="TextBox 3">
            <a:extLst>
              <a:ext uri="{FF2B5EF4-FFF2-40B4-BE49-F238E27FC236}">
                <a16:creationId xmlns:a16="http://schemas.microsoft.com/office/drawing/2014/main" id="{E0575A65-E5F2-544E-A20B-4AC528CC804B}"/>
              </a:ext>
            </a:extLst>
          </p:cNvPr>
          <p:cNvSpPr txBox="1"/>
          <p:nvPr/>
        </p:nvSpPr>
        <p:spPr>
          <a:xfrm>
            <a:off x="1076446" y="498769"/>
            <a:ext cx="4247766" cy="369332"/>
          </a:xfrm>
          <a:prstGeom prst="rect">
            <a:avLst/>
          </a:prstGeom>
          <a:noFill/>
        </p:spPr>
        <p:txBody>
          <a:bodyPr wrap="none" rtlCol="0">
            <a:spAutoFit/>
          </a:bodyPr>
          <a:lstStyle/>
          <a:p>
            <a:r>
              <a:rPr lang="en-GB" dirty="0"/>
              <a:t>Original aspects of the short INDELs project</a:t>
            </a:r>
          </a:p>
        </p:txBody>
      </p:sp>
      <p:sp>
        <p:nvSpPr>
          <p:cNvPr id="5" name="TextBox 4">
            <a:extLst>
              <a:ext uri="{FF2B5EF4-FFF2-40B4-BE49-F238E27FC236}">
                <a16:creationId xmlns:a16="http://schemas.microsoft.com/office/drawing/2014/main" id="{7582EF19-BA6B-6245-89EB-9D22A3FCE7F3}"/>
              </a:ext>
            </a:extLst>
          </p:cNvPr>
          <p:cNvSpPr txBox="1"/>
          <p:nvPr/>
        </p:nvSpPr>
        <p:spPr>
          <a:xfrm>
            <a:off x="1091112" y="2744258"/>
            <a:ext cx="2431756" cy="369332"/>
          </a:xfrm>
          <a:prstGeom prst="rect">
            <a:avLst/>
          </a:prstGeom>
          <a:noFill/>
        </p:spPr>
        <p:txBody>
          <a:bodyPr wrap="none" rtlCol="0">
            <a:spAutoFit/>
          </a:bodyPr>
          <a:lstStyle/>
          <a:p>
            <a:r>
              <a:rPr lang="en-GB" dirty="0"/>
              <a:t>INDEL-SNP comparisons</a:t>
            </a:r>
          </a:p>
        </p:txBody>
      </p:sp>
    </p:spTree>
    <p:extLst>
      <p:ext uri="{BB962C8B-B14F-4D97-AF65-F5344CB8AC3E}">
        <p14:creationId xmlns:p14="http://schemas.microsoft.com/office/powerpoint/2010/main" val="1732211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75E58A-D45E-CB4A-A0C9-0E6A0A43FE06}"/>
              </a:ext>
            </a:extLst>
          </p:cNvPr>
          <p:cNvSpPr/>
          <p:nvPr/>
        </p:nvSpPr>
        <p:spPr>
          <a:xfrm>
            <a:off x="524719" y="189654"/>
            <a:ext cx="1951175" cy="369332"/>
          </a:xfrm>
          <a:prstGeom prst="rect">
            <a:avLst/>
          </a:prstGeom>
        </p:spPr>
        <p:txBody>
          <a:bodyPr wrap="none">
            <a:spAutoFit/>
          </a:bodyPr>
          <a:lstStyle/>
          <a:p>
            <a:pPr marL="342900" indent="-342900">
              <a:buFont typeface="+mj-lt"/>
              <a:buAutoNum type="arabicPeriod"/>
            </a:pPr>
            <a:r>
              <a:rPr lang="en-GB" b="1" dirty="0"/>
              <a:t>Outlier sharing</a:t>
            </a:r>
          </a:p>
        </p:txBody>
      </p:sp>
      <p:sp>
        <p:nvSpPr>
          <p:cNvPr id="3" name="Rectangle 2">
            <a:extLst>
              <a:ext uri="{FF2B5EF4-FFF2-40B4-BE49-F238E27FC236}">
                <a16:creationId xmlns:a16="http://schemas.microsoft.com/office/drawing/2014/main" id="{8DA753BD-2489-674F-902F-7AC3EDCBD20A}"/>
              </a:ext>
            </a:extLst>
          </p:cNvPr>
          <p:cNvSpPr/>
          <p:nvPr/>
        </p:nvSpPr>
        <p:spPr>
          <a:xfrm>
            <a:off x="4486656" y="543310"/>
            <a:ext cx="3129485" cy="5816977"/>
          </a:xfrm>
          <a:prstGeom prst="rect">
            <a:avLst/>
          </a:prstGeom>
        </p:spPr>
        <p:txBody>
          <a:bodyPr wrap="square">
            <a:spAutoFit/>
          </a:bodyPr>
          <a:lstStyle/>
          <a:p>
            <a:r>
              <a:rPr lang="en-GB" sz="1200" dirty="0"/>
              <a:t>Total number of SNP: </a:t>
            </a:r>
            <a:r>
              <a:rPr lang="en-GB" sz="1200" dirty="0">
                <a:solidFill>
                  <a:srgbClr val="FF0000"/>
                </a:solidFill>
              </a:rPr>
              <a:t>11225</a:t>
            </a:r>
          </a:p>
          <a:p>
            <a:endParaRPr lang="en-GB" sz="1200" dirty="0"/>
          </a:p>
          <a:p>
            <a:r>
              <a:rPr lang="en-GB" sz="1200" dirty="0"/>
              <a:t>Proportion of SNP  with significant clines.</a:t>
            </a:r>
          </a:p>
          <a:p>
            <a:r>
              <a:rPr lang="en-GB" sz="1200" dirty="0"/>
              <a:t>0.5317595</a:t>
            </a:r>
          </a:p>
          <a:p>
            <a:r>
              <a:rPr lang="en-GB" sz="1200" dirty="0"/>
              <a:t>0.4457016</a:t>
            </a:r>
          </a:p>
          <a:p>
            <a:r>
              <a:rPr lang="en-GB" sz="1200" dirty="0"/>
              <a:t>0.3277506</a:t>
            </a:r>
          </a:p>
          <a:p>
            <a:r>
              <a:rPr lang="en-GB" sz="1200" dirty="0"/>
              <a:t>0.4244989</a:t>
            </a:r>
          </a:p>
          <a:p>
            <a:r>
              <a:rPr lang="en-GB" sz="1200" dirty="0"/>
              <a:t>0.4473942</a:t>
            </a:r>
          </a:p>
          <a:p>
            <a:r>
              <a:rPr lang="en-GB" sz="1200" dirty="0"/>
              <a:t>0.4823163</a:t>
            </a:r>
          </a:p>
          <a:p>
            <a:endParaRPr lang="en-GB" sz="1200" dirty="0"/>
          </a:p>
          <a:p>
            <a:r>
              <a:rPr lang="en-GB" sz="1200" dirty="0"/>
              <a:t>Proportions of SNP  outliers that are shared.</a:t>
            </a:r>
          </a:p>
          <a:p>
            <a:r>
              <a:rPr lang="en-GB" sz="1200" dirty="0"/>
              <a:t>0.6160714</a:t>
            </a:r>
          </a:p>
          <a:p>
            <a:r>
              <a:rPr lang="en-GB" sz="1200" dirty="0"/>
              <a:t>0.5178571</a:t>
            </a:r>
          </a:p>
          <a:p>
            <a:r>
              <a:rPr lang="en-GB" sz="1200" dirty="0"/>
              <a:t>0.6339286</a:t>
            </a:r>
          </a:p>
          <a:p>
            <a:r>
              <a:rPr lang="en-GB" sz="1200" dirty="0"/>
              <a:t>0.359375</a:t>
            </a:r>
          </a:p>
          <a:p>
            <a:r>
              <a:rPr lang="en-GB" sz="1200" dirty="0"/>
              <a:t>0.4107143</a:t>
            </a:r>
          </a:p>
          <a:p>
            <a:r>
              <a:rPr lang="en-GB" sz="1200" dirty="0"/>
              <a:t>0.484375</a:t>
            </a:r>
          </a:p>
          <a:p>
            <a:endParaRPr lang="en-GB" sz="1200" dirty="0"/>
          </a:p>
          <a:p>
            <a:r>
              <a:rPr lang="en-GB" sz="1200" dirty="0"/>
              <a:t>142</a:t>
            </a:r>
          </a:p>
          <a:p>
            <a:r>
              <a:rPr lang="en-GB" sz="1200" dirty="0"/>
              <a:t>66</a:t>
            </a:r>
          </a:p>
          <a:p>
            <a:r>
              <a:rPr lang="en-GB" sz="1200" dirty="0"/>
              <a:t>29</a:t>
            </a:r>
          </a:p>
          <a:p>
            <a:r>
              <a:rPr lang="en-GB" sz="1200" dirty="0"/>
              <a:t>27</a:t>
            </a:r>
          </a:p>
          <a:p>
            <a:r>
              <a:rPr lang="en-GB" sz="1200" dirty="0"/>
              <a:t>25</a:t>
            </a:r>
          </a:p>
          <a:p>
            <a:r>
              <a:rPr lang="en-GB" sz="1200" dirty="0"/>
              <a:t>13</a:t>
            </a:r>
          </a:p>
          <a:p>
            <a:endParaRPr lang="en-GB" sz="1200" dirty="0"/>
          </a:p>
          <a:p>
            <a:r>
              <a:rPr lang="en-GB" sz="1200" dirty="0"/>
              <a:t>0.556</a:t>
            </a:r>
          </a:p>
          <a:p>
            <a:r>
              <a:rPr lang="en-GB" sz="1200" dirty="0"/>
              <a:t>0.636</a:t>
            </a:r>
          </a:p>
          <a:p>
            <a:r>
              <a:rPr lang="en-GB" sz="1200" dirty="0"/>
              <a:t>0.862</a:t>
            </a:r>
          </a:p>
          <a:p>
            <a:r>
              <a:rPr lang="en-GB" sz="1200" dirty="0"/>
              <a:t>0.889</a:t>
            </a:r>
          </a:p>
          <a:p>
            <a:r>
              <a:rPr lang="en-GB" sz="1200" dirty="0"/>
              <a:t>0.92</a:t>
            </a:r>
          </a:p>
          <a:p>
            <a:r>
              <a:rPr lang="en-GB" sz="1200" dirty="0"/>
              <a:t>1</a:t>
            </a:r>
          </a:p>
        </p:txBody>
      </p:sp>
      <p:sp>
        <p:nvSpPr>
          <p:cNvPr id="5" name="Rectangle 4">
            <a:extLst>
              <a:ext uri="{FF2B5EF4-FFF2-40B4-BE49-F238E27FC236}">
                <a16:creationId xmlns:a16="http://schemas.microsoft.com/office/drawing/2014/main" id="{BAAD3B19-AD82-B040-873E-BAF529487567}"/>
              </a:ext>
            </a:extLst>
          </p:cNvPr>
          <p:cNvSpPr/>
          <p:nvPr/>
        </p:nvSpPr>
        <p:spPr>
          <a:xfrm>
            <a:off x="629824" y="1079338"/>
            <a:ext cx="3961937" cy="5262979"/>
          </a:xfrm>
          <a:prstGeom prst="rect">
            <a:avLst/>
          </a:prstGeom>
        </p:spPr>
        <p:txBody>
          <a:bodyPr wrap="square">
            <a:spAutoFit/>
          </a:bodyPr>
          <a:lstStyle/>
          <a:p>
            <a:pPr algn="r"/>
            <a:r>
              <a:rPr lang="en-GB" sz="1200" dirty="0"/>
              <a:t>CZA left:</a:t>
            </a:r>
          </a:p>
          <a:p>
            <a:pPr algn="r"/>
            <a:r>
              <a:rPr lang="en-GB" sz="1200" dirty="0"/>
              <a:t>CZA right:</a:t>
            </a:r>
          </a:p>
          <a:p>
            <a:pPr algn="r"/>
            <a:r>
              <a:rPr lang="en-GB" sz="1200" dirty="0"/>
              <a:t>CZB left:</a:t>
            </a:r>
          </a:p>
          <a:p>
            <a:pPr algn="r"/>
            <a:r>
              <a:rPr lang="en-GB" sz="1200" dirty="0"/>
              <a:t>CZB right:</a:t>
            </a:r>
          </a:p>
          <a:p>
            <a:pPr algn="r"/>
            <a:r>
              <a:rPr lang="en-GB" sz="1200" dirty="0"/>
              <a:t>CZD left:</a:t>
            </a:r>
          </a:p>
          <a:p>
            <a:pPr algn="r"/>
            <a:r>
              <a:rPr lang="en-GB" sz="1200" dirty="0"/>
              <a:t>CZD right:</a:t>
            </a:r>
          </a:p>
          <a:p>
            <a:pPr algn="r"/>
            <a:endParaRPr lang="en-GB" sz="1200" dirty="0"/>
          </a:p>
          <a:p>
            <a:pPr algn="r"/>
            <a:endParaRPr lang="en-GB" sz="1200" dirty="0"/>
          </a:p>
          <a:p>
            <a:pPr algn="r"/>
            <a:r>
              <a:rPr lang="en-GB" sz="1200" dirty="0"/>
              <a:t>CZA left and right:</a:t>
            </a:r>
          </a:p>
          <a:p>
            <a:pPr algn="r"/>
            <a:r>
              <a:rPr lang="en-GB" sz="1200" dirty="0"/>
              <a:t>CZB left and right:</a:t>
            </a:r>
          </a:p>
          <a:p>
            <a:pPr algn="r"/>
            <a:r>
              <a:rPr lang="en-GB" sz="1200" dirty="0"/>
              <a:t>CZD left and right:</a:t>
            </a:r>
          </a:p>
          <a:p>
            <a:pPr algn="r"/>
            <a:r>
              <a:rPr lang="en-GB" sz="1200" dirty="0"/>
              <a:t>CZA and CZB:</a:t>
            </a:r>
          </a:p>
          <a:p>
            <a:pPr algn="r"/>
            <a:r>
              <a:rPr lang="en-GB" sz="1200" dirty="0"/>
              <a:t>CZA and CZD:</a:t>
            </a:r>
          </a:p>
          <a:p>
            <a:pPr algn="r"/>
            <a:r>
              <a:rPr lang="en-GB" sz="1200" dirty="0"/>
              <a:t>CZB and CZD:</a:t>
            </a:r>
          </a:p>
          <a:p>
            <a:pPr algn="r"/>
            <a:endParaRPr lang="en-GB" sz="1200" dirty="0"/>
          </a:p>
          <a:p>
            <a:pPr algn="r"/>
            <a:r>
              <a:rPr lang="en-GB" sz="1200" dirty="0"/>
              <a:t>Number of SNP  outliers found in 1 hybrid zone(s):</a:t>
            </a:r>
          </a:p>
          <a:p>
            <a:pPr algn="r"/>
            <a:r>
              <a:rPr lang="en-GB" sz="1200" dirty="0"/>
              <a:t>Number of SNP  outliers found in 2 hybrid zone(s):</a:t>
            </a:r>
          </a:p>
          <a:p>
            <a:pPr algn="r"/>
            <a:r>
              <a:rPr lang="en-GB" sz="1200" dirty="0"/>
              <a:t>Number of SNP  outliers found in 3 hybrid zone(s):</a:t>
            </a:r>
          </a:p>
          <a:p>
            <a:pPr algn="r"/>
            <a:r>
              <a:rPr lang="en-GB" sz="1200" dirty="0"/>
              <a:t>Number of SNP  outliers found in 4 hybrid zone(s):</a:t>
            </a:r>
          </a:p>
          <a:p>
            <a:pPr algn="r"/>
            <a:r>
              <a:rPr lang="en-GB" sz="1200" dirty="0"/>
              <a:t>Number of SNP  outliers found in 5 hybrid zone(s):</a:t>
            </a:r>
          </a:p>
          <a:p>
            <a:pPr algn="r"/>
            <a:r>
              <a:rPr lang="en-GB" sz="1200" dirty="0"/>
              <a:t>Number of SNP  outliers found in 6 hybrid zone(s):</a:t>
            </a:r>
          </a:p>
          <a:p>
            <a:pPr algn="r"/>
            <a:endParaRPr lang="en-GB" sz="1200" dirty="0"/>
          </a:p>
          <a:p>
            <a:pPr algn="r"/>
            <a:r>
              <a:rPr lang="en-GB" sz="1200" dirty="0"/>
              <a:t>Prop. of SNP  outliers in inversions found in 1 zone(s): </a:t>
            </a:r>
          </a:p>
          <a:p>
            <a:pPr algn="r"/>
            <a:r>
              <a:rPr lang="en-GB" sz="1200" dirty="0"/>
              <a:t>Prop. of SNP  outliers in inversions found in 2 zone(s):</a:t>
            </a:r>
          </a:p>
          <a:p>
            <a:pPr algn="r"/>
            <a:r>
              <a:rPr lang="en-GB" sz="1200" dirty="0"/>
              <a:t>Prop. of SNP  outliers in inversions found in 3 zone(s):</a:t>
            </a:r>
          </a:p>
          <a:p>
            <a:pPr algn="r"/>
            <a:r>
              <a:rPr lang="en-GB" sz="1200" dirty="0"/>
              <a:t>Prop. of SNP  outliers in inversions found in 4 zone(s):</a:t>
            </a:r>
          </a:p>
          <a:p>
            <a:pPr algn="r"/>
            <a:r>
              <a:rPr lang="en-GB" sz="1200" dirty="0"/>
              <a:t>Prop. of SNP  outliers in inversions found in 5 zone(s):</a:t>
            </a:r>
          </a:p>
          <a:p>
            <a:pPr algn="r"/>
            <a:r>
              <a:rPr lang="en-GB" sz="1200" dirty="0"/>
              <a:t>Prop. of SNP  outliers in inversions found in 6 zone(s):</a:t>
            </a:r>
          </a:p>
        </p:txBody>
      </p:sp>
      <p:sp>
        <p:nvSpPr>
          <p:cNvPr id="7" name="Rectangle 6">
            <a:extLst>
              <a:ext uri="{FF2B5EF4-FFF2-40B4-BE49-F238E27FC236}">
                <a16:creationId xmlns:a16="http://schemas.microsoft.com/office/drawing/2014/main" id="{69285B50-6470-1746-BD71-7C6F3486A15B}"/>
              </a:ext>
            </a:extLst>
          </p:cNvPr>
          <p:cNvSpPr/>
          <p:nvPr/>
        </p:nvSpPr>
        <p:spPr>
          <a:xfrm>
            <a:off x="8001964" y="543310"/>
            <a:ext cx="3306501" cy="5816977"/>
          </a:xfrm>
          <a:prstGeom prst="rect">
            <a:avLst/>
          </a:prstGeom>
        </p:spPr>
        <p:txBody>
          <a:bodyPr wrap="square">
            <a:spAutoFit/>
          </a:bodyPr>
          <a:lstStyle/>
          <a:p>
            <a:r>
              <a:rPr lang="en-GB" sz="1200" dirty="0"/>
              <a:t>Total number of INDEL: 1752</a:t>
            </a:r>
          </a:p>
          <a:p>
            <a:endParaRPr lang="en-GB" sz="1200" dirty="0"/>
          </a:p>
          <a:p>
            <a:r>
              <a:rPr lang="en-GB" sz="1200" dirty="0"/>
              <a:t>Proportion of INDEL  with significant clines.</a:t>
            </a:r>
          </a:p>
          <a:p>
            <a:r>
              <a:rPr lang="en-GB" sz="1200" dirty="0"/>
              <a:t>0.5296804</a:t>
            </a:r>
          </a:p>
          <a:p>
            <a:r>
              <a:rPr lang="en-GB" sz="1200" dirty="0"/>
              <a:t>0.4549087</a:t>
            </a:r>
          </a:p>
          <a:p>
            <a:r>
              <a:rPr lang="en-GB" sz="1200" dirty="0"/>
              <a:t>0.3413242</a:t>
            </a:r>
          </a:p>
          <a:p>
            <a:r>
              <a:rPr lang="en-GB" sz="1200" dirty="0"/>
              <a:t>0.4092466</a:t>
            </a:r>
          </a:p>
          <a:p>
            <a:r>
              <a:rPr lang="en-GB" sz="1200" dirty="0"/>
              <a:t>0.4737443</a:t>
            </a:r>
          </a:p>
          <a:p>
            <a:r>
              <a:rPr lang="en-GB" sz="1200" dirty="0"/>
              <a:t>0.4834475</a:t>
            </a:r>
          </a:p>
          <a:p>
            <a:endParaRPr lang="en-GB" sz="1200" dirty="0"/>
          </a:p>
          <a:p>
            <a:r>
              <a:rPr lang="en-GB" sz="1200" dirty="0"/>
              <a:t>Proportions of INDEL  outliers that are shared.</a:t>
            </a:r>
          </a:p>
          <a:p>
            <a:r>
              <a:rPr lang="en-GB" sz="1200" dirty="0"/>
              <a:t>0.7058824</a:t>
            </a:r>
          </a:p>
          <a:p>
            <a:r>
              <a:rPr lang="en-GB" sz="1200" dirty="0"/>
              <a:t>0.4705882</a:t>
            </a:r>
          </a:p>
          <a:p>
            <a:r>
              <a:rPr lang="en-GB" sz="1200" dirty="0"/>
              <a:t>0.6470588</a:t>
            </a:r>
          </a:p>
          <a:p>
            <a:r>
              <a:rPr lang="en-GB" sz="1200" dirty="0"/>
              <a:t>0.3529412</a:t>
            </a:r>
          </a:p>
          <a:p>
            <a:r>
              <a:rPr lang="en-GB" sz="1200" dirty="0"/>
              <a:t>0.4117647</a:t>
            </a:r>
          </a:p>
          <a:p>
            <a:r>
              <a:rPr lang="en-GB" sz="1200" dirty="0"/>
              <a:t>0.4411765</a:t>
            </a:r>
          </a:p>
          <a:p>
            <a:endParaRPr lang="en-GB" sz="1200" dirty="0"/>
          </a:p>
          <a:p>
            <a:r>
              <a:rPr lang="en-GB" sz="1200" dirty="0"/>
              <a:t>24</a:t>
            </a:r>
          </a:p>
          <a:p>
            <a:r>
              <a:rPr lang="en-GB" sz="1200" dirty="0"/>
              <a:t>7</a:t>
            </a:r>
          </a:p>
          <a:p>
            <a:r>
              <a:rPr lang="en-GB" sz="1200" dirty="0"/>
              <a:t>7</a:t>
            </a:r>
          </a:p>
          <a:p>
            <a:r>
              <a:rPr lang="en-GB" sz="1200" dirty="0"/>
              <a:t>5</a:t>
            </a:r>
          </a:p>
          <a:p>
            <a:r>
              <a:rPr lang="en-GB" sz="1200" dirty="0"/>
              <a:t>1</a:t>
            </a:r>
          </a:p>
          <a:p>
            <a:r>
              <a:rPr lang="en-GB" sz="1200" dirty="0"/>
              <a:t>3</a:t>
            </a:r>
          </a:p>
          <a:p>
            <a:endParaRPr lang="en-GB" sz="1200" dirty="0"/>
          </a:p>
          <a:p>
            <a:r>
              <a:rPr lang="en-GB" sz="1200" dirty="0"/>
              <a:t>0.625</a:t>
            </a:r>
          </a:p>
          <a:p>
            <a:r>
              <a:rPr lang="en-GB" sz="1200" dirty="0"/>
              <a:t>0.57</a:t>
            </a:r>
          </a:p>
          <a:p>
            <a:r>
              <a:rPr lang="en-GB" sz="1200" dirty="0"/>
              <a:t>0.86</a:t>
            </a:r>
          </a:p>
          <a:p>
            <a:r>
              <a:rPr lang="en-GB" sz="1200" dirty="0"/>
              <a:t>1</a:t>
            </a:r>
          </a:p>
          <a:p>
            <a:r>
              <a:rPr lang="en-GB" sz="1200" dirty="0"/>
              <a:t>1</a:t>
            </a:r>
          </a:p>
          <a:p>
            <a:r>
              <a:rPr lang="en-GB" sz="1200" dirty="0"/>
              <a:t>1</a:t>
            </a:r>
          </a:p>
        </p:txBody>
      </p:sp>
    </p:spTree>
    <p:extLst>
      <p:ext uri="{BB962C8B-B14F-4D97-AF65-F5344CB8AC3E}">
        <p14:creationId xmlns:p14="http://schemas.microsoft.com/office/powerpoint/2010/main" val="243895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19F264-C48B-8049-B5A4-C046D88B0B6F}"/>
              </a:ext>
            </a:extLst>
          </p:cNvPr>
          <p:cNvPicPr>
            <a:picLocks noChangeAspect="1"/>
          </p:cNvPicPr>
          <p:nvPr/>
        </p:nvPicPr>
        <p:blipFill>
          <a:blip r:embed="rId2"/>
          <a:stretch>
            <a:fillRect/>
          </a:stretch>
        </p:blipFill>
        <p:spPr>
          <a:xfrm>
            <a:off x="1126008" y="0"/>
            <a:ext cx="9939983" cy="6858000"/>
          </a:xfrm>
          <a:prstGeom prst="rect">
            <a:avLst/>
          </a:prstGeom>
        </p:spPr>
      </p:pic>
    </p:spTree>
    <p:extLst>
      <p:ext uri="{BB962C8B-B14F-4D97-AF65-F5344CB8AC3E}">
        <p14:creationId xmlns:p14="http://schemas.microsoft.com/office/powerpoint/2010/main" val="185700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9B477E-5E39-F240-86CA-65F077DF0726}"/>
              </a:ext>
            </a:extLst>
          </p:cNvPr>
          <p:cNvSpPr txBox="1"/>
          <p:nvPr/>
        </p:nvSpPr>
        <p:spPr>
          <a:xfrm>
            <a:off x="5875284" y="409596"/>
            <a:ext cx="5980385" cy="369332"/>
          </a:xfrm>
          <a:prstGeom prst="rect">
            <a:avLst/>
          </a:prstGeom>
          <a:noFill/>
        </p:spPr>
        <p:txBody>
          <a:bodyPr wrap="square" rtlCol="0">
            <a:spAutoFit/>
          </a:bodyPr>
          <a:lstStyle/>
          <a:p>
            <a:r>
              <a:rPr lang="en-GB" dirty="0"/>
              <a:t>CZA: INDELs and SNPs after filtering but before cline analysis.</a:t>
            </a:r>
          </a:p>
        </p:txBody>
      </p:sp>
      <p:sp>
        <p:nvSpPr>
          <p:cNvPr id="9" name="Rectangle 8">
            <a:extLst>
              <a:ext uri="{FF2B5EF4-FFF2-40B4-BE49-F238E27FC236}">
                <a16:creationId xmlns:a16="http://schemas.microsoft.com/office/drawing/2014/main" id="{900A70BA-388F-4547-862E-740BE8CCAC50}"/>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startAt="2"/>
            </a:pPr>
            <a:r>
              <a:rPr lang="en-GB" b="1" dirty="0"/>
              <a:t>Clustering of (different types) markers</a:t>
            </a:r>
          </a:p>
        </p:txBody>
      </p:sp>
      <p:pic>
        <p:nvPicPr>
          <p:cNvPr id="4" name="Picture 3">
            <a:extLst>
              <a:ext uri="{FF2B5EF4-FFF2-40B4-BE49-F238E27FC236}">
                <a16:creationId xmlns:a16="http://schemas.microsoft.com/office/drawing/2014/main" id="{5752C08F-A966-7049-905E-6D83192AD411}"/>
              </a:ext>
            </a:extLst>
          </p:cNvPr>
          <p:cNvPicPr>
            <a:picLocks noChangeAspect="1"/>
          </p:cNvPicPr>
          <p:nvPr/>
        </p:nvPicPr>
        <p:blipFill>
          <a:blip r:embed="rId2"/>
          <a:stretch>
            <a:fillRect/>
          </a:stretch>
        </p:blipFill>
        <p:spPr>
          <a:xfrm>
            <a:off x="528115" y="952789"/>
            <a:ext cx="4174271" cy="2880000"/>
          </a:xfrm>
          <a:prstGeom prst="rect">
            <a:avLst/>
          </a:prstGeom>
        </p:spPr>
      </p:pic>
      <p:pic>
        <p:nvPicPr>
          <p:cNvPr id="7" name="Picture 6">
            <a:extLst>
              <a:ext uri="{FF2B5EF4-FFF2-40B4-BE49-F238E27FC236}">
                <a16:creationId xmlns:a16="http://schemas.microsoft.com/office/drawing/2014/main" id="{38DEDCC0-4AF8-7942-A419-8D151B2B7041}"/>
              </a:ext>
            </a:extLst>
          </p:cNvPr>
          <p:cNvPicPr>
            <a:picLocks noChangeAspect="1"/>
          </p:cNvPicPr>
          <p:nvPr/>
        </p:nvPicPr>
        <p:blipFill>
          <a:blip r:embed="rId3"/>
          <a:stretch>
            <a:fillRect/>
          </a:stretch>
        </p:blipFill>
        <p:spPr>
          <a:xfrm>
            <a:off x="6096000" y="952789"/>
            <a:ext cx="4174271" cy="2880000"/>
          </a:xfrm>
          <a:prstGeom prst="rect">
            <a:avLst/>
          </a:prstGeom>
        </p:spPr>
      </p:pic>
      <p:pic>
        <p:nvPicPr>
          <p:cNvPr id="10" name="Picture 9">
            <a:extLst>
              <a:ext uri="{FF2B5EF4-FFF2-40B4-BE49-F238E27FC236}">
                <a16:creationId xmlns:a16="http://schemas.microsoft.com/office/drawing/2014/main" id="{599B85B5-D0D0-9745-B421-8580F542FBE9}"/>
              </a:ext>
            </a:extLst>
          </p:cNvPr>
          <p:cNvPicPr>
            <a:picLocks noChangeAspect="1"/>
          </p:cNvPicPr>
          <p:nvPr/>
        </p:nvPicPr>
        <p:blipFill>
          <a:blip r:embed="rId4"/>
          <a:stretch>
            <a:fillRect/>
          </a:stretch>
        </p:blipFill>
        <p:spPr>
          <a:xfrm>
            <a:off x="528115" y="3832789"/>
            <a:ext cx="4174271" cy="2880000"/>
          </a:xfrm>
          <a:prstGeom prst="rect">
            <a:avLst/>
          </a:prstGeom>
        </p:spPr>
      </p:pic>
      <p:pic>
        <p:nvPicPr>
          <p:cNvPr id="12" name="Picture 11">
            <a:extLst>
              <a:ext uri="{FF2B5EF4-FFF2-40B4-BE49-F238E27FC236}">
                <a16:creationId xmlns:a16="http://schemas.microsoft.com/office/drawing/2014/main" id="{7BF41C71-3188-C740-85C6-E9B19DE7DF96}"/>
              </a:ext>
            </a:extLst>
          </p:cNvPr>
          <p:cNvPicPr>
            <a:picLocks noChangeAspect="1"/>
          </p:cNvPicPr>
          <p:nvPr/>
        </p:nvPicPr>
        <p:blipFill>
          <a:blip r:embed="rId5"/>
          <a:stretch>
            <a:fillRect/>
          </a:stretch>
        </p:blipFill>
        <p:spPr>
          <a:xfrm>
            <a:off x="6096000" y="3832789"/>
            <a:ext cx="4174271" cy="2880000"/>
          </a:xfrm>
          <a:prstGeom prst="rect">
            <a:avLst/>
          </a:prstGeom>
        </p:spPr>
      </p:pic>
    </p:spTree>
    <p:extLst>
      <p:ext uri="{BB962C8B-B14F-4D97-AF65-F5344CB8AC3E}">
        <p14:creationId xmlns:p14="http://schemas.microsoft.com/office/powerpoint/2010/main" val="94471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9B477E-5E39-F240-86CA-65F077DF0726}"/>
              </a:ext>
            </a:extLst>
          </p:cNvPr>
          <p:cNvSpPr txBox="1"/>
          <p:nvPr/>
        </p:nvSpPr>
        <p:spPr>
          <a:xfrm>
            <a:off x="5875284" y="409596"/>
            <a:ext cx="5980385" cy="369332"/>
          </a:xfrm>
          <a:prstGeom prst="rect">
            <a:avLst/>
          </a:prstGeom>
          <a:noFill/>
        </p:spPr>
        <p:txBody>
          <a:bodyPr wrap="square" rtlCol="0">
            <a:spAutoFit/>
          </a:bodyPr>
          <a:lstStyle/>
          <a:p>
            <a:r>
              <a:rPr lang="en-GB" dirty="0"/>
              <a:t>CZB: INDELs and SNPs after filtering but before cline analysis.</a:t>
            </a:r>
          </a:p>
        </p:txBody>
      </p:sp>
      <p:sp>
        <p:nvSpPr>
          <p:cNvPr id="9" name="Rectangle 8">
            <a:extLst>
              <a:ext uri="{FF2B5EF4-FFF2-40B4-BE49-F238E27FC236}">
                <a16:creationId xmlns:a16="http://schemas.microsoft.com/office/drawing/2014/main" id="{900A70BA-388F-4547-862E-740BE8CCAC50}"/>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startAt="2"/>
            </a:pPr>
            <a:r>
              <a:rPr lang="en-GB" b="1" dirty="0"/>
              <a:t>Clustering of (different types) markers</a:t>
            </a:r>
          </a:p>
        </p:txBody>
      </p:sp>
      <p:pic>
        <p:nvPicPr>
          <p:cNvPr id="3" name="Picture 2">
            <a:extLst>
              <a:ext uri="{FF2B5EF4-FFF2-40B4-BE49-F238E27FC236}">
                <a16:creationId xmlns:a16="http://schemas.microsoft.com/office/drawing/2014/main" id="{0A5F0428-5C0A-B742-A952-C63646E8B90E}"/>
              </a:ext>
            </a:extLst>
          </p:cNvPr>
          <p:cNvPicPr>
            <a:picLocks noChangeAspect="1"/>
          </p:cNvPicPr>
          <p:nvPr/>
        </p:nvPicPr>
        <p:blipFill>
          <a:blip r:embed="rId2"/>
          <a:stretch>
            <a:fillRect/>
          </a:stretch>
        </p:blipFill>
        <p:spPr>
          <a:xfrm>
            <a:off x="517996" y="3835232"/>
            <a:ext cx="4174271" cy="2880000"/>
          </a:xfrm>
          <a:prstGeom prst="rect">
            <a:avLst/>
          </a:prstGeom>
        </p:spPr>
      </p:pic>
      <p:pic>
        <p:nvPicPr>
          <p:cNvPr id="7" name="Picture 6">
            <a:extLst>
              <a:ext uri="{FF2B5EF4-FFF2-40B4-BE49-F238E27FC236}">
                <a16:creationId xmlns:a16="http://schemas.microsoft.com/office/drawing/2014/main" id="{317BD051-2FD1-FE42-853A-D21B606D59F7}"/>
              </a:ext>
            </a:extLst>
          </p:cNvPr>
          <p:cNvPicPr>
            <a:picLocks noChangeAspect="1"/>
          </p:cNvPicPr>
          <p:nvPr/>
        </p:nvPicPr>
        <p:blipFill>
          <a:blip r:embed="rId3"/>
          <a:stretch>
            <a:fillRect/>
          </a:stretch>
        </p:blipFill>
        <p:spPr>
          <a:xfrm>
            <a:off x="6095999" y="867080"/>
            <a:ext cx="4174271" cy="2880000"/>
          </a:xfrm>
          <a:prstGeom prst="rect">
            <a:avLst/>
          </a:prstGeom>
        </p:spPr>
      </p:pic>
      <p:pic>
        <p:nvPicPr>
          <p:cNvPr id="10" name="Picture 9">
            <a:extLst>
              <a:ext uri="{FF2B5EF4-FFF2-40B4-BE49-F238E27FC236}">
                <a16:creationId xmlns:a16="http://schemas.microsoft.com/office/drawing/2014/main" id="{E602DCDA-4516-FE43-92B1-0D5CF399634E}"/>
              </a:ext>
            </a:extLst>
          </p:cNvPr>
          <p:cNvPicPr>
            <a:picLocks noChangeAspect="1"/>
          </p:cNvPicPr>
          <p:nvPr/>
        </p:nvPicPr>
        <p:blipFill>
          <a:blip r:embed="rId4"/>
          <a:stretch>
            <a:fillRect/>
          </a:stretch>
        </p:blipFill>
        <p:spPr>
          <a:xfrm>
            <a:off x="517996" y="867080"/>
            <a:ext cx="4174271" cy="2880000"/>
          </a:xfrm>
          <a:prstGeom prst="rect">
            <a:avLst/>
          </a:prstGeom>
        </p:spPr>
      </p:pic>
      <p:pic>
        <p:nvPicPr>
          <p:cNvPr id="12" name="Picture 11">
            <a:extLst>
              <a:ext uri="{FF2B5EF4-FFF2-40B4-BE49-F238E27FC236}">
                <a16:creationId xmlns:a16="http://schemas.microsoft.com/office/drawing/2014/main" id="{4CF906AF-6531-4540-BF2C-B61CC6735835}"/>
              </a:ext>
            </a:extLst>
          </p:cNvPr>
          <p:cNvPicPr>
            <a:picLocks noChangeAspect="1"/>
          </p:cNvPicPr>
          <p:nvPr/>
        </p:nvPicPr>
        <p:blipFill>
          <a:blip r:embed="rId5"/>
          <a:stretch>
            <a:fillRect/>
          </a:stretch>
        </p:blipFill>
        <p:spPr>
          <a:xfrm>
            <a:off x="6095999" y="3835232"/>
            <a:ext cx="4174271" cy="2880000"/>
          </a:xfrm>
          <a:prstGeom prst="rect">
            <a:avLst/>
          </a:prstGeom>
        </p:spPr>
      </p:pic>
    </p:spTree>
    <p:extLst>
      <p:ext uri="{BB962C8B-B14F-4D97-AF65-F5344CB8AC3E}">
        <p14:creationId xmlns:p14="http://schemas.microsoft.com/office/powerpoint/2010/main" val="2958066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9B477E-5E39-F240-86CA-65F077DF0726}"/>
              </a:ext>
            </a:extLst>
          </p:cNvPr>
          <p:cNvSpPr txBox="1"/>
          <p:nvPr/>
        </p:nvSpPr>
        <p:spPr>
          <a:xfrm>
            <a:off x="5875284" y="409596"/>
            <a:ext cx="5980385" cy="369332"/>
          </a:xfrm>
          <a:prstGeom prst="rect">
            <a:avLst/>
          </a:prstGeom>
          <a:noFill/>
        </p:spPr>
        <p:txBody>
          <a:bodyPr wrap="square" rtlCol="0">
            <a:spAutoFit/>
          </a:bodyPr>
          <a:lstStyle/>
          <a:p>
            <a:r>
              <a:rPr lang="en-GB" dirty="0"/>
              <a:t>CZD: INDELs and SNPs after filtering but before cline analysis.</a:t>
            </a:r>
          </a:p>
        </p:txBody>
      </p:sp>
      <p:sp>
        <p:nvSpPr>
          <p:cNvPr id="9" name="Rectangle 8">
            <a:extLst>
              <a:ext uri="{FF2B5EF4-FFF2-40B4-BE49-F238E27FC236}">
                <a16:creationId xmlns:a16="http://schemas.microsoft.com/office/drawing/2014/main" id="{900A70BA-388F-4547-862E-740BE8CCAC50}"/>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startAt="2"/>
            </a:pPr>
            <a:r>
              <a:rPr lang="en-GB" b="1" dirty="0"/>
              <a:t>Clustering of (different types) markers</a:t>
            </a:r>
          </a:p>
        </p:txBody>
      </p:sp>
      <p:pic>
        <p:nvPicPr>
          <p:cNvPr id="3" name="Picture 2">
            <a:extLst>
              <a:ext uri="{FF2B5EF4-FFF2-40B4-BE49-F238E27FC236}">
                <a16:creationId xmlns:a16="http://schemas.microsoft.com/office/drawing/2014/main" id="{CED9B713-CBD3-4B42-A5D6-3BF341660B5E}"/>
              </a:ext>
            </a:extLst>
          </p:cNvPr>
          <p:cNvPicPr>
            <a:picLocks noChangeAspect="1"/>
          </p:cNvPicPr>
          <p:nvPr/>
        </p:nvPicPr>
        <p:blipFill>
          <a:blip r:embed="rId2"/>
          <a:stretch>
            <a:fillRect/>
          </a:stretch>
        </p:blipFill>
        <p:spPr>
          <a:xfrm>
            <a:off x="378941" y="882869"/>
            <a:ext cx="4174271" cy="2880000"/>
          </a:xfrm>
          <a:prstGeom prst="rect">
            <a:avLst/>
          </a:prstGeom>
        </p:spPr>
      </p:pic>
      <p:pic>
        <p:nvPicPr>
          <p:cNvPr id="7" name="Picture 6">
            <a:extLst>
              <a:ext uri="{FF2B5EF4-FFF2-40B4-BE49-F238E27FC236}">
                <a16:creationId xmlns:a16="http://schemas.microsoft.com/office/drawing/2014/main" id="{22DB6673-36BA-004A-B206-3A364E1A5EFB}"/>
              </a:ext>
            </a:extLst>
          </p:cNvPr>
          <p:cNvPicPr>
            <a:picLocks noChangeAspect="1"/>
          </p:cNvPicPr>
          <p:nvPr/>
        </p:nvPicPr>
        <p:blipFill>
          <a:blip r:embed="rId3"/>
          <a:stretch>
            <a:fillRect/>
          </a:stretch>
        </p:blipFill>
        <p:spPr>
          <a:xfrm>
            <a:off x="6096000" y="878112"/>
            <a:ext cx="4174271" cy="2880000"/>
          </a:xfrm>
          <a:prstGeom prst="rect">
            <a:avLst/>
          </a:prstGeom>
        </p:spPr>
      </p:pic>
      <p:pic>
        <p:nvPicPr>
          <p:cNvPr id="10" name="Picture 9">
            <a:extLst>
              <a:ext uri="{FF2B5EF4-FFF2-40B4-BE49-F238E27FC236}">
                <a16:creationId xmlns:a16="http://schemas.microsoft.com/office/drawing/2014/main" id="{400275BA-9D79-D84A-901E-C0F780EC6927}"/>
              </a:ext>
            </a:extLst>
          </p:cNvPr>
          <p:cNvPicPr>
            <a:picLocks noChangeAspect="1"/>
          </p:cNvPicPr>
          <p:nvPr/>
        </p:nvPicPr>
        <p:blipFill>
          <a:blip r:embed="rId4"/>
          <a:stretch>
            <a:fillRect/>
          </a:stretch>
        </p:blipFill>
        <p:spPr>
          <a:xfrm>
            <a:off x="378941" y="3866810"/>
            <a:ext cx="4174271" cy="2880000"/>
          </a:xfrm>
          <a:prstGeom prst="rect">
            <a:avLst/>
          </a:prstGeom>
        </p:spPr>
      </p:pic>
      <p:pic>
        <p:nvPicPr>
          <p:cNvPr id="12" name="Picture 11">
            <a:extLst>
              <a:ext uri="{FF2B5EF4-FFF2-40B4-BE49-F238E27FC236}">
                <a16:creationId xmlns:a16="http://schemas.microsoft.com/office/drawing/2014/main" id="{43EE71D6-4ADD-C14F-9B1B-F9B0B189D52B}"/>
              </a:ext>
            </a:extLst>
          </p:cNvPr>
          <p:cNvPicPr>
            <a:picLocks noChangeAspect="1"/>
          </p:cNvPicPr>
          <p:nvPr/>
        </p:nvPicPr>
        <p:blipFill>
          <a:blip r:embed="rId5"/>
          <a:stretch>
            <a:fillRect/>
          </a:stretch>
        </p:blipFill>
        <p:spPr>
          <a:xfrm>
            <a:off x="6095999" y="3857296"/>
            <a:ext cx="4174271" cy="2880000"/>
          </a:xfrm>
          <a:prstGeom prst="rect">
            <a:avLst/>
          </a:prstGeom>
        </p:spPr>
      </p:pic>
    </p:spTree>
    <p:extLst>
      <p:ext uri="{BB962C8B-B14F-4D97-AF65-F5344CB8AC3E}">
        <p14:creationId xmlns:p14="http://schemas.microsoft.com/office/powerpoint/2010/main" val="4127903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startAt="2"/>
            </a:pPr>
            <a:r>
              <a:rPr lang="en-GB" b="1" dirty="0"/>
              <a:t>Clustering of (different types) markers</a:t>
            </a:r>
          </a:p>
        </p:txBody>
      </p:sp>
      <p:sp>
        <p:nvSpPr>
          <p:cNvPr id="12" name="TextBox 11">
            <a:extLst>
              <a:ext uri="{FF2B5EF4-FFF2-40B4-BE49-F238E27FC236}">
                <a16:creationId xmlns:a16="http://schemas.microsoft.com/office/drawing/2014/main" id="{EE2B360A-DD67-7142-A309-F624C4AD0FFE}"/>
              </a:ext>
            </a:extLst>
          </p:cNvPr>
          <p:cNvSpPr txBox="1"/>
          <p:nvPr/>
        </p:nvSpPr>
        <p:spPr>
          <a:xfrm>
            <a:off x="528115" y="811350"/>
            <a:ext cx="5069786" cy="369332"/>
          </a:xfrm>
          <a:prstGeom prst="rect">
            <a:avLst/>
          </a:prstGeom>
          <a:noFill/>
        </p:spPr>
        <p:txBody>
          <a:bodyPr wrap="none" rtlCol="0">
            <a:spAutoFit/>
          </a:bodyPr>
          <a:lstStyle/>
          <a:p>
            <a:pPr marL="285750" indent="-285750">
              <a:buFont typeface="Arial" panose="020B0604020202020204" pitchFamily="34" charset="0"/>
              <a:buChar char="•"/>
            </a:pPr>
            <a:r>
              <a:rPr lang="en-GB" dirty="0"/>
              <a:t>INDELs and SNPs after filtering and cline analysis.</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B528DF0-ED52-C643-A25D-EE710F3E6CF2}"/>
                  </a:ext>
                </a:extLst>
              </p:cNvPr>
              <p:cNvSpPr txBox="1"/>
              <p:nvPr/>
            </p:nvSpPr>
            <p:spPr>
              <a:xfrm>
                <a:off x="528115" y="6002654"/>
                <a:ext cx="10806121" cy="830997"/>
              </a:xfrm>
              <a:prstGeom prst="rect">
                <a:avLst/>
              </a:prstGeom>
              <a:noFill/>
            </p:spPr>
            <p:txBody>
              <a:bodyPr wrap="square" rtlCol="0">
                <a:spAutoFit/>
              </a:bodyPr>
              <a:lstStyle/>
              <a:p>
                <a:r>
                  <a:rPr lang="en-GB" sz="1600" i="1" dirty="0"/>
                  <a:t>Figure 3a. Marker proportions over contig length. </a:t>
                </a:r>
                <a14:m>
                  <m:oMath xmlns:m="http://schemas.openxmlformats.org/officeDocument/2006/math">
                    <m:r>
                      <a:rPr lang="sv-SE" sz="1600" b="0" i="1" smtClean="0">
                        <a:latin typeface="Cambria Math" panose="02040503050406030204" pitchFamily="18" charset="0"/>
                      </a:rPr>
                      <m:t>𝑃𝑟𝑜𝑝𝑜𝑟𝑡𝑖𝑜𝑛</m:t>
                    </m:r>
                    <m:r>
                      <a:rPr lang="sv-SE" sz="1600" b="0" i="1" smtClean="0">
                        <a:latin typeface="Cambria Math" panose="02040503050406030204" pitchFamily="18" charset="0"/>
                      </a:rPr>
                      <m:t>=</m:t>
                    </m:r>
                    <m:f>
                      <m:fPr>
                        <m:type m:val="lin"/>
                        <m:ctrlPr>
                          <a:rPr lang="sv-SE" sz="1600" b="0" i="1" smtClean="0">
                            <a:latin typeface="Cambria Math" panose="02040503050406030204" pitchFamily="18" charset="0"/>
                          </a:rPr>
                        </m:ctrlPr>
                      </m:fPr>
                      <m:num>
                        <m:r>
                          <a:rPr lang="sv-SE" sz="1600" b="0" i="1" smtClean="0">
                            <a:latin typeface="Cambria Math" panose="02040503050406030204" pitchFamily="18" charset="0"/>
                          </a:rPr>
                          <m:t>𝑐𝑜𝑢𝑛𝑡</m:t>
                        </m:r>
                      </m:num>
                      <m:den>
                        <m:r>
                          <m:rPr>
                            <m:sty m:val="p"/>
                          </m:rPr>
                          <a:rPr lang="el-GR" sz="1600" b="0" i="1" smtClean="0">
                            <a:latin typeface="Cambria Math" panose="02040503050406030204" pitchFamily="18" charset="0"/>
                            <a:ea typeface="Cambria Math" panose="02040503050406030204" pitchFamily="18" charset="0"/>
                          </a:rPr>
                          <m:t>Σ</m:t>
                        </m:r>
                        <m:r>
                          <a:rPr lang="sv-SE" sz="1600" b="0" i="1" smtClean="0">
                            <a:latin typeface="Cambria Math" panose="02040503050406030204" pitchFamily="18" charset="0"/>
                            <a:ea typeface="Cambria Math" panose="02040503050406030204" pitchFamily="18" charset="0"/>
                          </a:rPr>
                          <m:t> </m:t>
                        </m:r>
                        <m:r>
                          <a:rPr lang="sv-SE" sz="1600" b="0" i="1" smtClean="0">
                            <a:latin typeface="Cambria Math" panose="02040503050406030204" pitchFamily="18" charset="0"/>
                            <a:ea typeface="Cambria Math" panose="02040503050406030204" pitchFamily="18" charset="0"/>
                          </a:rPr>
                          <m:t>𝑐𝑜𝑢𝑛𝑡</m:t>
                        </m:r>
                      </m:den>
                    </m:f>
                  </m:oMath>
                </a14:m>
                <a:r>
                  <a:rPr lang="en-GB" sz="1600" i="1" dirty="0"/>
                  <a:t> per marker type and bin width = 15000 base pairs. Clinal variants are dark coloured and non-clinal variants are light coloured. Left: SNP call using SAMtools and INDEL call using GATK. Right: both INDELs and SNPs were called with GATK.</a:t>
                </a:r>
              </a:p>
            </p:txBody>
          </p:sp>
        </mc:Choice>
        <mc:Fallback xmlns="">
          <p:sp>
            <p:nvSpPr>
              <p:cNvPr id="21" name="TextBox 20">
                <a:extLst>
                  <a:ext uri="{FF2B5EF4-FFF2-40B4-BE49-F238E27FC236}">
                    <a16:creationId xmlns:a16="http://schemas.microsoft.com/office/drawing/2014/main" id="{EB528DF0-ED52-C643-A25D-EE710F3E6CF2}"/>
                  </a:ext>
                </a:extLst>
              </p:cNvPr>
              <p:cNvSpPr txBox="1">
                <a:spLocks noRot="1" noChangeAspect="1" noMove="1" noResize="1" noEditPoints="1" noAdjustHandles="1" noChangeArrowheads="1" noChangeShapeType="1" noTextEdit="1"/>
              </p:cNvSpPr>
              <p:nvPr/>
            </p:nvSpPr>
            <p:spPr>
              <a:xfrm>
                <a:off x="528115" y="6002654"/>
                <a:ext cx="10806121" cy="830997"/>
              </a:xfrm>
              <a:prstGeom prst="rect">
                <a:avLst/>
              </a:prstGeom>
              <a:blipFill>
                <a:blip r:embed="rId2"/>
                <a:stretch>
                  <a:fillRect l="-353" t="-45455" b="-13636"/>
                </a:stretch>
              </a:blipFill>
            </p:spPr>
            <p:txBody>
              <a:bodyPr/>
              <a:lstStyle/>
              <a:p>
                <a:r>
                  <a:rPr lang="en-GB">
                    <a:noFill/>
                  </a:rPr>
                  <a:t> </a:t>
                </a:r>
              </a:p>
            </p:txBody>
          </p:sp>
        </mc:Fallback>
      </mc:AlternateContent>
      <p:pic>
        <p:nvPicPr>
          <p:cNvPr id="13" name="Picture 12">
            <a:extLst>
              <a:ext uri="{FF2B5EF4-FFF2-40B4-BE49-F238E27FC236}">
                <a16:creationId xmlns:a16="http://schemas.microsoft.com/office/drawing/2014/main" id="{5C5BD71F-7247-0F4C-ACCE-522A0428BB58}"/>
              </a:ext>
            </a:extLst>
          </p:cNvPr>
          <p:cNvPicPr>
            <a:picLocks noChangeAspect="1"/>
          </p:cNvPicPr>
          <p:nvPr/>
        </p:nvPicPr>
        <p:blipFill>
          <a:blip r:embed="rId3"/>
          <a:stretch>
            <a:fillRect/>
          </a:stretch>
        </p:blipFill>
        <p:spPr>
          <a:xfrm>
            <a:off x="934578" y="0"/>
            <a:ext cx="0" cy="0"/>
          </a:xfrm>
          <a:prstGeom prst="rect">
            <a:avLst/>
          </a:prstGeom>
        </p:spPr>
      </p:pic>
      <p:pic>
        <p:nvPicPr>
          <p:cNvPr id="15" name="Picture 14">
            <a:extLst>
              <a:ext uri="{FF2B5EF4-FFF2-40B4-BE49-F238E27FC236}">
                <a16:creationId xmlns:a16="http://schemas.microsoft.com/office/drawing/2014/main" id="{EBE394C9-8E25-2746-A78F-121C8A879BD2}"/>
              </a:ext>
            </a:extLst>
          </p:cNvPr>
          <p:cNvPicPr>
            <a:picLocks noChangeAspect="1"/>
          </p:cNvPicPr>
          <p:nvPr/>
        </p:nvPicPr>
        <p:blipFill>
          <a:blip r:embed="rId4"/>
          <a:stretch>
            <a:fillRect/>
          </a:stretch>
        </p:blipFill>
        <p:spPr>
          <a:xfrm>
            <a:off x="528115" y="1207500"/>
            <a:ext cx="5040000" cy="2520000"/>
          </a:xfrm>
          <a:prstGeom prst="rect">
            <a:avLst/>
          </a:prstGeom>
        </p:spPr>
      </p:pic>
      <p:pic>
        <p:nvPicPr>
          <p:cNvPr id="17" name="Picture 16">
            <a:extLst>
              <a:ext uri="{FF2B5EF4-FFF2-40B4-BE49-F238E27FC236}">
                <a16:creationId xmlns:a16="http://schemas.microsoft.com/office/drawing/2014/main" id="{03EE4186-B3B4-F142-86E5-5DC225B6B5AC}"/>
              </a:ext>
            </a:extLst>
          </p:cNvPr>
          <p:cNvPicPr>
            <a:picLocks noChangeAspect="1"/>
          </p:cNvPicPr>
          <p:nvPr/>
        </p:nvPicPr>
        <p:blipFill>
          <a:blip r:embed="rId5"/>
          <a:stretch>
            <a:fillRect/>
          </a:stretch>
        </p:blipFill>
        <p:spPr>
          <a:xfrm>
            <a:off x="528115" y="3482654"/>
            <a:ext cx="5040000" cy="2520000"/>
          </a:xfrm>
          <a:prstGeom prst="rect">
            <a:avLst/>
          </a:prstGeom>
        </p:spPr>
      </p:pic>
      <p:pic>
        <p:nvPicPr>
          <p:cNvPr id="19" name="Picture 18">
            <a:extLst>
              <a:ext uri="{FF2B5EF4-FFF2-40B4-BE49-F238E27FC236}">
                <a16:creationId xmlns:a16="http://schemas.microsoft.com/office/drawing/2014/main" id="{160F0608-A0B7-0545-BE6D-F8EC0CA4795F}"/>
              </a:ext>
            </a:extLst>
          </p:cNvPr>
          <p:cNvPicPr>
            <a:picLocks noChangeAspect="1"/>
          </p:cNvPicPr>
          <p:nvPr/>
        </p:nvPicPr>
        <p:blipFill>
          <a:blip r:embed="rId4"/>
          <a:stretch>
            <a:fillRect/>
          </a:stretch>
        </p:blipFill>
        <p:spPr>
          <a:xfrm>
            <a:off x="6294236" y="1207500"/>
            <a:ext cx="5040000" cy="2520000"/>
          </a:xfrm>
          <a:prstGeom prst="rect">
            <a:avLst/>
          </a:prstGeom>
        </p:spPr>
      </p:pic>
      <p:pic>
        <p:nvPicPr>
          <p:cNvPr id="20" name="Picture 19">
            <a:extLst>
              <a:ext uri="{FF2B5EF4-FFF2-40B4-BE49-F238E27FC236}">
                <a16:creationId xmlns:a16="http://schemas.microsoft.com/office/drawing/2014/main" id="{3CC15D35-D657-8D45-A477-3C9BEBCEF428}"/>
              </a:ext>
            </a:extLst>
          </p:cNvPr>
          <p:cNvPicPr>
            <a:picLocks noChangeAspect="1"/>
          </p:cNvPicPr>
          <p:nvPr/>
        </p:nvPicPr>
        <p:blipFill>
          <a:blip r:embed="rId6"/>
          <a:stretch>
            <a:fillRect/>
          </a:stretch>
        </p:blipFill>
        <p:spPr>
          <a:xfrm>
            <a:off x="6294236" y="3482654"/>
            <a:ext cx="5040000" cy="2520000"/>
          </a:xfrm>
          <a:prstGeom prst="rect">
            <a:avLst/>
          </a:prstGeom>
        </p:spPr>
      </p:pic>
      <p:sp>
        <p:nvSpPr>
          <p:cNvPr id="10" name="TextBox 9">
            <a:extLst>
              <a:ext uri="{FF2B5EF4-FFF2-40B4-BE49-F238E27FC236}">
                <a16:creationId xmlns:a16="http://schemas.microsoft.com/office/drawing/2014/main" id="{FAAE64C4-0597-BE4E-AA0C-C2E80A8CCFF1}"/>
              </a:ext>
            </a:extLst>
          </p:cNvPr>
          <p:cNvSpPr txBox="1"/>
          <p:nvPr/>
        </p:nvSpPr>
        <p:spPr>
          <a:xfrm>
            <a:off x="5657629" y="811350"/>
            <a:ext cx="329282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six hybrid zones combined.</a:t>
            </a:r>
          </a:p>
        </p:txBody>
      </p:sp>
    </p:spTree>
    <p:extLst>
      <p:ext uri="{BB962C8B-B14F-4D97-AF65-F5344CB8AC3E}">
        <p14:creationId xmlns:p14="http://schemas.microsoft.com/office/powerpoint/2010/main" val="2585403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3844450" cy="369332"/>
          </a:xfrm>
          <a:prstGeom prst="rect">
            <a:avLst/>
          </a:prstGeom>
        </p:spPr>
        <p:txBody>
          <a:bodyPr wrap="none">
            <a:spAutoFit/>
          </a:bodyPr>
          <a:lstStyle/>
          <a:p>
            <a:pPr marL="342900" indent="-342900">
              <a:buFont typeface="+mj-lt"/>
              <a:buAutoNum type="arabicPeriod" startAt="3"/>
            </a:pPr>
            <a:r>
              <a:rPr lang="en-GB" b="1" dirty="0"/>
              <a:t>Derived allele frequencies - INDELs</a:t>
            </a:r>
          </a:p>
        </p:txBody>
      </p:sp>
      <p:sp>
        <p:nvSpPr>
          <p:cNvPr id="12" name="TextBox 11">
            <a:extLst>
              <a:ext uri="{FF2B5EF4-FFF2-40B4-BE49-F238E27FC236}">
                <a16:creationId xmlns:a16="http://schemas.microsoft.com/office/drawing/2014/main" id="{EE2B360A-DD67-7142-A309-F624C4AD0FFE}"/>
              </a:ext>
            </a:extLst>
          </p:cNvPr>
          <p:cNvSpPr txBox="1"/>
          <p:nvPr/>
        </p:nvSpPr>
        <p:spPr>
          <a:xfrm>
            <a:off x="528116" y="891445"/>
            <a:ext cx="3976152" cy="1938992"/>
          </a:xfrm>
          <a:prstGeom prst="rect">
            <a:avLst/>
          </a:prstGeom>
          <a:noFill/>
        </p:spPr>
        <p:txBody>
          <a:bodyPr wrap="square" rtlCol="0">
            <a:spAutoFit/>
          </a:bodyPr>
          <a:lstStyle/>
          <a:p>
            <a:pPr marL="285750" indent="-285750">
              <a:buFont typeface="Arial" panose="020B0604020202020204" pitchFamily="34" charset="0"/>
              <a:buChar char="•"/>
            </a:pPr>
            <a:r>
              <a:rPr lang="en-GB" sz="1200" dirty="0"/>
              <a:t>Ancestral state was inferred from called genotypes:</a:t>
            </a:r>
            <a:br>
              <a:rPr lang="en-GB" sz="1200" dirty="0"/>
            </a:br>
            <a:endParaRPr lang="en-GB" sz="1200" dirty="0"/>
          </a:p>
          <a:p>
            <a:pPr marL="800100" lvl="1" indent="-342900">
              <a:buFont typeface="+mj-lt"/>
              <a:buAutoNum type="arabicPeriod"/>
            </a:pPr>
            <a:r>
              <a:rPr lang="en-GB" sz="1200" dirty="0"/>
              <a:t>Reference allele = ancestral allele = </a:t>
            </a:r>
            <a:r>
              <a:rPr lang="en-GB" sz="1200" dirty="0" err="1"/>
              <a:t>ref_anc</a:t>
            </a:r>
            <a:br>
              <a:rPr lang="en-GB" sz="1200" dirty="0"/>
            </a:br>
            <a:r>
              <a:rPr lang="en-GB" sz="1200" i="1" dirty="0"/>
              <a:t>compressa</a:t>
            </a:r>
            <a:r>
              <a:rPr lang="en-GB" sz="1200" dirty="0"/>
              <a:t> is homo for the reference allele (0)</a:t>
            </a:r>
            <a:br>
              <a:rPr lang="en-GB" sz="1200" dirty="0"/>
            </a:br>
            <a:endParaRPr lang="en-GB" sz="1200" dirty="0"/>
          </a:p>
          <a:p>
            <a:pPr marL="800100" lvl="1" indent="-342900">
              <a:buFont typeface="+mj-lt"/>
              <a:buAutoNum type="arabicPeriod"/>
            </a:pPr>
            <a:r>
              <a:rPr lang="en-GB" sz="1200" dirty="0"/>
              <a:t>Alternative allele = ancestral allele = </a:t>
            </a:r>
            <a:r>
              <a:rPr lang="en-GB" sz="1200" dirty="0" err="1"/>
              <a:t>alt_anc</a:t>
            </a:r>
            <a:br>
              <a:rPr lang="en-GB" sz="1200" dirty="0"/>
            </a:br>
            <a:r>
              <a:rPr lang="en-GB" sz="1200" i="1" dirty="0"/>
              <a:t>compressa</a:t>
            </a:r>
            <a:r>
              <a:rPr lang="en-GB" sz="1200" dirty="0"/>
              <a:t> is homo for the alternative allele (2)</a:t>
            </a:r>
            <a:br>
              <a:rPr lang="en-GB" sz="1200" dirty="0"/>
            </a:br>
            <a:endParaRPr lang="en-GB" sz="1200" dirty="0"/>
          </a:p>
          <a:p>
            <a:pPr marL="800100" lvl="1" indent="-342900">
              <a:buFont typeface="+mj-lt"/>
              <a:buAutoNum type="arabicPeriod"/>
            </a:pPr>
            <a:r>
              <a:rPr lang="en-GB" sz="1200" dirty="0"/>
              <a:t>Unknown ancestry = het</a:t>
            </a:r>
            <a:br>
              <a:rPr lang="en-GB" sz="1200" dirty="0"/>
            </a:br>
            <a:r>
              <a:rPr lang="en-GB" sz="1200" i="1" dirty="0"/>
              <a:t>compressa </a:t>
            </a:r>
            <a:r>
              <a:rPr lang="en-GB" sz="1200" dirty="0"/>
              <a:t>is het (1)</a:t>
            </a:r>
          </a:p>
        </p:txBody>
      </p:sp>
      <p:sp>
        <p:nvSpPr>
          <p:cNvPr id="10" name="TextBox 9">
            <a:extLst>
              <a:ext uri="{FF2B5EF4-FFF2-40B4-BE49-F238E27FC236}">
                <a16:creationId xmlns:a16="http://schemas.microsoft.com/office/drawing/2014/main" id="{FAD7677D-CF08-2A48-BCD6-BF0C89FAEF58}"/>
              </a:ext>
            </a:extLst>
          </p:cNvPr>
          <p:cNvSpPr txBox="1"/>
          <p:nvPr/>
        </p:nvSpPr>
        <p:spPr>
          <a:xfrm>
            <a:off x="5204178" y="218137"/>
            <a:ext cx="6459706" cy="1569660"/>
          </a:xfrm>
          <a:prstGeom prst="rect">
            <a:avLst/>
          </a:prstGeom>
          <a:noFill/>
        </p:spPr>
        <p:txBody>
          <a:bodyPr wrap="square" rtlCol="0">
            <a:spAutoFit/>
          </a:bodyPr>
          <a:lstStyle/>
          <a:p>
            <a:pPr algn="just"/>
            <a:r>
              <a:rPr lang="en-GB" sz="1600" i="1" dirty="0"/>
              <a:t>Table 1. Count of INDELs and SNPs for each combination of possible allelic states given one outgroup (L. compressa) with two samples (NE and W). There are two combinations in which the allelic state is concordant in both samples (in green), eight in which the allelic state can only be retrieved from one sample (in yellow) and finally, five in which the allelic state cannot be inferred (in red).</a:t>
            </a:r>
          </a:p>
        </p:txBody>
      </p:sp>
      <p:graphicFrame>
        <p:nvGraphicFramePr>
          <p:cNvPr id="11" name="Table 10">
            <a:extLst>
              <a:ext uri="{FF2B5EF4-FFF2-40B4-BE49-F238E27FC236}">
                <a16:creationId xmlns:a16="http://schemas.microsoft.com/office/drawing/2014/main" id="{277FA5A2-C925-FB43-AB2E-F48C0A90A884}"/>
              </a:ext>
            </a:extLst>
          </p:cNvPr>
          <p:cNvGraphicFramePr>
            <a:graphicFrameLocks noGrp="1"/>
          </p:cNvGraphicFramePr>
          <p:nvPr>
            <p:extLst>
              <p:ext uri="{D42A27DB-BD31-4B8C-83A1-F6EECF244321}">
                <p14:modId xmlns:p14="http://schemas.microsoft.com/office/powerpoint/2010/main" val="2153132980"/>
              </p:ext>
            </p:extLst>
          </p:nvPr>
        </p:nvGraphicFramePr>
        <p:xfrm>
          <a:off x="5204178" y="1826743"/>
          <a:ext cx="4549424" cy="4813120"/>
        </p:xfrm>
        <a:graphic>
          <a:graphicData uri="http://schemas.openxmlformats.org/drawingml/2006/table">
            <a:tbl>
              <a:tblPr>
                <a:tableStyleId>{8799B23B-EC83-4686-B30A-512413B5E67A}</a:tableStyleId>
              </a:tblPr>
              <a:tblGrid>
                <a:gridCol w="1137356">
                  <a:extLst>
                    <a:ext uri="{9D8B030D-6E8A-4147-A177-3AD203B41FA5}">
                      <a16:colId xmlns:a16="http://schemas.microsoft.com/office/drawing/2014/main" val="1443910406"/>
                    </a:ext>
                  </a:extLst>
                </a:gridCol>
                <a:gridCol w="1137356">
                  <a:extLst>
                    <a:ext uri="{9D8B030D-6E8A-4147-A177-3AD203B41FA5}">
                      <a16:colId xmlns:a16="http://schemas.microsoft.com/office/drawing/2014/main" val="1785900349"/>
                    </a:ext>
                  </a:extLst>
                </a:gridCol>
                <a:gridCol w="1137356">
                  <a:extLst>
                    <a:ext uri="{9D8B030D-6E8A-4147-A177-3AD203B41FA5}">
                      <a16:colId xmlns:a16="http://schemas.microsoft.com/office/drawing/2014/main" val="379685620"/>
                    </a:ext>
                  </a:extLst>
                </a:gridCol>
                <a:gridCol w="1137356">
                  <a:extLst>
                    <a:ext uri="{9D8B030D-6E8A-4147-A177-3AD203B41FA5}">
                      <a16:colId xmlns:a16="http://schemas.microsoft.com/office/drawing/2014/main" val="1564789063"/>
                    </a:ext>
                  </a:extLst>
                </a:gridCol>
              </a:tblGrid>
              <a:tr h="300820">
                <a:tc>
                  <a:txBody>
                    <a:bodyPr/>
                    <a:lstStyle/>
                    <a:p>
                      <a:r>
                        <a:rPr lang="en-US" sz="1600" b="1" dirty="0">
                          <a:effectLst/>
                        </a:rPr>
                        <a:t>NE_Lcomp</a:t>
                      </a:r>
                    </a:p>
                  </a:txBody>
                  <a:tcPr marL="22110" marR="22110" marT="17688" marB="17688" anchor="ctr"/>
                </a:tc>
                <a:tc>
                  <a:txBody>
                    <a:bodyPr/>
                    <a:lstStyle/>
                    <a:p>
                      <a:r>
                        <a:rPr lang="en-US" sz="1600" b="1" dirty="0">
                          <a:effectLst/>
                        </a:rPr>
                        <a:t>W_Lcomp</a:t>
                      </a:r>
                    </a:p>
                  </a:txBody>
                  <a:tcPr marL="22110" marR="22110" marT="17688" marB="17688" anchor="ctr"/>
                </a:tc>
                <a:tc>
                  <a:txBody>
                    <a:bodyPr/>
                    <a:lstStyle/>
                    <a:p>
                      <a:r>
                        <a:rPr lang="en-US" sz="1600" b="1" dirty="0">
                          <a:effectLst/>
                        </a:rPr>
                        <a:t>INDEL</a:t>
                      </a:r>
                    </a:p>
                  </a:txBody>
                  <a:tcPr marL="22110" marR="22110" marT="17688" marB="17688" anchor="ctr"/>
                </a:tc>
                <a:tc>
                  <a:txBody>
                    <a:bodyPr/>
                    <a:lstStyle/>
                    <a:p>
                      <a:r>
                        <a:rPr lang="en-US" sz="1600" b="1" dirty="0">
                          <a:effectLst/>
                        </a:rPr>
                        <a:t>SNP</a:t>
                      </a:r>
                    </a:p>
                  </a:txBody>
                  <a:tcPr marL="22110" marR="22110" marT="17688" marB="17688" anchor="ctr"/>
                </a:tc>
                <a:extLst>
                  <a:ext uri="{0D108BD9-81ED-4DB2-BD59-A6C34878D82A}">
                    <a16:rowId xmlns:a16="http://schemas.microsoft.com/office/drawing/2014/main" val="1258513969"/>
                  </a:ext>
                </a:extLst>
              </a:tr>
              <a:tr h="300820">
                <a:tc>
                  <a:txBody>
                    <a:bodyPr/>
                    <a:lstStyle/>
                    <a:p>
                      <a:r>
                        <a:rPr lang="en-US" sz="1600" dirty="0">
                          <a:solidFill>
                            <a:schemeClr val="tx1"/>
                          </a:solidFill>
                          <a:effectLst/>
                        </a:rPr>
                        <a:t>alt_anc</a:t>
                      </a:r>
                    </a:p>
                  </a:txBody>
                  <a:tcPr marL="22110" marR="22110" marT="17688" marB="17688" anchor="ctr">
                    <a:solidFill>
                      <a:srgbClr val="92D050"/>
                    </a:solidFill>
                  </a:tcPr>
                </a:tc>
                <a:tc>
                  <a:txBody>
                    <a:bodyPr/>
                    <a:lstStyle/>
                    <a:p>
                      <a:r>
                        <a:rPr lang="en-US" sz="1600" dirty="0">
                          <a:solidFill>
                            <a:schemeClr val="tx1"/>
                          </a:solidFill>
                          <a:effectLst/>
                        </a:rPr>
                        <a:t>alt_anc</a:t>
                      </a:r>
                    </a:p>
                  </a:txBody>
                  <a:tcPr marL="22110" marR="22110" marT="17688" marB="17688" anchor="ctr">
                    <a:solidFill>
                      <a:srgbClr val="92D050"/>
                    </a:solidFill>
                  </a:tcPr>
                </a:tc>
                <a:tc>
                  <a:txBody>
                    <a:bodyPr/>
                    <a:lstStyle/>
                    <a:p>
                      <a:r>
                        <a:rPr lang="en-US" sz="1600" dirty="0">
                          <a:solidFill>
                            <a:schemeClr val="tx1"/>
                          </a:solidFill>
                          <a:effectLst/>
                        </a:rPr>
                        <a:t>5305</a:t>
                      </a:r>
                    </a:p>
                  </a:txBody>
                  <a:tcPr marL="22110" marR="22110" marT="17688" marB="17688" anchor="ctr">
                    <a:solidFill>
                      <a:srgbClr val="92D050"/>
                    </a:solidFill>
                  </a:tcPr>
                </a:tc>
                <a:tc>
                  <a:txBody>
                    <a:bodyPr/>
                    <a:lstStyle/>
                    <a:p>
                      <a:r>
                        <a:rPr lang="en-US" sz="1600" dirty="0">
                          <a:solidFill>
                            <a:schemeClr val="tx1"/>
                          </a:solidFill>
                          <a:effectLst/>
                        </a:rPr>
                        <a:t>27188</a:t>
                      </a:r>
                    </a:p>
                  </a:txBody>
                  <a:tcPr marL="23485" marR="23485" marT="18788" marB="18788" anchor="ctr">
                    <a:solidFill>
                      <a:srgbClr val="92D050"/>
                    </a:solidFill>
                  </a:tcPr>
                </a:tc>
                <a:extLst>
                  <a:ext uri="{0D108BD9-81ED-4DB2-BD59-A6C34878D82A}">
                    <a16:rowId xmlns:a16="http://schemas.microsoft.com/office/drawing/2014/main" val="3666930787"/>
                  </a:ext>
                </a:extLst>
              </a:tr>
              <a:tr h="300820">
                <a:tc>
                  <a:txBody>
                    <a:bodyPr/>
                    <a:lstStyle/>
                    <a:p>
                      <a:r>
                        <a:rPr lang="en-US" sz="1600" dirty="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het</a:t>
                      </a:r>
                    </a:p>
                  </a:txBody>
                  <a:tcPr marL="22110" marR="22110" marT="17688" marB="17688" anchor="ctr">
                    <a:solidFill>
                      <a:schemeClr val="accent4">
                        <a:lumMod val="20000"/>
                        <a:lumOff val="80000"/>
                      </a:schemeClr>
                    </a:solidFill>
                  </a:tcPr>
                </a:tc>
                <a:tc>
                  <a:txBody>
                    <a:bodyPr/>
                    <a:lstStyle/>
                    <a:p>
                      <a:r>
                        <a:rPr lang="en-US" sz="1600">
                          <a:effectLst/>
                        </a:rPr>
                        <a:t>528</a:t>
                      </a:r>
                    </a:p>
                  </a:txBody>
                  <a:tcPr marL="22110" marR="22110" marT="17688" marB="17688" anchor="ctr">
                    <a:solidFill>
                      <a:schemeClr val="accent4">
                        <a:lumMod val="20000"/>
                        <a:lumOff val="80000"/>
                      </a:schemeClr>
                    </a:solidFill>
                  </a:tcPr>
                </a:tc>
                <a:tc>
                  <a:txBody>
                    <a:bodyPr/>
                    <a:lstStyle/>
                    <a:p>
                      <a:r>
                        <a:rPr lang="en-US" sz="1600" dirty="0">
                          <a:effectLst/>
                        </a:rPr>
                        <a:t>3543</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1322844652"/>
                  </a:ext>
                </a:extLst>
              </a:tr>
              <a:tr h="300820">
                <a:tc>
                  <a:txBody>
                    <a:bodyPr/>
                    <a:lstStyle/>
                    <a:p>
                      <a:r>
                        <a:rPr lang="en-US" sz="160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NA</a:t>
                      </a:r>
                    </a:p>
                  </a:txBody>
                  <a:tcPr marL="22110" marR="22110" marT="17688" marB="17688" anchor="ctr">
                    <a:solidFill>
                      <a:schemeClr val="accent4">
                        <a:lumMod val="20000"/>
                        <a:lumOff val="80000"/>
                      </a:schemeClr>
                    </a:solidFill>
                  </a:tcPr>
                </a:tc>
                <a:tc>
                  <a:txBody>
                    <a:bodyPr/>
                    <a:lstStyle/>
                    <a:p>
                      <a:r>
                        <a:rPr lang="en-US" sz="1600" dirty="0">
                          <a:effectLst/>
                        </a:rPr>
                        <a:t>245</a:t>
                      </a:r>
                    </a:p>
                  </a:txBody>
                  <a:tcPr marL="22110" marR="22110" marT="17688" marB="17688" anchor="ctr">
                    <a:solidFill>
                      <a:schemeClr val="accent4">
                        <a:lumMod val="20000"/>
                        <a:lumOff val="80000"/>
                      </a:schemeClr>
                    </a:solidFill>
                  </a:tcPr>
                </a:tc>
                <a:tc>
                  <a:txBody>
                    <a:bodyPr/>
                    <a:lstStyle/>
                    <a:p>
                      <a:r>
                        <a:rPr lang="en-US" sz="1600" dirty="0">
                          <a:effectLst/>
                        </a:rPr>
                        <a:t>1097</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3411836064"/>
                  </a:ext>
                </a:extLst>
              </a:tr>
              <a:tr h="300820">
                <a:tc>
                  <a:txBody>
                    <a:bodyPr/>
                    <a:lstStyle/>
                    <a:p>
                      <a:r>
                        <a:rPr lang="en-US" sz="1600" dirty="0">
                          <a:effectLst/>
                        </a:rPr>
                        <a:t>alt_anc</a:t>
                      </a:r>
                    </a:p>
                  </a:txBody>
                  <a:tcPr marL="22110" marR="22110" marT="17688" marB="17688" anchor="ctr">
                    <a:solidFill>
                      <a:srgbClr val="FF0000"/>
                    </a:solidFill>
                  </a:tcPr>
                </a:tc>
                <a:tc>
                  <a:txBody>
                    <a:bodyPr/>
                    <a:lstStyle/>
                    <a:p>
                      <a:r>
                        <a:rPr lang="en-US" sz="1600" dirty="0">
                          <a:effectLst/>
                        </a:rPr>
                        <a:t>ref_anc</a:t>
                      </a:r>
                    </a:p>
                  </a:txBody>
                  <a:tcPr marL="22110" marR="22110" marT="17688" marB="17688" anchor="ctr">
                    <a:solidFill>
                      <a:srgbClr val="FF0000"/>
                    </a:solidFill>
                  </a:tcPr>
                </a:tc>
                <a:tc>
                  <a:txBody>
                    <a:bodyPr/>
                    <a:lstStyle/>
                    <a:p>
                      <a:r>
                        <a:rPr lang="en-US" sz="1600" dirty="0">
                          <a:effectLst/>
                        </a:rPr>
                        <a:t>511</a:t>
                      </a:r>
                    </a:p>
                  </a:txBody>
                  <a:tcPr marL="22110" marR="22110" marT="17688" marB="17688" anchor="ctr">
                    <a:solidFill>
                      <a:srgbClr val="FF0000"/>
                    </a:solidFill>
                  </a:tcPr>
                </a:tc>
                <a:tc>
                  <a:txBody>
                    <a:bodyPr/>
                    <a:lstStyle/>
                    <a:p>
                      <a:r>
                        <a:rPr lang="en-US" sz="1600" dirty="0">
                          <a:effectLst/>
                        </a:rPr>
                        <a:t>2195</a:t>
                      </a:r>
                    </a:p>
                  </a:txBody>
                  <a:tcPr marL="23485" marR="23485" marT="18788" marB="18788" anchor="ctr">
                    <a:solidFill>
                      <a:srgbClr val="FF0000"/>
                    </a:solidFill>
                  </a:tcPr>
                </a:tc>
                <a:extLst>
                  <a:ext uri="{0D108BD9-81ED-4DB2-BD59-A6C34878D82A}">
                    <a16:rowId xmlns:a16="http://schemas.microsoft.com/office/drawing/2014/main" val="3025843881"/>
                  </a:ext>
                </a:extLst>
              </a:tr>
              <a:tr h="300820">
                <a:tc>
                  <a:txBody>
                    <a:bodyPr/>
                    <a:lstStyle/>
                    <a:p>
                      <a:r>
                        <a:rPr lang="en-US" sz="1600" dirty="0">
                          <a:effectLst/>
                        </a:rPr>
                        <a:t>het</a:t>
                      </a:r>
                    </a:p>
                  </a:txBody>
                  <a:tcPr marL="22110" marR="22110" marT="17688" marB="17688" anchor="ctr">
                    <a:solidFill>
                      <a:schemeClr val="accent4">
                        <a:lumMod val="20000"/>
                        <a:lumOff val="80000"/>
                      </a:schemeClr>
                    </a:solidFill>
                  </a:tcPr>
                </a:tc>
                <a:tc>
                  <a:txBody>
                    <a:bodyPr/>
                    <a:lstStyle/>
                    <a:p>
                      <a:r>
                        <a:rPr lang="en-US" sz="1600" dirty="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2231</a:t>
                      </a:r>
                    </a:p>
                  </a:txBody>
                  <a:tcPr marL="22110" marR="22110" marT="17688" marB="17688" anchor="ctr">
                    <a:solidFill>
                      <a:schemeClr val="accent4">
                        <a:lumMod val="20000"/>
                        <a:lumOff val="80000"/>
                      </a:schemeClr>
                    </a:solidFill>
                  </a:tcPr>
                </a:tc>
                <a:tc>
                  <a:txBody>
                    <a:bodyPr/>
                    <a:lstStyle/>
                    <a:p>
                      <a:r>
                        <a:rPr lang="en-US" sz="1600" dirty="0">
                          <a:effectLst/>
                        </a:rPr>
                        <a:t>12439</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2256554788"/>
                  </a:ext>
                </a:extLst>
              </a:tr>
              <a:tr h="300820">
                <a:tc>
                  <a:txBody>
                    <a:bodyPr/>
                    <a:lstStyle/>
                    <a:p>
                      <a:r>
                        <a:rPr lang="en-US" sz="1600" dirty="0">
                          <a:effectLst/>
                        </a:rPr>
                        <a:t>het</a:t>
                      </a:r>
                    </a:p>
                  </a:txBody>
                  <a:tcPr marL="22110" marR="22110" marT="17688" marB="17688" anchor="ctr">
                    <a:solidFill>
                      <a:srgbClr val="FF0000"/>
                    </a:solidFill>
                  </a:tcPr>
                </a:tc>
                <a:tc>
                  <a:txBody>
                    <a:bodyPr/>
                    <a:lstStyle/>
                    <a:p>
                      <a:r>
                        <a:rPr lang="en-US" sz="1600">
                          <a:effectLst/>
                        </a:rPr>
                        <a:t>het</a:t>
                      </a:r>
                    </a:p>
                  </a:txBody>
                  <a:tcPr marL="22110" marR="22110" marT="17688" marB="17688" anchor="ctr">
                    <a:solidFill>
                      <a:srgbClr val="FF0000"/>
                    </a:solidFill>
                  </a:tcPr>
                </a:tc>
                <a:tc>
                  <a:txBody>
                    <a:bodyPr/>
                    <a:lstStyle/>
                    <a:p>
                      <a:r>
                        <a:rPr lang="en-US" sz="1600">
                          <a:effectLst/>
                        </a:rPr>
                        <a:t>1577</a:t>
                      </a:r>
                    </a:p>
                  </a:txBody>
                  <a:tcPr marL="22110" marR="22110" marT="17688" marB="17688" anchor="ctr">
                    <a:solidFill>
                      <a:srgbClr val="FF0000"/>
                    </a:solidFill>
                  </a:tcPr>
                </a:tc>
                <a:tc>
                  <a:txBody>
                    <a:bodyPr/>
                    <a:lstStyle/>
                    <a:p>
                      <a:r>
                        <a:rPr lang="en-US" sz="1600" dirty="0">
                          <a:effectLst/>
                        </a:rPr>
                        <a:t>9691</a:t>
                      </a:r>
                    </a:p>
                  </a:txBody>
                  <a:tcPr marL="23485" marR="23485" marT="18788" marB="18788" anchor="ctr">
                    <a:solidFill>
                      <a:srgbClr val="FF0000"/>
                    </a:solidFill>
                  </a:tcPr>
                </a:tc>
                <a:extLst>
                  <a:ext uri="{0D108BD9-81ED-4DB2-BD59-A6C34878D82A}">
                    <a16:rowId xmlns:a16="http://schemas.microsoft.com/office/drawing/2014/main" val="1525953520"/>
                  </a:ext>
                </a:extLst>
              </a:tr>
              <a:tr h="300820">
                <a:tc>
                  <a:txBody>
                    <a:bodyPr/>
                    <a:lstStyle/>
                    <a:p>
                      <a:r>
                        <a:rPr lang="en-US" sz="1600" dirty="0">
                          <a:effectLst/>
                        </a:rPr>
                        <a:t>het</a:t>
                      </a:r>
                    </a:p>
                  </a:txBody>
                  <a:tcPr marL="22110" marR="22110" marT="17688" marB="17688" anchor="ctr">
                    <a:solidFill>
                      <a:srgbClr val="FF0000"/>
                    </a:solidFill>
                  </a:tcPr>
                </a:tc>
                <a:tc>
                  <a:txBody>
                    <a:bodyPr/>
                    <a:lstStyle/>
                    <a:p>
                      <a:r>
                        <a:rPr lang="en-US" sz="1600" dirty="0">
                          <a:effectLst/>
                        </a:rPr>
                        <a:t>NA</a:t>
                      </a:r>
                    </a:p>
                  </a:txBody>
                  <a:tcPr marL="22110" marR="22110" marT="17688" marB="17688" anchor="ctr">
                    <a:solidFill>
                      <a:srgbClr val="FF0000"/>
                    </a:solidFill>
                  </a:tcPr>
                </a:tc>
                <a:tc>
                  <a:txBody>
                    <a:bodyPr/>
                    <a:lstStyle/>
                    <a:p>
                      <a:r>
                        <a:rPr lang="en-US" sz="1600" dirty="0">
                          <a:effectLst/>
                        </a:rPr>
                        <a:t>151</a:t>
                      </a:r>
                    </a:p>
                  </a:txBody>
                  <a:tcPr marL="22110" marR="22110" marT="17688" marB="17688" anchor="ctr">
                    <a:solidFill>
                      <a:srgbClr val="FF0000"/>
                    </a:solidFill>
                  </a:tcPr>
                </a:tc>
                <a:tc>
                  <a:txBody>
                    <a:bodyPr/>
                    <a:lstStyle/>
                    <a:p>
                      <a:r>
                        <a:rPr lang="en-US" sz="1600" dirty="0">
                          <a:effectLst/>
                        </a:rPr>
                        <a:t>627</a:t>
                      </a:r>
                    </a:p>
                  </a:txBody>
                  <a:tcPr marL="23485" marR="23485" marT="18788" marB="18788" anchor="ctr">
                    <a:solidFill>
                      <a:srgbClr val="FF0000"/>
                    </a:solidFill>
                  </a:tcPr>
                </a:tc>
                <a:extLst>
                  <a:ext uri="{0D108BD9-81ED-4DB2-BD59-A6C34878D82A}">
                    <a16:rowId xmlns:a16="http://schemas.microsoft.com/office/drawing/2014/main" val="4133098179"/>
                  </a:ext>
                </a:extLst>
              </a:tr>
              <a:tr h="300820">
                <a:tc>
                  <a:txBody>
                    <a:bodyPr/>
                    <a:lstStyle/>
                    <a:p>
                      <a:r>
                        <a:rPr lang="en-US" sz="1600" dirty="0">
                          <a:effectLst/>
                        </a:rPr>
                        <a:t>het</a:t>
                      </a:r>
                    </a:p>
                  </a:txBody>
                  <a:tcPr marL="22110" marR="22110" marT="17688" marB="17688" anchor="ctr">
                    <a:solidFill>
                      <a:schemeClr val="accent4">
                        <a:lumMod val="20000"/>
                        <a:lumOff val="80000"/>
                      </a:schemeClr>
                    </a:solidFill>
                  </a:tcPr>
                </a:tc>
                <a:tc>
                  <a:txBody>
                    <a:bodyPr/>
                    <a:lstStyle/>
                    <a:p>
                      <a:r>
                        <a:rPr lang="en-US" sz="1600" dirty="0">
                          <a:effectLst/>
                        </a:rPr>
                        <a:t>ref_anc</a:t>
                      </a:r>
                    </a:p>
                  </a:txBody>
                  <a:tcPr marL="22110" marR="22110" marT="17688" marB="17688" anchor="ctr">
                    <a:solidFill>
                      <a:schemeClr val="accent4">
                        <a:lumMod val="20000"/>
                        <a:lumOff val="80000"/>
                      </a:schemeClr>
                    </a:solidFill>
                  </a:tcPr>
                </a:tc>
                <a:tc>
                  <a:txBody>
                    <a:bodyPr/>
                    <a:lstStyle/>
                    <a:p>
                      <a:r>
                        <a:rPr lang="en-US" sz="1600">
                          <a:effectLst/>
                        </a:rPr>
                        <a:t>3120</a:t>
                      </a:r>
                    </a:p>
                  </a:txBody>
                  <a:tcPr marL="22110" marR="22110" marT="17688" marB="17688" anchor="ctr">
                    <a:solidFill>
                      <a:schemeClr val="accent4">
                        <a:lumMod val="20000"/>
                        <a:lumOff val="80000"/>
                      </a:schemeClr>
                    </a:solidFill>
                  </a:tcPr>
                </a:tc>
                <a:tc>
                  <a:txBody>
                    <a:bodyPr/>
                    <a:lstStyle/>
                    <a:p>
                      <a:r>
                        <a:rPr lang="en-US" sz="1600" dirty="0">
                          <a:effectLst/>
                        </a:rPr>
                        <a:t>17198</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889572247"/>
                  </a:ext>
                </a:extLst>
              </a:tr>
              <a:tr h="300820">
                <a:tc>
                  <a:txBody>
                    <a:bodyPr/>
                    <a:lstStyle/>
                    <a:p>
                      <a:r>
                        <a:rPr lang="en-US" sz="1600">
                          <a:effectLst/>
                        </a:rPr>
                        <a:t>NA</a:t>
                      </a:r>
                    </a:p>
                  </a:txBody>
                  <a:tcPr marL="22110" marR="22110" marT="17688" marB="17688" anchor="ctr">
                    <a:solidFill>
                      <a:schemeClr val="accent4">
                        <a:lumMod val="20000"/>
                        <a:lumOff val="80000"/>
                      </a:schemeClr>
                    </a:solidFill>
                  </a:tcPr>
                </a:tc>
                <a:tc>
                  <a:txBody>
                    <a:bodyPr/>
                    <a:lstStyle/>
                    <a:p>
                      <a:r>
                        <a:rPr lang="en-US" sz="1600" dirty="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158</a:t>
                      </a:r>
                    </a:p>
                  </a:txBody>
                  <a:tcPr marL="22110" marR="22110" marT="17688" marB="17688" anchor="ctr">
                    <a:solidFill>
                      <a:schemeClr val="accent4">
                        <a:lumMod val="20000"/>
                        <a:lumOff val="80000"/>
                      </a:schemeClr>
                    </a:solidFill>
                  </a:tcPr>
                </a:tc>
                <a:tc>
                  <a:txBody>
                    <a:bodyPr/>
                    <a:lstStyle/>
                    <a:p>
                      <a:r>
                        <a:rPr lang="en-US" sz="1600" dirty="0">
                          <a:effectLst/>
                        </a:rPr>
                        <a:t>765</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324611021"/>
                  </a:ext>
                </a:extLst>
              </a:tr>
              <a:tr h="300820">
                <a:tc>
                  <a:txBody>
                    <a:bodyPr/>
                    <a:lstStyle/>
                    <a:p>
                      <a:r>
                        <a:rPr lang="en-US" sz="1600" dirty="0">
                          <a:effectLst/>
                        </a:rPr>
                        <a:t>NA</a:t>
                      </a:r>
                    </a:p>
                  </a:txBody>
                  <a:tcPr marL="22110" marR="22110" marT="17688" marB="17688" anchor="ctr">
                    <a:solidFill>
                      <a:srgbClr val="FF0000"/>
                    </a:solidFill>
                  </a:tcPr>
                </a:tc>
                <a:tc>
                  <a:txBody>
                    <a:bodyPr/>
                    <a:lstStyle/>
                    <a:p>
                      <a:r>
                        <a:rPr lang="en-US" sz="1600" dirty="0">
                          <a:effectLst/>
                        </a:rPr>
                        <a:t>het</a:t>
                      </a:r>
                    </a:p>
                  </a:txBody>
                  <a:tcPr marL="22110" marR="22110" marT="17688" marB="17688" anchor="ctr">
                    <a:solidFill>
                      <a:srgbClr val="FF0000"/>
                    </a:solidFill>
                  </a:tcPr>
                </a:tc>
                <a:tc>
                  <a:txBody>
                    <a:bodyPr/>
                    <a:lstStyle/>
                    <a:p>
                      <a:r>
                        <a:rPr lang="en-US" sz="1600" dirty="0">
                          <a:effectLst/>
                        </a:rPr>
                        <a:t>33</a:t>
                      </a:r>
                    </a:p>
                  </a:txBody>
                  <a:tcPr marL="22110" marR="22110" marT="17688" marB="17688" anchor="ctr">
                    <a:solidFill>
                      <a:srgbClr val="FF0000"/>
                    </a:solidFill>
                  </a:tcPr>
                </a:tc>
                <a:tc>
                  <a:txBody>
                    <a:bodyPr/>
                    <a:lstStyle/>
                    <a:p>
                      <a:r>
                        <a:rPr lang="en-US" sz="1600" dirty="0">
                          <a:effectLst/>
                        </a:rPr>
                        <a:t>267</a:t>
                      </a:r>
                    </a:p>
                  </a:txBody>
                  <a:tcPr marL="23485" marR="23485" marT="18788" marB="18788" anchor="ctr">
                    <a:solidFill>
                      <a:srgbClr val="FF0000"/>
                    </a:solidFill>
                  </a:tcPr>
                </a:tc>
                <a:extLst>
                  <a:ext uri="{0D108BD9-81ED-4DB2-BD59-A6C34878D82A}">
                    <a16:rowId xmlns:a16="http://schemas.microsoft.com/office/drawing/2014/main" val="1060612901"/>
                  </a:ext>
                </a:extLst>
              </a:tr>
              <a:tr h="300820">
                <a:tc>
                  <a:txBody>
                    <a:bodyPr/>
                    <a:lstStyle/>
                    <a:p>
                      <a:r>
                        <a:rPr lang="en-US" sz="1600" dirty="0">
                          <a:effectLst/>
                        </a:rPr>
                        <a:t>NA</a:t>
                      </a:r>
                    </a:p>
                  </a:txBody>
                  <a:tcPr marL="22110" marR="22110" marT="17688" marB="17688" anchor="ctr">
                    <a:solidFill>
                      <a:schemeClr val="accent4">
                        <a:lumMod val="20000"/>
                        <a:lumOff val="80000"/>
                      </a:schemeClr>
                    </a:solidFill>
                  </a:tcPr>
                </a:tc>
                <a:tc>
                  <a:txBody>
                    <a:bodyPr/>
                    <a:lstStyle/>
                    <a:p>
                      <a:r>
                        <a:rPr lang="en-US" sz="1600" dirty="0">
                          <a:effectLst/>
                        </a:rPr>
                        <a:t>ref_anc</a:t>
                      </a:r>
                    </a:p>
                  </a:txBody>
                  <a:tcPr marL="22110" marR="22110" marT="17688" marB="17688" anchor="ctr">
                    <a:solidFill>
                      <a:schemeClr val="accent4">
                        <a:lumMod val="20000"/>
                        <a:lumOff val="80000"/>
                      </a:schemeClr>
                    </a:solidFill>
                  </a:tcPr>
                </a:tc>
                <a:tc>
                  <a:txBody>
                    <a:bodyPr/>
                    <a:lstStyle/>
                    <a:p>
                      <a:r>
                        <a:rPr lang="en-US" sz="1600" dirty="0">
                          <a:effectLst/>
                        </a:rPr>
                        <a:t>449</a:t>
                      </a:r>
                    </a:p>
                  </a:txBody>
                  <a:tcPr marL="22110" marR="22110" marT="17688" marB="17688" anchor="ctr">
                    <a:solidFill>
                      <a:schemeClr val="accent4">
                        <a:lumMod val="20000"/>
                        <a:lumOff val="80000"/>
                      </a:schemeClr>
                    </a:solidFill>
                  </a:tcPr>
                </a:tc>
                <a:tc>
                  <a:txBody>
                    <a:bodyPr/>
                    <a:lstStyle/>
                    <a:p>
                      <a:r>
                        <a:rPr lang="en-US" sz="1600" dirty="0">
                          <a:effectLst/>
                        </a:rPr>
                        <a:t>1831</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1850845760"/>
                  </a:ext>
                </a:extLst>
              </a:tr>
              <a:tr h="300820">
                <a:tc>
                  <a:txBody>
                    <a:bodyPr/>
                    <a:lstStyle/>
                    <a:p>
                      <a:r>
                        <a:rPr lang="en-US" sz="1600" dirty="0">
                          <a:effectLst/>
                        </a:rPr>
                        <a:t>ref_anc</a:t>
                      </a:r>
                    </a:p>
                  </a:txBody>
                  <a:tcPr marL="22110" marR="22110" marT="17688" marB="17688" anchor="ctr">
                    <a:solidFill>
                      <a:srgbClr val="FF0000"/>
                    </a:solidFill>
                  </a:tcPr>
                </a:tc>
                <a:tc>
                  <a:txBody>
                    <a:bodyPr/>
                    <a:lstStyle/>
                    <a:p>
                      <a:r>
                        <a:rPr lang="en-US" sz="1600" dirty="0">
                          <a:effectLst/>
                        </a:rPr>
                        <a:t>alt_anc</a:t>
                      </a:r>
                    </a:p>
                  </a:txBody>
                  <a:tcPr marL="22110" marR="22110" marT="17688" marB="17688" anchor="ctr">
                    <a:solidFill>
                      <a:srgbClr val="FF0000"/>
                    </a:solidFill>
                  </a:tcPr>
                </a:tc>
                <a:tc>
                  <a:txBody>
                    <a:bodyPr/>
                    <a:lstStyle/>
                    <a:p>
                      <a:r>
                        <a:rPr lang="en-US" sz="1600" dirty="0">
                          <a:effectLst/>
                        </a:rPr>
                        <a:t>693</a:t>
                      </a:r>
                    </a:p>
                  </a:txBody>
                  <a:tcPr marL="22110" marR="22110" marT="17688" marB="17688" anchor="ctr">
                    <a:solidFill>
                      <a:srgbClr val="FF0000"/>
                    </a:solidFill>
                  </a:tcPr>
                </a:tc>
                <a:tc>
                  <a:txBody>
                    <a:bodyPr/>
                    <a:lstStyle/>
                    <a:p>
                      <a:r>
                        <a:rPr lang="en-US" sz="1600" dirty="0">
                          <a:effectLst/>
                        </a:rPr>
                        <a:t>3292</a:t>
                      </a:r>
                    </a:p>
                  </a:txBody>
                  <a:tcPr marL="23485" marR="23485" marT="18788" marB="18788" anchor="ctr">
                    <a:solidFill>
                      <a:srgbClr val="FF0000"/>
                    </a:solidFill>
                  </a:tcPr>
                </a:tc>
                <a:extLst>
                  <a:ext uri="{0D108BD9-81ED-4DB2-BD59-A6C34878D82A}">
                    <a16:rowId xmlns:a16="http://schemas.microsoft.com/office/drawing/2014/main" val="1101410913"/>
                  </a:ext>
                </a:extLst>
              </a:tr>
              <a:tr h="300820">
                <a:tc>
                  <a:txBody>
                    <a:bodyPr/>
                    <a:lstStyle/>
                    <a:p>
                      <a:r>
                        <a:rPr lang="en-US" sz="1600" dirty="0">
                          <a:effectLst/>
                        </a:rPr>
                        <a:t>ref_anc</a:t>
                      </a:r>
                    </a:p>
                  </a:txBody>
                  <a:tcPr marL="22110" marR="22110" marT="17688" marB="17688" anchor="ctr">
                    <a:solidFill>
                      <a:schemeClr val="accent4">
                        <a:lumMod val="20000"/>
                        <a:lumOff val="80000"/>
                      </a:schemeClr>
                    </a:solidFill>
                  </a:tcPr>
                </a:tc>
                <a:tc>
                  <a:txBody>
                    <a:bodyPr/>
                    <a:lstStyle/>
                    <a:p>
                      <a:r>
                        <a:rPr lang="en-US" sz="1600">
                          <a:effectLst/>
                        </a:rPr>
                        <a:t>het</a:t>
                      </a:r>
                    </a:p>
                  </a:txBody>
                  <a:tcPr marL="22110" marR="22110" marT="17688" marB="17688" anchor="ctr">
                    <a:solidFill>
                      <a:schemeClr val="accent4">
                        <a:lumMod val="20000"/>
                        <a:lumOff val="80000"/>
                      </a:schemeClr>
                    </a:solidFill>
                  </a:tcPr>
                </a:tc>
                <a:tc>
                  <a:txBody>
                    <a:bodyPr/>
                    <a:lstStyle/>
                    <a:p>
                      <a:r>
                        <a:rPr lang="en-US" sz="1600">
                          <a:effectLst/>
                        </a:rPr>
                        <a:t>1422</a:t>
                      </a:r>
                    </a:p>
                  </a:txBody>
                  <a:tcPr marL="22110" marR="22110" marT="17688" marB="17688" anchor="ctr">
                    <a:solidFill>
                      <a:schemeClr val="accent4">
                        <a:lumMod val="20000"/>
                        <a:lumOff val="80000"/>
                      </a:schemeClr>
                    </a:solidFill>
                  </a:tcPr>
                </a:tc>
                <a:tc>
                  <a:txBody>
                    <a:bodyPr/>
                    <a:lstStyle/>
                    <a:p>
                      <a:r>
                        <a:rPr lang="en-US" sz="1600" dirty="0">
                          <a:effectLst/>
                        </a:rPr>
                        <a:t>7462</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3010928521"/>
                  </a:ext>
                </a:extLst>
              </a:tr>
              <a:tr h="300820">
                <a:tc>
                  <a:txBody>
                    <a:bodyPr/>
                    <a:lstStyle/>
                    <a:p>
                      <a:r>
                        <a:rPr lang="en-US" sz="1600">
                          <a:effectLst/>
                        </a:rPr>
                        <a:t>ref_anc</a:t>
                      </a:r>
                    </a:p>
                  </a:txBody>
                  <a:tcPr marL="22110" marR="22110" marT="17688" marB="17688" anchor="ctr">
                    <a:solidFill>
                      <a:schemeClr val="accent4">
                        <a:lumMod val="20000"/>
                        <a:lumOff val="80000"/>
                      </a:schemeClr>
                    </a:solidFill>
                  </a:tcPr>
                </a:tc>
                <a:tc>
                  <a:txBody>
                    <a:bodyPr/>
                    <a:lstStyle/>
                    <a:p>
                      <a:r>
                        <a:rPr lang="en-US" sz="1600" dirty="0">
                          <a:effectLst/>
                        </a:rPr>
                        <a:t>NA</a:t>
                      </a:r>
                    </a:p>
                  </a:txBody>
                  <a:tcPr marL="22110" marR="22110" marT="17688" marB="17688" anchor="ctr">
                    <a:solidFill>
                      <a:schemeClr val="accent4">
                        <a:lumMod val="20000"/>
                        <a:lumOff val="80000"/>
                      </a:schemeClr>
                    </a:solidFill>
                  </a:tcPr>
                </a:tc>
                <a:tc>
                  <a:txBody>
                    <a:bodyPr/>
                    <a:lstStyle/>
                    <a:p>
                      <a:r>
                        <a:rPr lang="en-US" sz="1600" dirty="0">
                          <a:effectLst/>
                        </a:rPr>
                        <a:t>1003</a:t>
                      </a:r>
                    </a:p>
                  </a:txBody>
                  <a:tcPr marL="22110" marR="22110" marT="17688" marB="17688" anchor="ctr">
                    <a:solidFill>
                      <a:schemeClr val="accent4">
                        <a:lumMod val="20000"/>
                        <a:lumOff val="80000"/>
                      </a:schemeClr>
                    </a:solidFill>
                  </a:tcPr>
                </a:tc>
                <a:tc>
                  <a:txBody>
                    <a:bodyPr/>
                    <a:lstStyle/>
                    <a:p>
                      <a:r>
                        <a:rPr lang="en-US" sz="1600" dirty="0">
                          <a:effectLst/>
                        </a:rPr>
                        <a:t>3675</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2456887319"/>
                  </a:ext>
                </a:extLst>
              </a:tr>
              <a:tr h="300820">
                <a:tc>
                  <a:txBody>
                    <a:bodyPr/>
                    <a:lstStyle/>
                    <a:p>
                      <a:r>
                        <a:rPr lang="en-US" sz="1600" dirty="0">
                          <a:effectLst/>
                        </a:rPr>
                        <a:t>ref_anc</a:t>
                      </a:r>
                    </a:p>
                  </a:txBody>
                  <a:tcPr marL="22110" marR="22110" marT="17688" marB="17688" anchor="ctr">
                    <a:solidFill>
                      <a:srgbClr val="92D050"/>
                    </a:solidFill>
                  </a:tcPr>
                </a:tc>
                <a:tc>
                  <a:txBody>
                    <a:bodyPr/>
                    <a:lstStyle/>
                    <a:p>
                      <a:r>
                        <a:rPr lang="en-US" sz="1600" dirty="0">
                          <a:effectLst/>
                        </a:rPr>
                        <a:t>ref_anc</a:t>
                      </a:r>
                    </a:p>
                  </a:txBody>
                  <a:tcPr marL="22110" marR="22110" marT="17688" marB="17688" anchor="ctr">
                    <a:solidFill>
                      <a:srgbClr val="92D050"/>
                    </a:solidFill>
                  </a:tcPr>
                </a:tc>
                <a:tc>
                  <a:txBody>
                    <a:bodyPr/>
                    <a:lstStyle/>
                    <a:p>
                      <a:r>
                        <a:rPr lang="en-US" sz="1600" dirty="0">
                          <a:effectLst/>
                        </a:rPr>
                        <a:t>38884</a:t>
                      </a:r>
                    </a:p>
                  </a:txBody>
                  <a:tcPr marL="22110" marR="22110" marT="17688" marB="17688" anchor="ctr">
                    <a:solidFill>
                      <a:srgbClr val="92D050"/>
                    </a:solidFill>
                  </a:tcPr>
                </a:tc>
                <a:tc>
                  <a:txBody>
                    <a:bodyPr/>
                    <a:lstStyle/>
                    <a:p>
                      <a:r>
                        <a:rPr lang="en-US" sz="1600" dirty="0">
                          <a:effectLst/>
                        </a:rPr>
                        <a:t>178715</a:t>
                      </a:r>
                    </a:p>
                  </a:txBody>
                  <a:tcPr marL="23485" marR="23485" marT="18788" marB="18788" anchor="ctr">
                    <a:solidFill>
                      <a:srgbClr val="92D050"/>
                    </a:solidFill>
                  </a:tcPr>
                </a:tc>
                <a:extLst>
                  <a:ext uri="{0D108BD9-81ED-4DB2-BD59-A6C34878D82A}">
                    <a16:rowId xmlns:a16="http://schemas.microsoft.com/office/drawing/2014/main" val="2407746599"/>
                  </a:ext>
                </a:extLst>
              </a:tr>
            </a:tbl>
          </a:graphicData>
        </a:graphic>
      </p:graphicFrame>
      <p:sp>
        <p:nvSpPr>
          <p:cNvPr id="3" name="TextBox 2">
            <a:extLst>
              <a:ext uri="{FF2B5EF4-FFF2-40B4-BE49-F238E27FC236}">
                <a16:creationId xmlns:a16="http://schemas.microsoft.com/office/drawing/2014/main" id="{DDFA6007-978B-FA4E-B629-4D17DEE1E1AB}"/>
              </a:ext>
            </a:extLst>
          </p:cNvPr>
          <p:cNvSpPr txBox="1"/>
          <p:nvPr/>
        </p:nvSpPr>
        <p:spPr>
          <a:xfrm>
            <a:off x="609600" y="4876800"/>
            <a:ext cx="3762965" cy="707886"/>
          </a:xfrm>
          <a:prstGeom prst="rect">
            <a:avLst/>
          </a:prstGeom>
          <a:noFill/>
        </p:spPr>
        <p:txBody>
          <a:bodyPr wrap="square" rtlCol="0">
            <a:spAutoFit/>
          </a:bodyPr>
          <a:lstStyle/>
          <a:p>
            <a:r>
              <a:rPr lang="en-SE" sz="2000" b="1" dirty="0"/>
              <a:t>For the rest of the results, kept only variants highlighted in green.</a:t>
            </a:r>
          </a:p>
        </p:txBody>
      </p:sp>
    </p:spTree>
    <p:extLst>
      <p:ext uri="{BB962C8B-B14F-4D97-AF65-F5344CB8AC3E}">
        <p14:creationId xmlns:p14="http://schemas.microsoft.com/office/powerpoint/2010/main" val="1557500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11277</TotalTime>
  <Words>908</Words>
  <Application>Microsoft Macintosh PowerPoint</Application>
  <PresentationFormat>Widescreen</PresentationFormat>
  <Paragraphs>198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Office Theme</vt:lpstr>
      <vt:lpstr>Short INDELS: genetic markers for adaptive divergence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INDELS: genetic markers for adaptive divergence</dc:title>
  <dc:creator>Samuel Perini</dc:creator>
  <cp:lastModifiedBy>Samuel Perini</cp:lastModifiedBy>
  <cp:revision>159</cp:revision>
  <dcterms:created xsi:type="dcterms:W3CDTF">2020-06-09T11:59:43Z</dcterms:created>
  <dcterms:modified xsi:type="dcterms:W3CDTF">2020-07-15T06:52:27Z</dcterms:modified>
</cp:coreProperties>
</file>