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391" autoAdjust="0"/>
  </p:normalViewPr>
  <p:slideViewPr>
    <p:cSldViewPr snapToGrid="0" snapToObjects="1">
      <p:cViewPr varScale="1">
        <p:scale>
          <a:sx n="104" d="100"/>
          <a:sy n="104" d="100"/>
        </p:scale>
        <p:origin x="-1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E6E749-8A70-6A41-9411-E912E098723C}" type="datetimeFigureOut">
              <a:rPr lang="en-US" smtClean="0"/>
              <a:t>21/11/15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F489EA-FAC3-C64D-BAC2-A54FCB81FC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k-state_routing_protocol" TargetMode="External"/><Relationship Id="rId4" Type="http://schemas.openxmlformats.org/officeDocument/2006/relationships/hyperlink" Target="http://hnd-computing.com/routingtech/?page_id=12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ijkstra's_algorith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745906"/>
            <a:ext cx="8228013" cy="1927225"/>
          </a:xfrm>
        </p:spPr>
        <p:txBody>
          <a:bodyPr/>
          <a:lstStyle/>
          <a:p>
            <a:r>
              <a:rPr lang="en-US" b="1" u="sng" dirty="0" smtClean="0"/>
              <a:t>Link-State Routing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238746"/>
            <a:ext cx="8228013" cy="1604966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Krishnamurthy, Karthik (A20344464) Main Campus: (Section 02)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/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CS542 – Fall 2015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3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38085"/>
            <a:ext cx="8229600" cy="3267169"/>
          </a:xfrm>
        </p:spPr>
        <p:txBody>
          <a:bodyPr>
            <a:noAutofit/>
          </a:bodyPr>
          <a:lstStyle/>
          <a:p>
            <a:r>
              <a:rPr lang="en-US" sz="2300" dirty="0">
                <a:latin typeface="Calisto MT"/>
                <a:cs typeface="Calisto MT"/>
              </a:rPr>
              <a:t>The worst-case running time for the Dijkstra algorithm on a graph with n nodes and m edges is O(n*2) because it allows for directed cycles. </a:t>
            </a:r>
          </a:p>
          <a:p>
            <a:r>
              <a:rPr lang="en-US" sz="2300" dirty="0">
                <a:latin typeface="Calisto MT"/>
                <a:cs typeface="Calisto MT"/>
              </a:rPr>
              <a:t>It even finds the shortest paths from a source node  to all other nodes in the graph. This is basically O(n*2)  for node selection and O(m) for distance updates. </a:t>
            </a:r>
          </a:p>
          <a:p>
            <a:r>
              <a:rPr lang="en-US" sz="2300" dirty="0">
                <a:latin typeface="Calisto MT"/>
                <a:cs typeface="Calisto MT"/>
              </a:rPr>
              <a:t>While O(n*2) is the best possible complexity for dense graphs, the complexity can be improved significantly for sparse </a:t>
            </a:r>
            <a:r>
              <a:rPr lang="en-US" sz="2300" dirty="0" smtClean="0">
                <a:latin typeface="Calisto MT"/>
                <a:cs typeface="Calisto MT"/>
              </a:rPr>
              <a:t>graphs</a:t>
            </a:r>
            <a:endParaRPr lang="en-US" sz="2300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81302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Dijkstra’s Algorithm: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67" y="2550295"/>
            <a:ext cx="7901394" cy="3267169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444444"/>
                </a:solidFill>
                <a:latin typeface="Arial" panose="020B0604020202020204" pitchFamily="34" charset="0"/>
              </a:rPr>
              <a:t>Mapping (Google Maps) 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444444"/>
                </a:solidFill>
                <a:latin typeface="Arial" panose="020B0604020202020204" pitchFamily="34" charset="0"/>
              </a:rPr>
              <a:t>Traffic Information Systems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2400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444444"/>
                </a:solidFill>
                <a:latin typeface="Arial" panose="020B0604020202020204" pitchFamily="34" charset="0"/>
              </a:rPr>
              <a:t> Routing Systems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0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Instructions to 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6773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</a:rPr>
              <a:t>Keep the </a:t>
            </a:r>
            <a:r>
              <a:rPr lang="en-US" dirty="0" smtClean="0">
                <a:latin typeface="Calibri" charset="0"/>
              </a:rPr>
              <a:t>“**.txt” test </a:t>
            </a:r>
            <a:r>
              <a:rPr lang="en-US" dirty="0">
                <a:latin typeface="Calibri" charset="0"/>
              </a:rPr>
              <a:t>file ready in the same directory of source </a:t>
            </a:r>
            <a:r>
              <a:rPr lang="en-US" dirty="0" smtClean="0">
                <a:latin typeface="Calibri" charset="0"/>
              </a:rPr>
              <a:t>file or the Executable file is present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Ensure that a </a:t>
            </a:r>
            <a:r>
              <a:rPr lang="en-US" dirty="0" smtClean="0">
                <a:latin typeface="Calibri" charset="0"/>
              </a:rPr>
              <a:t>“.txt” </a:t>
            </a:r>
            <a:r>
              <a:rPr lang="en-US" dirty="0">
                <a:latin typeface="Calibri" charset="0"/>
              </a:rPr>
              <a:t>file format is chosen and a square matrix is   entered   with  the values separated by a single space.</a:t>
            </a:r>
          </a:p>
          <a:p>
            <a:r>
              <a:rPr lang="en-US" dirty="0">
                <a:latin typeface="Calibri" charset="0"/>
              </a:rPr>
              <a:t>Run the </a:t>
            </a:r>
            <a:r>
              <a:rPr lang="en-US" dirty="0" err="1" smtClean="0">
                <a:latin typeface="Calibri" charset="0"/>
              </a:rPr>
              <a:t>Dijkstra</a:t>
            </a:r>
            <a:r>
              <a:rPr lang="en-US" dirty="0" smtClean="0">
                <a:latin typeface="Calibri" charset="0"/>
              </a:rPr>
              <a:t> java file </a:t>
            </a:r>
            <a:r>
              <a:rPr lang="en-US" dirty="0">
                <a:latin typeface="Calibri" charset="0"/>
              </a:rPr>
              <a:t>or executable Jar through command line by typing following command </a:t>
            </a:r>
            <a:r>
              <a:rPr lang="en-US" dirty="0" smtClean="0">
                <a:latin typeface="Calibri" charset="0"/>
              </a:rPr>
              <a:t>“java </a:t>
            </a:r>
            <a:r>
              <a:rPr lang="en-US" dirty="0" err="1" smtClean="0">
                <a:latin typeface="Calibri" charset="0"/>
              </a:rPr>
              <a:t>Dijkstra</a:t>
            </a:r>
            <a:r>
              <a:rPr lang="en-US" dirty="0" smtClean="0">
                <a:latin typeface="Calibri" charset="0"/>
              </a:rPr>
              <a:t>” </a:t>
            </a:r>
            <a:r>
              <a:rPr lang="en-US" dirty="0" smtClean="0">
                <a:latin typeface="Calibri" charset="0"/>
              </a:rPr>
              <a:t>from the Source folder –or-- run </a:t>
            </a:r>
            <a:r>
              <a:rPr lang="en-US" dirty="0" smtClean="0">
                <a:latin typeface="Calibri" charset="0"/>
              </a:rPr>
              <a:t>“java </a:t>
            </a:r>
            <a:r>
              <a:rPr lang="en-US" dirty="0">
                <a:latin typeface="Calibri" charset="0"/>
              </a:rPr>
              <a:t>–jar </a:t>
            </a:r>
            <a:r>
              <a:rPr lang="en-US" dirty="0" err="1" smtClean="0">
                <a:latin typeface="Calibri" charset="0"/>
              </a:rPr>
              <a:t>DijkstraExecutable.jar</a:t>
            </a:r>
            <a:r>
              <a:rPr lang="en-US" dirty="0" smtClean="0">
                <a:latin typeface="Calibri" charset="0"/>
              </a:rPr>
              <a:t>” – From the </a:t>
            </a:r>
            <a:r>
              <a:rPr lang="en-US" dirty="0" smtClean="0">
                <a:latin typeface="Calibri" charset="0"/>
              </a:rPr>
              <a:t>Executable folder </a:t>
            </a:r>
            <a:r>
              <a:rPr lang="en-US" dirty="0" smtClean="0">
                <a:latin typeface="Calibri" charset="0"/>
              </a:rPr>
              <a:t>where it is present.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</a:t>
            </a:r>
            <a:r>
              <a:rPr lang="en-US" dirty="0" smtClean="0">
                <a:latin typeface="Calibri" charset="0"/>
              </a:rPr>
              <a:t>Application Simulation </a:t>
            </a:r>
            <a:r>
              <a:rPr lang="en-US" dirty="0">
                <a:latin typeface="Calibri" charset="0"/>
              </a:rPr>
              <a:t>will start running in the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1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62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SNAPSHOTS: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Interface Design - Initial Screen</a:t>
            </a:r>
            <a:endParaRPr lang="en-US" dirty="0"/>
          </a:p>
        </p:txBody>
      </p:sp>
      <p:pic>
        <p:nvPicPr>
          <p:cNvPr id="4" name="Content Placeholder 3" descr="Screen Shot 2015-11-21 at 1.23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7" b="13777"/>
          <a:stretch>
            <a:fillRect/>
          </a:stretch>
        </p:blipFill>
        <p:spPr>
          <a:xfrm>
            <a:off x="739775" y="2478832"/>
            <a:ext cx="7662864" cy="3802651"/>
          </a:xfrm>
        </p:spPr>
      </p:pic>
    </p:spTree>
    <p:extLst>
      <p:ext uri="{BB962C8B-B14F-4D97-AF65-F5344CB8AC3E}">
        <p14:creationId xmlns:p14="http://schemas.microsoft.com/office/powerpoint/2010/main" val="378458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Input to the application – </a:t>
            </a:r>
            <a:r>
              <a:rPr lang="en-US" dirty="0" smtClean="0">
                <a:latin typeface="Calibri" panose="020F0502020204030204" pitchFamily="34" charset="0"/>
              </a:rPr>
              <a:t>Command received</a:t>
            </a:r>
            <a:endParaRPr lang="en-US" dirty="0"/>
          </a:p>
        </p:txBody>
      </p:sp>
      <p:pic>
        <p:nvPicPr>
          <p:cNvPr id="7" name="Content Placeholder 6" descr="Screen Shot 2015-11-21 at 1.2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" b="8701"/>
          <a:stretch>
            <a:fillRect/>
          </a:stretch>
        </p:blipFill>
        <p:spPr>
          <a:xfrm>
            <a:off x="739775" y="2356721"/>
            <a:ext cx="7662863" cy="4016857"/>
          </a:xfrm>
        </p:spPr>
      </p:pic>
    </p:spTree>
    <p:extLst>
      <p:ext uri="{BB962C8B-B14F-4D97-AF65-F5344CB8AC3E}">
        <p14:creationId xmlns:p14="http://schemas.microsoft.com/office/powerpoint/2010/main" val="235803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input &amp; Build Table</a:t>
            </a:r>
          </a:p>
        </p:txBody>
      </p:sp>
      <p:pic>
        <p:nvPicPr>
          <p:cNvPr id="6" name="Content Placeholder 5" descr="input_buildta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r="624"/>
          <a:stretch>
            <a:fillRect/>
          </a:stretch>
        </p:blipFill>
        <p:spPr>
          <a:xfrm>
            <a:off x="806016" y="1929337"/>
            <a:ext cx="7608296" cy="4640177"/>
          </a:xfrm>
        </p:spPr>
      </p:pic>
    </p:spTree>
    <p:extLst>
      <p:ext uri="{BB962C8B-B14F-4D97-AF65-F5344CB8AC3E}">
        <p14:creationId xmlns:p14="http://schemas.microsoft.com/office/powerpoint/2010/main" val="297220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78" y="88710"/>
            <a:ext cx="8015121" cy="778271"/>
          </a:xfrm>
        </p:spPr>
        <p:txBody>
          <a:bodyPr/>
          <a:lstStyle/>
          <a:p>
            <a:r>
              <a:rPr lang="en-US" dirty="0" smtClean="0"/>
              <a:t>Connection Table of all routers</a:t>
            </a:r>
            <a:endParaRPr lang="en-US" dirty="0"/>
          </a:p>
        </p:txBody>
      </p:sp>
      <p:pic>
        <p:nvPicPr>
          <p:cNvPr id="10" name="Picture 9" descr="Screen Shot 2015-11-21 at 1.5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0885"/>
            <a:ext cx="3352800" cy="2006600"/>
          </a:xfrm>
          <a:prstGeom prst="rect">
            <a:avLst/>
          </a:prstGeom>
        </p:spPr>
      </p:pic>
      <p:pic>
        <p:nvPicPr>
          <p:cNvPr id="11" name="Picture 10" descr="Screen Shot 2015-11-21 at 1.55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882900"/>
            <a:ext cx="3340100" cy="1981200"/>
          </a:xfrm>
          <a:prstGeom prst="rect">
            <a:avLst/>
          </a:prstGeom>
        </p:spPr>
      </p:pic>
      <p:pic>
        <p:nvPicPr>
          <p:cNvPr id="12" name="Picture 11" descr="Screen Shot 2015-11-21 at 1.55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4864100"/>
            <a:ext cx="3352800" cy="1993900"/>
          </a:xfrm>
          <a:prstGeom prst="rect">
            <a:avLst/>
          </a:prstGeom>
        </p:spPr>
      </p:pic>
      <p:pic>
        <p:nvPicPr>
          <p:cNvPr id="13" name="Picture 12" descr="Screen Shot 2015-11-21 at 1.55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15" y="900885"/>
            <a:ext cx="3327400" cy="2044700"/>
          </a:xfrm>
          <a:prstGeom prst="rect">
            <a:avLst/>
          </a:prstGeom>
        </p:spPr>
      </p:pic>
      <p:pic>
        <p:nvPicPr>
          <p:cNvPr id="14" name="Picture 13" descr="Screen Shot 2015-11-21 at 1.55.5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15" y="2945585"/>
            <a:ext cx="3302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Building a connection table</a:t>
            </a:r>
            <a:endParaRPr lang="en-US" dirty="0"/>
          </a:p>
        </p:txBody>
      </p:sp>
      <p:pic>
        <p:nvPicPr>
          <p:cNvPr id="3" name="Picture 2" descr="Screen Shot 2015-11-21 at 2.0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50" y="1488141"/>
            <a:ext cx="7205288" cy="52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53"/>
            <a:ext cx="8229600" cy="11430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</a:rPr>
              <a:t>Dijkstra</a:t>
            </a:r>
            <a:r>
              <a:rPr lang="en-US" dirty="0">
                <a:latin typeface="Calibri" panose="020F0502020204030204" pitchFamily="34" charset="0"/>
              </a:rPr>
              <a:t> – Shortest Path</a:t>
            </a:r>
            <a:endParaRPr lang="en-US" dirty="0"/>
          </a:p>
        </p:txBody>
      </p:sp>
      <p:pic>
        <p:nvPicPr>
          <p:cNvPr id="4" name="Picture 3" descr="Screen Shot 2015-11-21 at 2.0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8" y="1390453"/>
            <a:ext cx="7510597" cy="50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93701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Remove a Node from the network</a:t>
            </a:r>
            <a:endParaRPr lang="en-US" dirty="0"/>
          </a:p>
        </p:txBody>
      </p:sp>
      <p:pic>
        <p:nvPicPr>
          <p:cNvPr id="4" name="Picture 3" descr="modify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5" y="1453108"/>
            <a:ext cx="7266350" cy="51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1811"/>
            <a:ext cx="8229599" cy="4342190"/>
          </a:xfrm>
        </p:spPr>
        <p:txBody>
          <a:bodyPr>
            <a:normAutofit fontScale="77500" lnSpcReduction="2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1000"/>
              </a:spcBef>
            </a:pPr>
            <a:r>
              <a:rPr lang="en-US" altLang="en-US" sz="3200" dirty="0"/>
              <a:t>Link – State Routing also known as shortest path first algorithm.</a:t>
            </a:r>
          </a:p>
          <a:p>
            <a:pPr algn="just">
              <a:lnSpc>
                <a:spcPct val="150000"/>
              </a:lnSpc>
            </a:pPr>
            <a:r>
              <a:rPr lang="en-US" altLang="en-US" sz="3200" dirty="0"/>
              <a:t>The shortest path to a destination is not necessarily the path with the least number of hops. </a:t>
            </a:r>
          </a:p>
          <a:p>
            <a:pPr algn="just">
              <a:lnSpc>
                <a:spcPct val="150000"/>
              </a:lnSpc>
            </a:pPr>
            <a:r>
              <a:rPr lang="en-US" altLang="en-US" sz="3200" dirty="0"/>
              <a:t>In link state routing, each node has a complete map of the topology.</a:t>
            </a:r>
          </a:p>
          <a:p>
            <a:pPr algn="just">
              <a:lnSpc>
                <a:spcPct val="150000"/>
              </a:lnSpc>
            </a:pPr>
            <a:r>
              <a:rPr lang="en-US" altLang="en-US" sz="3200" dirty="0"/>
              <a:t>If a node fails, each node can calculate the new route.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76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Closing the simulator</a:t>
            </a:r>
            <a:endParaRPr lang="en-US" dirty="0"/>
          </a:p>
        </p:txBody>
      </p:sp>
      <p:pic>
        <p:nvPicPr>
          <p:cNvPr id="4" name="Picture 3" descr="ex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85" y="2264469"/>
            <a:ext cx="6781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8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https://en.wikipedia.org/wiki/</a:t>
            </a:r>
            <a:r>
              <a:rPr lang="nl-NL" dirty="0" smtClean="0">
                <a:hlinkClick r:id="rId2"/>
              </a:rPr>
              <a:t>Dijkstra's_algorithm</a:t>
            </a:r>
            <a:endParaRPr lang="nl-NL" dirty="0" smtClean="0"/>
          </a:p>
          <a:p>
            <a:r>
              <a:rPr lang="nl-NL" dirty="0">
                <a:hlinkClick r:id="rId3"/>
              </a:rPr>
              <a:t>https://en.wikipedia.org/wiki/Link-</a:t>
            </a:r>
            <a:r>
              <a:rPr lang="nl-NL" dirty="0" smtClean="0">
                <a:hlinkClick r:id="rId3"/>
              </a:rPr>
              <a:t>state_routing_protocol</a:t>
            </a:r>
            <a:endParaRPr lang="nl-NL" dirty="0" smtClean="0"/>
          </a:p>
          <a:p>
            <a:r>
              <a:rPr lang="fr-FR" dirty="0">
                <a:hlinkClick r:id="rId4"/>
              </a:rPr>
              <a:t>http://hnd-computing.com/routingtech/?page_id=</a:t>
            </a:r>
            <a:r>
              <a:rPr lang="fr-FR" dirty="0" smtClean="0">
                <a:hlinkClick r:id="rId4"/>
              </a:rPr>
              <a:t>128</a:t>
            </a:r>
            <a:endParaRPr lang="fr-FR" dirty="0" smtClean="0"/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953259"/>
            <a:ext cx="7662864" cy="3267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6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70365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58" y="2234612"/>
            <a:ext cx="8463162" cy="4102894"/>
          </a:xfrm>
        </p:spPr>
        <p:txBody>
          <a:bodyPr>
            <a:noAutofit/>
          </a:bodyPr>
          <a:lstStyle/>
          <a:p>
            <a:r>
              <a:rPr lang="en-US" sz="2300" dirty="0">
                <a:latin typeface="Calisto MT (body)"/>
                <a:cs typeface="Calisto MT (body)"/>
              </a:rPr>
              <a:t>Link State routing protocols do not view networks in terms of adjacent routers and hop counts, but they build a comprehensive view of the overall network which fully describes the all possible routes along with their costs</a:t>
            </a:r>
            <a:r>
              <a:rPr lang="en-US" sz="2300" dirty="0" smtClean="0">
                <a:latin typeface="Calisto MT (body)"/>
                <a:cs typeface="Calisto MT (body)"/>
              </a:rPr>
              <a:t>.</a:t>
            </a:r>
            <a:endParaRPr lang="en-US" sz="2300" dirty="0">
              <a:latin typeface="Calisto MT (body)"/>
              <a:cs typeface="Calisto MT (body)"/>
            </a:endParaRPr>
          </a:p>
          <a:p>
            <a:pPr marL="0" indent="0">
              <a:buNone/>
            </a:pPr>
            <a:r>
              <a:rPr lang="en-US" sz="2300" dirty="0">
                <a:latin typeface="Calisto MT (body)"/>
                <a:cs typeface="Calisto MT (body)"/>
              </a:rPr>
              <a:t>Link state routers has two </a:t>
            </a:r>
            <a:r>
              <a:rPr lang="en-US" sz="2300" dirty="0" smtClean="0">
                <a:latin typeface="Calisto MT (body)"/>
                <a:cs typeface="Calisto MT (body)"/>
              </a:rPr>
              <a:t>phases: </a:t>
            </a:r>
            <a:endParaRPr lang="en-US" sz="2300" dirty="0">
              <a:latin typeface="Calisto MT (body)"/>
              <a:cs typeface="Calisto MT (body)"/>
            </a:endParaRPr>
          </a:p>
          <a:p>
            <a:r>
              <a:rPr lang="en-US" sz="2300" dirty="0">
                <a:latin typeface="Calisto MT (body)"/>
                <a:cs typeface="Calisto MT (body)"/>
              </a:rPr>
              <a:t>First - Reliable flooding which tells all the routers about the local topology</a:t>
            </a:r>
            <a:r>
              <a:rPr lang="en-US" sz="2300" dirty="0" smtClean="0">
                <a:latin typeface="Calisto MT (body)"/>
                <a:cs typeface="Calisto MT (body)"/>
              </a:rPr>
              <a:t>.</a:t>
            </a:r>
            <a:endParaRPr lang="en-US" sz="2300" dirty="0">
              <a:latin typeface="Calisto MT (body)"/>
              <a:cs typeface="Calisto MT (body)"/>
            </a:endParaRPr>
          </a:p>
          <a:p>
            <a:r>
              <a:rPr lang="en-US" sz="2300" dirty="0">
                <a:latin typeface="Calisto MT (body)"/>
                <a:cs typeface="Calisto MT (body)"/>
              </a:rPr>
              <a:t>Second - Path calculation (</a:t>
            </a:r>
            <a:r>
              <a:rPr lang="en-US" sz="2300" dirty="0" smtClean="0">
                <a:latin typeface="Calisto MT (body)"/>
                <a:cs typeface="Calisto MT (body)"/>
              </a:rPr>
              <a:t>Dijkstra's </a:t>
            </a:r>
            <a:r>
              <a:rPr lang="en-US" sz="2300" dirty="0">
                <a:latin typeface="Calisto MT (body)"/>
                <a:cs typeface="Calisto MT (body)"/>
              </a:rPr>
              <a:t>algorithm) to calculate best path over complete network.</a:t>
            </a:r>
          </a:p>
          <a:p>
            <a:endParaRPr lang="en-US" sz="2300" dirty="0">
              <a:latin typeface="Calisto MT (body)"/>
              <a:cs typeface="Calisto MT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pPr algn="l"/>
            <a:r>
              <a:rPr lang="en-US" sz="3200" b="1" dirty="0" smtClean="0"/>
              <a:t>Continued</a:t>
            </a:r>
            <a:r>
              <a:rPr lang="en-US" b="1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2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 State Routing Protocol: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10" y="2259034"/>
            <a:ext cx="8792895" cy="3724354"/>
          </a:xfrm>
        </p:spPr>
        <p:txBody>
          <a:bodyPr>
            <a:noAutofit/>
          </a:bodyPr>
          <a:lstStyle/>
          <a:p>
            <a:pPr marL="806450" lvl="1" indent="-342900" algn="just">
              <a:lnSpc>
                <a:spcPct val="150000"/>
              </a:lnSpc>
            </a:pPr>
            <a:r>
              <a:rPr lang="en-US" altLang="en-US" sz="2100" dirty="0"/>
              <a:t>The routers learn about the directly connected networks. </a:t>
            </a:r>
          </a:p>
          <a:p>
            <a:pPr marL="806450" lvl="1" indent="-342900" algn="just">
              <a:lnSpc>
                <a:spcPct val="150000"/>
              </a:lnSpc>
            </a:pPr>
            <a:r>
              <a:rPr lang="en-US" altLang="en-US" sz="2100" dirty="0"/>
              <a:t>Routers exchange hello packets to neighbors – To discover neighbors that use the same link state routing protocol on its link. </a:t>
            </a:r>
          </a:p>
          <a:p>
            <a:pPr marL="806450" lvl="1" indent="-342900" algn="just">
              <a:lnSpc>
                <a:spcPct val="150000"/>
              </a:lnSpc>
            </a:pPr>
            <a:r>
              <a:rPr lang="en-US" altLang="en-US" sz="2100" dirty="0"/>
              <a:t>Routers then build Link State Packets (Link State Packets contains the link id, link state, cost).</a:t>
            </a:r>
          </a:p>
          <a:p>
            <a:pPr marL="806450" lvl="1" indent="-342900" algn="just">
              <a:lnSpc>
                <a:spcPct val="150000"/>
              </a:lnSpc>
            </a:pPr>
            <a:r>
              <a:rPr lang="en-US" altLang="en-US" sz="2100" dirty="0"/>
              <a:t>Routers then flood LSPs to all neighbors. </a:t>
            </a:r>
          </a:p>
          <a:p>
            <a:pPr marL="806450" lvl="1" indent="-342900" algn="just">
              <a:lnSpc>
                <a:spcPct val="150000"/>
              </a:lnSpc>
            </a:pPr>
            <a:r>
              <a:rPr lang="en-US" altLang="en-US" sz="2100" dirty="0"/>
              <a:t>Routers calculate the best path to each destination with the help of the LSP database to build the network topology.</a:t>
            </a: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7539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 State Routing Protocol: 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7127"/>
            <a:ext cx="8335695" cy="355977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500" dirty="0">
                <a:cs typeface="Times New Roman" panose="02020603050405020304" pitchFamily="18" charset="0"/>
              </a:rPr>
              <a:t>Router can independently determine the shortest path to every network.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Smaller routing tables.</a:t>
            </a:r>
            <a:endParaRPr lang="en-US" altLang="en-US" sz="25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500" dirty="0">
                <a:cs typeface="Times New Roman" panose="02020603050405020304" pitchFamily="18" charset="0"/>
              </a:rPr>
              <a:t>A periodic/ event driven routing updates. </a:t>
            </a:r>
          </a:p>
          <a:p>
            <a:pPr>
              <a:lnSpc>
                <a:spcPct val="120000"/>
              </a:lnSpc>
            </a:pPr>
            <a:r>
              <a:rPr lang="en-US" altLang="en-US" sz="2500" dirty="0">
                <a:cs typeface="Times New Roman" panose="02020603050405020304" pitchFamily="18" charset="0"/>
              </a:rPr>
              <a:t>Faster convergence.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8150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 State Routing Protocol: </a:t>
            </a:r>
            <a:r>
              <a:rPr lang="en-US" b="1" dirty="0" smtClean="0"/>
              <a:t>Disadvantages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4920"/>
            <a:ext cx="8229600" cy="37994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Link State Routing Protocol require higher processing power when compared Distance Vector Protocols. 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Link State Routing Protocol require more memory. 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Initial flooding may degrade the performance of the network.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858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Dijkstra’s</a:t>
            </a:r>
            <a:r>
              <a:rPr lang="en-US" sz="6600" b="1" dirty="0" smtClean="0"/>
              <a:t> </a:t>
            </a:r>
            <a:r>
              <a:rPr lang="en-US" b="1" dirty="0" smtClean="0"/>
              <a:t>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4819"/>
            <a:ext cx="8384543" cy="3267169"/>
          </a:xfrm>
        </p:spPr>
        <p:txBody>
          <a:bodyPr>
            <a:noAutofit/>
          </a:bodyPr>
          <a:lstStyle/>
          <a:p>
            <a:r>
              <a:rPr lang="en-US" sz="2500" dirty="0">
                <a:latin typeface="Calisto MT (body)"/>
                <a:cs typeface="Calisto MT (body)"/>
              </a:rPr>
              <a:t>It is also called as the single source shortest path algorithm. </a:t>
            </a:r>
          </a:p>
          <a:p>
            <a:r>
              <a:rPr lang="en-US" sz="2500" dirty="0">
                <a:latin typeface="Calisto MT (body)"/>
                <a:cs typeface="Calisto MT (body)"/>
              </a:rPr>
              <a:t>It is one of the classic examples of the application of greedy programming technique</a:t>
            </a:r>
            <a:r>
              <a:rPr lang="en-US" sz="2500" dirty="0" smtClean="0">
                <a:latin typeface="Calisto MT (body)"/>
                <a:cs typeface="Calisto MT (body)"/>
              </a:rPr>
              <a:t>.</a:t>
            </a:r>
            <a:endParaRPr lang="en-US" sz="2500" dirty="0">
              <a:latin typeface="Calisto MT (body)"/>
              <a:cs typeface="Calisto MT (body)"/>
            </a:endParaRPr>
          </a:p>
          <a:p>
            <a:r>
              <a:rPr lang="en-US" sz="2500" dirty="0" smtClean="0">
                <a:latin typeface="Calisto MT (body)"/>
                <a:cs typeface="Calisto MT (body)"/>
              </a:rPr>
              <a:t>Dijkstra’s </a:t>
            </a:r>
            <a:r>
              <a:rPr lang="en-US" sz="2500" dirty="0">
                <a:latin typeface="Calisto MT (body)"/>
                <a:cs typeface="Calisto MT (body)"/>
              </a:rPr>
              <a:t>algorithm finds the shortest paths to a graphs vertices in order of their distance from a given source</a:t>
            </a:r>
            <a:r>
              <a:rPr lang="en-US" sz="2500" dirty="0" smtClean="0">
                <a:latin typeface="Calisto MT (body)"/>
                <a:cs typeface="Calisto MT (body)"/>
              </a:rPr>
              <a:t>.</a:t>
            </a:r>
            <a:endParaRPr lang="en-US" sz="2500" dirty="0">
              <a:latin typeface="Calisto MT (body)"/>
              <a:cs typeface="Calisto MT (body)"/>
            </a:endParaRPr>
          </a:p>
          <a:p>
            <a:r>
              <a:rPr lang="en-US" sz="2500" dirty="0">
                <a:latin typeface="Calisto MT (body)"/>
                <a:cs typeface="Calisto MT (body)"/>
              </a:rPr>
              <a:t>It finds the shortest path from the source to a vertex nearest to it, then to a second nearest and so on.</a:t>
            </a:r>
          </a:p>
          <a:p>
            <a:endParaRPr lang="en-US" sz="2500" dirty="0">
              <a:latin typeface="Calisto MT (body)"/>
              <a:cs typeface="Calisto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1716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Dijkstra’s</a:t>
            </a:r>
            <a:r>
              <a:rPr lang="en-US" sz="6600" b="1" dirty="0"/>
              <a:t> </a:t>
            </a:r>
            <a:r>
              <a:rPr lang="en-US" b="1" dirty="0"/>
              <a:t>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1351"/>
            <a:ext cx="8229600" cy="3267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SzPct val="85000"/>
            </a:pPr>
            <a:r>
              <a:rPr lang="en-US" altLang="zh-CN" sz="2500" dirty="0"/>
              <a:t>Single Source Shortest Path.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500" dirty="0"/>
              <a:t>For a weighted directed/ undirected graph G (V, E) -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SzPct val="85000"/>
              <a:buNone/>
            </a:pPr>
            <a:r>
              <a:rPr lang="en-US" altLang="zh-CN" sz="2500" dirty="0"/>
              <a:t>  V: Set of Vertices, E: Set of Edges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Pct val="85000"/>
            </a:pPr>
            <a:r>
              <a:rPr lang="en-US" altLang="zh-CN" sz="2500" dirty="0"/>
              <a:t>Let s be the source vertex. 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500" dirty="0"/>
              <a:t>The algorithm will return the shortest path from s to all vertices in V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2283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865"/>
            <a:ext cx="8229600" cy="376278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altLang="en-US" dirty="0"/>
              <a:t>dist[s] ←0         			</a:t>
            </a:r>
            <a:br>
              <a:rPr lang="en-US" altLang="en-US" dirty="0"/>
            </a:br>
            <a:r>
              <a:rPr lang="en-US" altLang="en-US" dirty="0"/>
              <a:t>for  all v ∈ V–{s}</a:t>
            </a:r>
            <a:br>
              <a:rPr lang="en-US" altLang="en-US" dirty="0"/>
            </a:br>
            <a:r>
              <a:rPr lang="en-US" altLang="en-US" dirty="0"/>
              <a:t>        do  dist[v] ←∞ 		</a:t>
            </a:r>
            <a:br>
              <a:rPr lang="en-US" altLang="en-US" dirty="0"/>
            </a:br>
            <a:r>
              <a:rPr lang="en-US" altLang="en-US" dirty="0"/>
              <a:t>S←∅ 				</a:t>
            </a:r>
            <a:br>
              <a:rPr lang="en-US" altLang="en-US" dirty="0"/>
            </a:br>
            <a:r>
              <a:rPr lang="en-US" altLang="en-US" dirty="0"/>
              <a:t>Q←V  				         </a:t>
            </a:r>
            <a:br>
              <a:rPr lang="en-US" altLang="en-US" dirty="0"/>
            </a:br>
            <a:r>
              <a:rPr lang="en-US" altLang="en-US" dirty="0"/>
              <a:t>while Q ≠∅ 		</a:t>
            </a:r>
            <a:br>
              <a:rPr lang="en-US" altLang="en-US" dirty="0"/>
            </a:br>
            <a:r>
              <a:rPr lang="en-US" altLang="en-US" dirty="0"/>
              <a:t>do   u ← </a:t>
            </a:r>
            <a:r>
              <a:rPr lang="en-US" altLang="en-US" dirty="0" smtClean="0"/>
              <a:t>mindistance</a:t>
            </a:r>
            <a:r>
              <a:rPr lang="en-US" altLang="en-US" dirty="0"/>
              <a:t>(Q,dist)	</a:t>
            </a:r>
            <a:br>
              <a:rPr lang="en-US" altLang="en-US" dirty="0"/>
            </a:br>
            <a:r>
              <a:rPr lang="en-US" altLang="en-US" dirty="0"/>
              <a:t>      S←S∪{u} 			</a:t>
            </a:r>
            <a:br>
              <a:rPr lang="en-US" altLang="en-US" dirty="0"/>
            </a:br>
            <a:r>
              <a:rPr lang="en-US" altLang="en-US" dirty="0"/>
              <a:t>       for all v ∈ neighbors[u]		 </a:t>
            </a:r>
            <a:br>
              <a:rPr lang="en-US" altLang="en-US" dirty="0"/>
            </a:br>
            <a:r>
              <a:rPr lang="en-US" altLang="en-US" dirty="0"/>
              <a:t>              do  if   dist[v] &gt; dist[u] + w(u, v) 		</a:t>
            </a:r>
            <a:br>
              <a:rPr lang="en-US" altLang="en-US" dirty="0"/>
            </a:br>
            <a:r>
              <a:rPr lang="en-US" altLang="en-US" dirty="0"/>
              <a:t>                         then      d[v] ←d[u] + w(u, v)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dirty="0"/>
              <a:t> return dist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239</TotalTime>
  <Words>661</Words>
  <Application>Microsoft Macintosh PowerPoint</Application>
  <PresentationFormat>On-screen Show (4:3)</PresentationFormat>
  <Paragraphs>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Genesis</vt:lpstr>
      <vt:lpstr>Link-State Routing</vt:lpstr>
      <vt:lpstr>Introduction</vt:lpstr>
      <vt:lpstr>Continued...</vt:lpstr>
      <vt:lpstr>Link State Routing Protocol: Process</vt:lpstr>
      <vt:lpstr>Link State Routing Protocol: Advantages </vt:lpstr>
      <vt:lpstr>Link State Routing Protocol: Disadvantages </vt:lpstr>
      <vt:lpstr>Dijkstra’s Algorithm </vt:lpstr>
      <vt:lpstr>Dijkstra’s Algorithm </vt:lpstr>
      <vt:lpstr>Pseudocode</vt:lpstr>
      <vt:lpstr>Time Complexity</vt:lpstr>
      <vt:lpstr>Dijkstra’s Algorithm: Applications</vt:lpstr>
      <vt:lpstr>Instructions to run the code</vt:lpstr>
      <vt:lpstr>SNAPSHOTS: Interface Design - Initial Screen</vt:lpstr>
      <vt:lpstr>Input to the application – Command received</vt:lpstr>
      <vt:lpstr>Review of input &amp; Build Table</vt:lpstr>
      <vt:lpstr>Connection Table of all routers</vt:lpstr>
      <vt:lpstr>Building a connection table</vt:lpstr>
      <vt:lpstr>Dijkstra – Shortest Path</vt:lpstr>
      <vt:lpstr>Remove a Node from the network</vt:lpstr>
      <vt:lpstr>Closing the simulator</vt:lpstr>
      <vt:lpstr>References</vt:lpstr>
      <vt:lpstr>PowerPoint Presentation</vt:lpstr>
    </vt:vector>
  </TitlesOfParts>
  <Company>N.M.I.T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K</dc:creator>
  <cp:lastModifiedBy>Karthik K</cp:lastModifiedBy>
  <cp:revision>98</cp:revision>
  <dcterms:created xsi:type="dcterms:W3CDTF">2015-11-21T03:23:40Z</dcterms:created>
  <dcterms:modified xsi:type="dcterms:W3CDTF">2015-11-22T04:41:02Z</dcterms:modified>
</cp:coreProperties>
</file>